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1" r:id="rId2"/>
    <p:sldId id="258" r:id="rId3"/>
    <p:sldId id="543" r:id="rId4"/>
    <p:sldId id="544" r:id="rId5"/>
    <p:sldId id="564" r:id="rId6"/>
    <p:sldId id="565" r:id="rId7"/>
    <p:sldId id="575" r:id="rId8"/>
    <p:sldId id="567" r:id="rId9"/>
    <p:sldId id="553" r:id="rId10"/>
    <p:sldId id="547" r:id="rId11"/>
    <p:sldId id="568" r:id="rId12"/>
    <p:sldId id="570" r:id="rId13"/>
    <p:sldId id="572" r:id="rId14"/>
    <p:sldId id="571" r:id="rId15"/>
    <p:sldId id="573" r:id="rId16"/>
    <p:sldId id="57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CC00"/>
    <a:srgbClr val="FFFFCC"/>
    <a:srgbClr val="CCFFCC"/>
    <a:srgbClr val="FFFF99"/>
    <a:srgbClr val="CC33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027" autoAdjust="0"/>
    <p:restoredTop sz="94660"/>
  </p:normalViewPr>
  <p:slideViewPr>
    <p:cSldViewPr showGuides="1">
      <p:cViewPr varScale="1">
        <p:scale>
          <a:sx n="112" d="100"/>
          <a:sy n="112" d="100"/>
        </p:scale>
        <p:origin x="136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237672" y="838200"/>
            <a:ext cx="6675805" cy="11430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Spiritual Mind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bg1"/>
                </a:solidFill>
                <a:latin typeface="Arial"/>
              </a:rPr>
              <a:t>Romans 8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37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Eternally thankful for God’s grace.</a:t>
            </a:r>
            <a:br>
              <a:rPr lang="en-US" altLang="en-US" sz="2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Walk that honors God’s grace.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 marL="341313" indent="-341313"/>
            <a:r>
              <a:rPr lang="en-US" altLang="en-US" sz="2800" dirty="0">
                <a:solidFill>
                  <a:srgbClr val="FFFF99"/>
                </a:solidFill>
              </a:rPr>
              <a:t>4: </a:t>
            </a:r>
            <a:r>
              <a:rPr lang="en-US" altLang="en-US" dirty="0">
                <a:solidFill>
                  <a:srgbClr val="CCFFFF"/>
                </a:solidFill>
              </a:rPr>
              <a:t>walk according to Spirit </a:t>
            </a:r>
            <a:r>
              <a:rPr lang="en-US" altLang="en-US" dirty="0">
                <a:solidFill>
                  <a:schemeClr val="bg1"/>
                </a:solidFill>
              </a:rPr>
              <a:t>(conduct that He directs) 6:4.</a:t>
            </a:r>
          </a:p>
          <a:p>
            <a:pPr marL="341313" indent="-341313"/>
            <a:r>
              <a:rPr lang="en-US" altLang="en-US" sz="2800" dirty="0">
                <a:solidFill>
                  <a:srgbClr val="FFFF99"/>
                </a:solidFill>
              </a:rPr>
              <a:t>5: </a:t>
            </a:r>
            <a:r>
              <a:rPr lang="en-US" altLang="en-US" dirty="0">
                <a:solidFill>
                  <a:srgbClr val="CCFFFF"/>
                </a:solidFill>
              </a:rPr>
              <a:t>set mind on things of Spirit</a:t>
            </a:r>
            <a:r>
              <a:rPr lang="en-US" altLang="en-US" dirty="0">
                <a:solidFill>
                  <a:schemeClr val="bg1"/>
                </a:solidFill>
              </a:rPr>
              <a:t>, be intent on, 6:17.  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marL="741363" lvl="1" indent="-341313"/>
            <a:endParaRPr lang="en-US" altLang="en-US" sz="32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ACB775-6E46-4054-A05E-DF837DB22ACA}"/>
              </a:ext>
            </a:extLst>
          </p:cNvPr>
          <p:cNvSpPr/>
          <p:nvPr/>
        </p:nvSpPr>
        <p:spPr>
          <a:xfrm>
            <a:off x="725056" y="3429000"/>
            <a:ext cx="3770744" cy="914400"/>
          </a:xfrm>
          <a:prstGeom prst="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Mt.16:23, </a:t>
            </a:r>
            <a:r>
              <a:rPr lang="en-US" sz="3200" dirty="0">
                <a:solidFill>
                  <a:srgbClr val="FFFF99"/>
                </a:solidFill>
              </a:rPr>
              <a:t>Peter</a:t>
            </a:r>
            <a:endParaRPr 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7C876F-660E-4CEA-907B-FD112427C6D4}"/>
              </a:ext>
            </a:extLst>
          </p:cNvPr>
          <p:cNvSpPr/>
          <p:nvPr/>
        </p:nvSpPr>
        <p:spPr>
          <a:xfrm>
            <a:off x="4661329" y="3429000"/>
            <a:ext cx="3770744" cy="914400"/>
          </a:xfrm>
          <a:prstGeom prst="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Phil.3:19, </a:t>
            </a:r>
            <a:r>
              <a:rPr lang="en-US" sz="3200" dirty="0">
                <a:solidFill>
                  <a:srgbClr val="FFFF99"/>
                </a:solidFill>
              </a:rPr>
              <a:t>earth </a:t>
            </a:r>
            <a:r>
              <a:rPr lang="en-US" sz="3200" dirty="0" err="1">
                <a:solidFill>
                  <a:srgbClr val="FFFF99"/>
                </a:solidFill>
              </a:rPr>
              <a:t>th.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459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Eternally thankful for God’s grace.</a:t>
            </a:r>
            <a:br>
              <a:rPr lang="en-US" altLang="en-US" sz="2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Deserved response to grace.</a:t>
            </a:r>
            <a:b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</a:t>
            </a:r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Respect for word of God.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341313" indent="-341313"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7: cf. v.2.  1:16-17.   Ac.20:32</a:t>
            </a:r>
          </a:p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Lk.12:54-56, </a:t>
            </a:r>
            <a:r>
              <a:rPr lang="en-US" altLang="en-US" dirty="0">
                <a:solidFill>
                  <a:srgbClr val="FFFFCC"/>
                </a:solidFill>
              </a:rPr>
              <a:t>three-part warning 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200" dirty="0">
                <a:solidFill>
                  <a:schemeClr val="bg1"/>
                </a:solidFill>
              </a:rPr>
              <a:t>We learn what we are interested in.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200" dirty="0">
                <a:solidFill>
                  <a:schemeClr val="bg1"/>
                </a:solidFill>
              </a:rPr>
              <a:t>We neglect what does not interest us.</a:t>
            </a:r>
          </a:p>
          <a:p>
            <a:pPr marL="739775" lvl="1" indent="-33972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3. </a:t>
            </a:r>
            <a:r>
              <a:rPr lang="en-US" altLang="en-US" sz="3200" dirty="0">
                <a:solidFill>
                  <a:schemeClr val="bg1"/>
                </a:solidFill>
              </a:rPr>
              <a:t>Neglect does not free us from </a:t>
            </a:r>
            <a:r>
              <a:rPr lang="en-US" altLang="en-US" sz="3200" dirty="0" err="1">
                <a:solidFill>
                  <a:schemeClr val="bg1"/>
                </a:solidFill>
              </a:rPr>
              <a:t>conse-quences</a:t>
            </a:r>
            <a:r>
              <a:rPr lang="en-US" altLang="en-US" sz="3200" dirty="0">
                <a:solidFill>
                  <a:schemeClr val="bg1"/>
                </a:solidFill>
              </a:rPr>
              <a:t> of our choices.</a:t>
            </a:r>
          </a:p>
          <a:p>
            <a:pPr marL="339725" lvl="1" indent="-339725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2 Tim.3:16-17</a:t>
            </a:r>
            <a:endParaRPr lang="en-US" altLang="en-US" dirty="0">
              <a:solidFill>
                <a:schemeClr val="bg1"/>
              </a:solidFill>
            </a:endParaRPr>
          </a:p>
          <a:p>
            <a:pPr marL="741363" lvl="1" indent="-341313"/>
            <a:endParaRPr lang="en-US" altLang="en-US" sz="32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/>
          <a:lstStyle/>
          <a:p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Eternally thankful for God’s grace.</a:t>
            </a:r>
            <a:br>
              <a:rPr lang="en-US" altLang="en-US" sz="2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Deserved response to grace.</a:t>
            </a:r>
            <a:b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Respect for word of God.</a:t>
            </a:r>
            <a:b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Constant influence of God.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534400" cy="4724400"/>
          </a:xfrm>
        </p:spPr>
        <p:txBody>
          <a:bodyPr/>
          <a:lstStyle/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9-11, Spirit;  Christ;  Father </a:t>
            </a:r>
            <a:r>
              <a:rPr lang="en-US" altLang="en-US" sz="3100" dirty="0">
                <a:solidFill>
                  <a:schemeClr val="bg1"/>
                </a:solidFill>
              </a:rPr>
              <a:t>(2 Co.6:16)</a:t>
            </a:r>
          </a:p>
          <a:p>
            <a:pPr marL="741363" lvl="1" indent="-341313"/>
            <a:r>
              <a:rPr lang="en-US" altLang="en-US" sz="3100" dirty="0">
                <a:solidFill>
                  <a:schemeClr val="bg1"/>
                </a:solidFill>
              </a:rPr>
              <a:t>Christ indwells as we learn His mind, Ph.2:5</a:t>
            </a:r>
          </a:p>
          <a:p>
            <a:pPr marL="741363" lvl="1" indent="-341313"/>
            <a:r>
              <a:rPr lang="en-US" altLang="en-US" sz="3100" dirty="0">
                <a:solidFill>
                  <a:schemeClr val="bg1"/>
                </a:solidFill>
              </a:rPr>
              <a:t>Spirit, as we receive revelation of His mind, 1 Co.2.</a:t>
            </a:r>
          </a:p>
          <a:p>
            <a:pPr marL="739775" lvl="1" indent="-339725"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200" dirty="0">
                <a:solidFill>
                  <a:srgbClr val="CCFFFF"/>
                </a:solidFill>
              </a:rPr>
              <a:t>Medium of indwelling: law of God, </a:t>
            </a:r>
            <a:r>
              <a:rPr lang="en-US" altLang="en-US" sz="3200" dirty="0">
                <a:solidFill>
                  <a:schemeClr val="bg1"/>
                </a:solidFill>
              </a:rPr>
              <a:t>Ezk.36; Jer.31</a:t>
            </a:r>
          </a:p>
          <a:p>
            <a:pPr marL="400050" lvl="1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6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E3739B-17D6-4F46-95FA-2FA03E50EEA1}"/>
              </a:ext>
            </a:extLst>
          </p:cNvPr>
          <p:cNvSpPr/>
          <p:nvPr/>
        </p:nvSpPr>
        <p:spPr>
          <a:xfrm>
            <a:off x="152400" y="228600"/>
            <a:ext cx="4343400" cy="6400800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aseline="30000" dirty="0">
                <a:solidFill>
                  <a:srgbClr val="FFFF00"/>
                </a:solidFill>
              </a:rPr>
              <a:t>26</a:t>
            </a:r>
            <a:r>
              <a:rPr lang="en-US" sz="3200" dirty="0"/>
              <a:t> I will give you a new heart and put a new spirit within you; I will take the heart of stone out of your flesh and give you a heart of flesh. </a:t>
            </a:r>
            <a:r>
              <a:rPr lang="en-US" sz="3200" baseline="30000" dirty="0">
                <a:solidFill>
                  <a:srgbClr val="FFFF00"/>
                </a:solidFill>
              </a:rPr>
              <a:t>27</a:t>
            </a:r>
            <a:r>
              <a:rPr lang="en-US" sz="3200" dirty="0"/>
              <a:t> I will put My Spirit within you and cause you to walk in My statutes, and you will keep My </a:t>
            </a:r>
            <a:r>
              <a:rPr lang="en-US" sz="3200" dirty="0" err="1"/>
              <a:t>judg-ments</a:t>
            </a:r>
            <a:r>
              <a:rPr lang="en-US" sz="3200" dirty="0"/>
              <a:t>… </a:t>
            </a:r>
            <a:r>
              <a:rPr lang="en-US" sz="2800" dirty="0">
                <a:solidFill>
                  <a:srgbClr val="FFFF00"/>
                </a:solidFill>
              </a:rPr>
              <a:t>– Ezk.36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77E194-3B9D-4A84-ADFB-CC2824021A6E}"/>
              </a:ext>
            </a:extLst>
          </p:cNvPr>
          <p:cNvSpPr/>
          <p:nvPr/>
        </p:nvSpPr>
        <p:spPr>
          <a:xfrm>
            <a:off x="4648200" y="228600"/>
            <a:ext cx="4343400" cy="6400800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aseline="30000" dirty="0">
                <a:solidFill>
                  <a:srgbClr val="FFFF00"/>
                </a:solidFill>
              </a:rPr>
              <a:t>33</a:t>
            </a:r>
            <a:r>
              <a:rPr lang="en-US" sz="3200" dirty="0"/>
              <a:t> …I will put My law in their minds, and write it on their hearts . . . </a:t>
            </a:r>
            <a:r>
              <a:rPr lang="en-US" sz="3200" baseline="30000" dirty="0">
                <a:solidFill>
                  <a:srgbClr val="FFFF00"/>
                </a:solidFill>
              </a:rPr>
              <a:t>34</a:t>
            </a:r>
            <a:r>
              <a:rPr lang="en-US" sz="3200" dirty="0"/>
              <a:t> No more shall every man teach his neigh-</a:t>
            </a:r>
            <a:r>
              <a:rPr lang="en-US" sz="3200" dirty="0" err="1"/>
              <a:t>bor</a:t>
            </a:r>
            <a:r>
              <a:rPr lang="en-US" sz="3200" dirty="0"/>
              <a:t>, and every man his brother, saying, ‘Know the LORD,’ for they all shall know Me, from the least of them to the greatest of them, says the LORD </a:t>
            </a:r>
            <a:r>
              <a:rPr lang="en-US" sz="2800" dirty="0">
                <a:solidFill>
                  <a:srgbClr val="FFFF00"/>
                </a:solidFill>
              </a:rPr>
              <a:t>– Jer.31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AC82D22-28AE-41CA-8A7B-17B79ABA9C57}"/>
              </a:ext>
            </a:extLst>
          </p:cNvPr>
          <p:cNvSpPr/>
          <p:nvPr/>
        </p:nvSpPr>
        <p:spPr>
          <a:xfrm>
            <a:off x="76200" y="3810000"/>
            <a:ext cx="32004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90432AD-07EB-4C0B-A951-B09A54359BA7}"/>
              </a:ext>
            </a:extLst>
          </p:cNvPr>
          <p:cNvSpPr/>
          <p:nvPr/>
        </p:nvSpPr>
        <p:spPr>
          <a:xfrm>
            <a:off x="4706982" y="328746"/>
            <a:ext cx="4267200" cy="1905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7555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/>
          <a:lstStyle/>
          <a:p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Eternally thankful for God’s grace.</a:t>
            </a:r>
            <a:br>
              <a:rPr lang="en-US" altLang="en-US" sz="2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Deserved response to grace.</a:t>
            </a:r>
            <a:b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Respect for word of God.</a:t>
            </a:r>
            <a:b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4.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Constant </a:t>
            </a:r>
            <a:r>
              <a:rPr lang="en-US" altLang="en-US" sz="3600" dirty="0">
                <a:solidFill>
                  <a:srgbClr val="FFFF99"/>
                </a:solidFill>
              </a:rPr>
              <a:t>influence of God</a:t>
            </a:r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534400" cy="4724400"/>
          </a:xfrm>
        </p:spPr>
        <p:txBody>
          <a:bodyPr/>
          <a:lstStyle/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9-11, Spirit;  Christ;  Father </a:t>
            </a:r>
            <a:r>
              <a:rPr lang="en-US" altLang="en-US" sz="3100" dirty="0">
                <a:solidFill>
                  <a:schemeClr val="bg1"/>
                </a:solidFill>
              </a:rPr>
              <a:t>(2 Co.6:16)</a:t>
            </a:r>
          </a:p>
          <a:p>
            <a:pPr marL="741363" lvl="1" indent="-341313"/>
            <a:r>
              <a:rPr lang="en-US" altLang="en-US" sz="3100" dirty="0">
                <a:solidFill>
                  <a:srgbClr val="FFFFFF"/>
                </a:solidFill>
              </a:rPr>
              <a:t>Christ indwells as we learn His mind, Ph.2:5</a:t>
            </a:r>
          </a:p>
          <a:p>
            <a:pPr marL="741363" lvl="1" indent="-341313"/>
            <a:r>
              <a:rPr lang="en-US" altLang="en-US" sz="3100" dirty="0">
                <a:solidFill>
                  <a:srgbClr val="FFFFFF"/>
                </a:solidFill>
              </a:rPr>
              <a:t>Spirit, as we receive revelation… 1 Co.2.</a:t>
            </a:r>
          </a:p>
          <a:p>
            <a:pPr marL="739775" lvl="1" indent="-339725"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dirty="0">
                <a:solidFill>
                  <a:srgbClr val="CCFFFF"/>
                </a:solidFill>
              </a:rPr>
              <a:t>Medium of indwelling: law of God, </a:t>
            </a:r>
            <a:r>
              <a:rPr lang="en-US" altLang="en-US" dirty="0">
                <a:solidFill>
                  <a:srgbClr val="FFFFFF"/>
                </a:solidFill>
              </a:rPr>
              <a:t>Ezk.36; Jer.31</a:t>
            </a:r>
            <a:endParaRPr lang="en-US" altLang="en-US" sz="3100" dirty="0">
              <a:solidFill>
                <a:srgbClr val="FFFFFF"/>
              </a:solidFill>
            </a:endParaRPr>
          </a:p>
          <a:p>
            <a:pPr marL="400050" lvl="1" indent="0"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100" dirty="0">
                <a:solidFill>
                  <a:srgbClr val="CCFFFF"/>
                </a:solidFill>
              </a:rPr>
              <a:t>Test of indwelling: conduct; influence on us</a:t>
            </a:r>
          </a:p>
          <a:p>
            <a:pPr marL="400050" lvl="1" indent="0" defTabSz="739775">
              <a:spcBef>
                <a:spcPts val="0"/>
              </a:spcBef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	</a:t>
            </a:r>
            <a:r>
              <a:rPr lang="en-US" altLang="en-US" sz="2600" dirty="0">
                <a:solidFill>
                  <a:srgbClr val="CCFFCC"/>
                </a:solidFill>
              </a:rPr>
              <a:t>a.</a:t>
            </a:r>
            <a:r>
              <a:rPr lang="en-US" altLang="en-US" dirty="0">
                <a:solidFill>
                  <a:srgbClr val="CCFFCC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Ro.7:17, 20, sin</a:t>
            </a:r>
          </a:p>
          <a:p>
            <a:pPr marL="400050" lvl="1" indent="0" defTabSz="739775">
              <a:spcBef>
                <a:spcPts val="0"/>
              </a:spcBef>
              <a:buNone/>
            </a:pPr>
            <a:r>
              <a:rPr lang="en-US" altLang="en-US" sz="3200" dirty="0">
                <a:solidFill>
                  <a:srgbClr val="CCFFCC"/>
                </a:solidFill>
              </a:rPr>
              <a:t>	</a:t>
            </a:r>
            <a:r>
              <a:rPr lang="en-US" altLang="en-US" sz="2600" dirty="0">
                <a:solidFill>
                  <a:srgbClr val="CCFFCC"/>
                </a:solidFill>
              </a:rPr>
              <a:t>b.</a:t>
            </a:r>
            <a:r>
              <a:rPr lang="en-US" altLang="en-US" sz="3200" dirty="0">
                <a:solidFill>
                  <a:srgbClr val="CCFFCC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Lk.22:3, </a:t>
            </a:r>
            <a:r>
              <a:rPr lang="en-US" altLang="en-US" sz="3000" dirty="0" err="1">
                <a:solidFill>
                  <a:schemeClr val="bg1"/>
                </a:solidFill>
              </a:rPr>
              <a:t>satan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15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/>
          <a:lstStyle/>
          <a:p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Eternally thankful for God’s grace.</a:t>
            </a:r>
            <a:br>
              <a:rPr lang="en-US" altLang="en-US" sz="2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Deserved response to grace.</a:t>
            </a:r>
            <a:b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Respect for word of God.</a:t>
            </a:r>
            <a:b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Constant influence of God.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534400" cy="4724400"/>
          </a:xfrm>
        </p:spPr>
        <p:txBody>
          <a:bodyPr/>
          <a:lstStyle/>
          <a:p>
            <a:pPr marL="741363" lvl="1" indent="-341313"/>
            <a:r>
              <a:rPr lang="en-US" altLang="en-US" sz="3200" dirty="0">
                <a:solidFill>
                  <a:schemeClr val="bg1"/>
                </a:solidFill>
              </a:rPr>
              <a:t>Ps.139:1-7…</a:t>
            </a:r>
          </a:p>
          <a:p>
            <a:pPr marL="80010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1. </a:t>
            </a:r>
            <a:r>
              <a:rPr lang="en-US" altLang="en-US" sz="3200" dirty="0">
                <a:solidFill>
                  <a:srgbClr val="FFFF00"/>
                </a:solidFill>
              </a:rPr>
              <a:t>Stifle sin, </a:t>
            </a:r>
            <a:r>
              <a:rPr lang="en-US" altLang="en-US" sz="3200" dirty="0">
                <a:solidFill>
                  <a:schemeClr val="bg1"/>
                </a:solidFill>
              </a:rPr>
              <a:t>7, 11-12</a:t>
            </a:r>
          </a:p>
          <a:p>
            <a:pPr marL="80010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2. </a:t>
            </a:r>
            <a:r>
              <a:rPr lang="en-US" altLang="en-US" sz="3200" dirty="0">
                <a:solidFill>
                  <a:srgbClr val="FFFF00"/>
                </a:solidFill>
              </a:rPr>
              <a:t>Stimulate prayer, </a:t>
            </a:r>
            <a:r>
              <a:rPr lang="en-US" altLang="en-US" sz="3200" dirty="0">
                <a:solidFill>
                  <a:schemeClr val="bg1"/>
                </a:solidFill>
              </a:rPr>
              <a:t>14</a:t>
            </a:r>
          </a:p>
          <a:p>
            <a:pPr marL="800100" lvl="2" indent="0">
              <a:buNone/>
            </a:pPr>
            <a:r>
              <a:rPr lang="en-US" altLang="en-US" dirty="0">
                <a:solidFill>
                  <a:srgbClr val="CCFFCC"/>
                </a:solidFill>
              </a:rPr>
              <a:t>3. </a:t>
            </a:r>
            <a:r>
              <a:rPr lang="en-US" altLang="en-US" sz="3200" dirty="0">
                <a:solidFill>
                  <a:srgbClr val="FFFF00"/>
                </a:solidFill>
              </a:rPr>
              <a:t>Slay fear, </a:t>
            </a:r>
            <a:r>
              <a:rPr lang="en-US" altLang="en-US" sz="3200" dirty="0">
                <a:solidFill>
                  <a:schemeClr val="bg1"/>
                </a:solidFill>
              </a:rPr>
              <a:t>19-24</a:t>
            </a:r>
          </a:p>
        </p:txBody>
      </p:sp>
    </p:spTree>
    <p:extLst>
      <p:ext uri="{BB962C8B-B14F-4D97-AF65-F5344CB8AC3E}">
        <p14:creationId xmlns:p14="http://schemas.microsoft.com/office/powerpoint/2010/main" val="188925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2286000"/>
          </a:xfrm>
        </p:spPr>
        <p:txBody>
          <a:bodyPr/>
          <a:lstStyle/>
          <a:p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Eternally thankful for God’s grace.</a:t>
            </a:r>
            <a:br>
              <a:rPr lang="en-US" altLang="en-US" sz="2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Deserved response to grace.</a:t>
            </a:r>
            <a:b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Respect for word of God.</a:t>
            </a:r>
            <a:b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Constant influence of God.</a:t>
            </a:r>
            <a:b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</a:t>
            </a:r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Affections set on heaven.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2286000"/>
            <a:ext cx="8534400" cy="43434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17, </a:t>
            </a:r>
            <a:r>
              <a:rPr lang="en-US" altLang="en-US" dirty="0">
                <a:solidFill>
                  <a:srgbClr val="CCFFFF"/>
                </a:solidFill>
              </a:rPr>
              <a:t>heirs of God.  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Col.3</a:t>
            </a:r>
            <a:r>
              <a:rPr lang="en-US" altLang="en-US" baseline="30000" dirty="0">
                <a:solidFill>
                  <a:srgbClr val="FFCC00"/>
                </a:solidFill>
              </a:rPr>
              <a:t>1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FFFFCC"/>
                </a:solidFill>
              </a:rPr>
              <a:t>If then you were raised with Christ, seek those things which are above, where Christ is, sitting at the right hand of God. </a:t>
            </a:r>
            <a:r>
              <a:rPr lang="en-US" baseline="30000" dirty="0">
                <a:solidFill>
                  <a:srgbClr val="FFCC00"/>
                </a:solidFill>
              </a:rPr>
              <a:t>2</a:t>
            </a:r>
            <a:r>
              <a:rPr lang="en-US" baseline="30000" dirty="0">
                <a:solidFill>
                  <a:schemeClr val="bg1"/>
                </a:solidFill>
              </a:rPr>
              <a:t> </a:t>
            </a:r>
            <a:r>
              <a:rPr lang="en-US" dirty="0">
                <a:solidFill>
                  <a:srgbClr val="FFFFCC"/>
                </a:solidFill>
              </a:rPr>
              <a:t>Set your mind on things above, not on things on the earth.</a:t>
            </a:r>
          </a:p>
          <a:p>
            <a:pPr marL="457200" lvl="1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96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Contrasts: Romans 8:1-17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44562"/>
            <a:ext cx="8229600" cy="545623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dirty="0">
                <a:solidFill>
                  <a:schemeClr val="bg1"/>
                </a:solidFill>
              </a:rPr>
              <a:t>Contrasts two conflicting ways of life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Flesh</a:t>
            </a:r>
            <a:r>
              <a:rPr lang="en-US" altLang="en-US" dirty="0">
                <a:solidFill>
                  <a:schemeClr val="bg1"/>
                </a:solidFill>
              </a:rPr>
              <a:t> (selfish indulgence, 3)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Spirit</a:t>
            </a:r>
            <a:r>
              <a:rPr lang="en-US" altLang="en-US" dirty="0">
                <a:solidFill>
                  <a:schemeClr val="bg1"/>
                </a:solidFill>
              </a:rPr>
              <a:t> (Holy Spirit or our spirit)</a:t>
            </a:r>
          </a:p>
          <a:p>
            <a:pPr marL="457200" lvl="1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200" dirty="0">
                <a:solidFill>
                  <a:srgbClr val="FFFF99"/>
                </a:solidFill>
              </a:rPr>
              <a:t>4: </a:t>
            </a:r>
            <a:r>
              <a:rPr lang="en-US" altLang="en-US" sz="3200" dirty="0">
                <a:solidFill>
                  <a:schemeClr val="bg1"/>
                </a:solidFill>
              </a:rPr>
              <a:t>walk … flesh or Spirit.    </a:t>
            </a:r>
            <a:r>
              <a:rPr lang="en-US" altLang="en-US" sz="3200" dirty="0">
                <a:solidFill>
                  <a:srgbClr val="CCFFFF"/>
                </a:solidFill>
              </a:rPr>
              <a:t>Conduct</a:t>
            </a:r>
          </a:p>
          <a:p>
            <a:pPr marL="457200" lvl="1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200" dirty="0">
                <a:solidFill>
                  <a:srgbClr val="FFFF99"/>
                </a:solidFill>
              </a:rPr>
              <a:t>5: </a:t>
            </a:r>
            <a:r>
              <a:rPr lang="en-US" altLang="en-US" sz="3200" dirty="0">
                <a:solidFill>
                  <a:schemeClr val="bg1"/>
                </a:solidFill>
              </a:rPr>
              <a:t>are … after flesh or Spirit.    </a:t>
            </a:r>
            <a:r>
              <a:rPr lang="en-US" altLang="en-US" sz="3200" dirty="0">
                <a:solidFill>
                  <a:srgbClr val="CCFFFF"/>
                </a:solidFill>
              </a:rPr>
              <a:t>Character</a:t>
            </a:r>
          </a:p>
          <a:p>
            <a:pPr marL="457200" lvl="1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200" dirty="0">
                <a:solidFill>
                  <a:srgbClr val="FFFF99"/>
                </a:solidFill>
              </a:rPr>
              <a:t>5: </a:t>
            </a:r>
            <a:r>
              <a:rPr lang="en-US" altLang="en-US" sz="3200" dirty="0">
                <a:solidFill>
                  <a:schemeClr val="bg1"/>
                </a:solidFill>
              </a:rPr>
              <a:t>mind things of flesh / Spirit.   </a:t>
            </a:r>
            <a:r>
              <a:rPr lang="en-US" altLang="en-US" sz="3200" dirty="0">
                <a:solidFill>
                  <a:srgbClr val="CCFFFF"/>
                </a:solidFill>
              </a:rPr>
              <a:t>Thoughts</a:t>
            </a:r>
          </a:p>
          <a:p>
            <a:pPr marL="457200" lvl="1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200" dirty="0">
                <a:solidFill>
                  <a:srgbClr val="FFFF99"/>
                </a:solidFill>
              </a:rPr>
              <a:t>6: </a:t>
            </a:r>
            <a:r>
              <a:rPr lang="en-US" altLang="en-US" sz="3200" dirty="0">
                <a:solidFill>
                  <a:schemeClr val="bg1"/>
                </a:solidFill>
              </a:rPr>
              <a:t>mind of flesh / Spirit – life.   </a:t>
            </a:r>
            <a:r>
              <a:rPr lang="en-US" altLang="en-US" sz="3200" dirty="0">
                <a:solidFill>
                  <a:srgbClr val="CCFFFF"/>
                </a:solidFill>
              </a:rPr>
              <a:t>Destiny</a:t>
            </a:r>
          </a:p>
          <a:p>
            <a:pPr marL="457200" lvl="1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200" dirty="0">
                <a:solidFill>
                  <a:srgbClr val="FFFF99"/>
                </a:solidFill>
              </a:rPr>
              <a:t>7: </a:t>
            </a:r>
            <a:r>
              <a:rPr lang="en-US" altLang="en-US" sz="3200" dirty="0">
                <a:solidFill>
                  <a:schemeClr val="bg1"/>
                </a:solidFill>
              </a:rPr>
              <a:t>mind of flesh is enmity…     </a:t>
            </a:r>
            <a:r>
              <a:rPr lang="en-US" altLang="en-US" sz="3200" dirty="0">
                <a:solidFill>
                  <a:srgbClr val="CCFFFF"/>
                </a:solidFill>
              </a:rPr>
              <a:t>Enemy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sz="3200" dirty="0">
                <a:solidFill>
                  <a:srgbClr val="FFFF99"/>
                </a:solidFill>
              </a:rPr>
              <a:t>8-9: </a:t>
            </a:r>
            <a:r>
              <a:rPr lang="en-US" altLang="en-US" sz="3200" dirty="0">
                <a:solidFill>
                  <a:schemeClr val="bg1"/>
                </a:solidFill>
              </a:rPr>
              <a:t>in flesh vs in Spirit …      </a:t>
            </a:r>
            <a:r>
              <a:rPr lang="en-US" altLang="en-US" sz="3200" dirty="0">
                <a:solidFill>
                  <a:srgbClr val="CCFFFF"/>
                </a:solidFill>
              </a:rPr>
              <a:t>Choice</a:t>
            </a:r>
            <a:endParaRPr lang="en-US" altLang="en-US" dirty="0">
              <a:solidFill>
                <a:srgbClr val="CCFFFF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629995" y="1295400"/>
            <a:ext cx="5888182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33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Spiritual Mind</a:t>
            </a:r>
            <a:b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Is Not Mere . . . </a:t>
            </a: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Knowledge of Bible.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4953000"/>
          </a:xfrm>
        </p:spPr>
        <p:txBody>
          <a:bodyPr/>
          <a:lstStyle/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1 Co.1:5, </a:t>
            </a:r>
            <a:r>
              <a:rPr lang="en-US" altLang="en-US" sz="3100" i="1" dirty="0">
                <a:solidFill>
                  <a:schemeClr val="bg1"/>
                </a:solidFill>
              </a:rPr>
              <a:t>enriched in everything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940E7B6-F200-41AD-876E-9EB5DBC6FC3F}"/>
              </a:ext>
            </a:extLst>
          </p:cNvPr>
          <p:cNvSpPr/>
          <p:nvPr/>
        </p:nvSpPr>
        <p:spPr>
          <a:xfrm>
            <a:off x="1258456" y="1600200"/>
            <a:ext cx="6629400" cy="685800"/>
          </a:xfrm>
          <a:prstGeom prst="rect">
            <a:avLst/>
          </a:prstGeom>
          <a:solidFill>
            <a:schemeClr val="tx1"/>
          </a:solidFill>
          <a:ln w="317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Knew Paul, Cephas, Apollos 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BC5E56-3D8E-4A1C-8B2C-45C6948E59FE}"/>
              </a:ext>
            </a:extLst>
          </p:cNvPr>
          <p:cNvSpPr/>
          <p:nvPr/>
        </p:nvSpPr>
        <p:spPr>
          <a:xfrm>
            <a:off x="1564440" y="2419928"/>
            <a:ext cx="6026727" cy="685800"/>
          </a:xfrm>
          <a:prstGeom prst="rect">
            <a:avLst/>
          </a:prstGeom>
          <a:solidFill>
            <a:schemeClr val="tx1"/>
          </a:solidFill>
          <a:ln w="317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Miracles … power of gospel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C3B11D-9910-4B9F-9AB7-011666D8A899}"/>
              </a:ext>
            </a:extLst>
          </p:cNvPr>
          <p:cNvSpPr/>
          <p:nvPr/>
        </p:nvSpPr>
        <p:spPr>
          <a:xfrm>
            <a:off x="1843029" y="3239656"/>
            <a:ext cx="5478843" cy="685800"/>
          </a:xfrm>
          <a:prstGeom prst="rect">
            <a:avLst/>
          </a:prstGeom>
          <a:solidFill>
            <a:schemeClr val="tx1"/>
          </a:solidFill>
          <a:ln w="317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Examples; suffering for truth</a:t>
            </a:r>
          </a:p>
        </p:txBody>
      </p:sp>
    </p:spTree>
    <p:extLst>
      <p:ext uri="{BB962C8B-B14F-4D97-AF65-F5344CB8AC3E}">
        <p14:creationId xmlns:p14="http://schemas.microsoft.com/office/powerpoint/2010/main" val="32539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en-US" altLang="en-US" sz="2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Knowledge of Bible.</a:t>
            </a:r>
            <a:b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</a:t>
            </a:r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Church membership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82000" cy="4953000"/>
          </a:xfrm>
        </p:spPr>
        <p:txBody>
          <a:bodyPr/>
          <a:lstStyle/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1 Co.3:1-3, in church at Corinth…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Not spiritual but worldly.  </a:t>
            </a:r>
            <a:r>
              <a:rPr lang="en-US" altLang="en-US" sz="3000" dirty="0">
                <a:solidFill>
                  <a:schemeClr val="bg1"/>
                </a:solidFill>
              </a:rPr>
              <a:t>‘</a:t>
            </a:r>
            <a:r>
              <a:rPr lang="en-US" altLang="en-US" sz="3000" dirty="0" err="1">
                <a:solidFill>
                  <a:schemeClr val="bg1"/>
                </a:solidFill>
              </a:rPr>
              <a:t>Fleshen</a:t>
            </a:r>
            <a:r>
              <a:rPr lang="en-US" altLang="en-US" sz="3000" dirty="0">
                <a:solidFill>
                  <a:schemeClr val="bg1"/>
                </a:solidFill>
              </a:rPr>
              <a:t>.’  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UN-spiritual.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Spiritual infants.   </a:t>
            </a:r>
            <a:r>
              <a:rPr lang="en-US" altLang="en-US" sz="3200" dirty="0">
                <a:solidFill>
                  <a:srgbClr val="FFFFFF"/>
                </a:solidFill>
              </a:rPr>
              <a:t>14:20.</a:t>
            </a:r>
          </a:p>
          <a:p>
            <a:pPr marL="741363" lvl="1" indent="-341313"/>
            <a:r>
              <a:rPr lang="en-US" altLang="en-US" sz="3200" dirty="0">
                <a:solidFill>
                  <a:srgbClr val="CCFFFF"/>
                </a:solidFill>
              </a:rPr>
              <a:t>Carnal.  </a:t>
            </a:r>
            <a:r>
              <a:rPr lang="en-US" altLang="en-US" sz="3000" dirty="0">
                <a:solidFill>
                  <a:schemeClr val="bg1"/>
                </a:solidFill>
              </a:rPr>
              <a:t>Allows flesh to dominate.  Worldly.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ANTI-spiritual.   </a:t>
            </a:r>
          </a:p>
          <a:p>
            <a:pPr marL="341313" indent="-341313"/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4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en-US" altLang="en-US" sz="2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Knowledge of Bible.</a:t>
            </a:r>
            <a:b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Church membership.</a:t>
            </a:r>
            <a:b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</a:t>
            </a:r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Desire to go to heaven.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82000" cy="4953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2 Co.5:2.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“Everybody wants to go to heaven, but nobody wants to die.”</a:t>
            </a:r>
            <a:endParaRPr lang="en-US" sz="32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64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828800"/>
          </a:xfrm>
        </p:spPr>
        <p:txBody>
          <a:bodyPr/>
          <a:lstStyle/>
          <a:p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en-US" altLang="en-US" sz="2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Knowledge of Bible.</a:t>
            </a:r>
            <a:b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Church membership.</a:t>
            </a:r>
            <a:br>
              <a:rPr lang="en-US" alt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Desire to go to heaven.</a:t>
            </a:r>
            <a:b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Desire to be approved by others.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382000" cy="4572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2 Co.10:18</a:t>
            </a:r>
          </a:p>
          <a:p>
            <a:pPr lvl="1"/>
            <a:r>
              <a:rPr lang="en-US" sz="3100" dirty="0">
                <a:solidFill>
                  <a:schemeClr val="bg1"/>
                </a:solidFill>
              </a:rPr>
              <a:t>“It is not self commendation that matters; it is winning the approval of God” </a:t>
            </a:r>
            <a:r>
              <a:rPr lang="en-US" sz="2000" dirty="0">
                <a:solidFill>
                  <a:schemeClr val="bg1"/>
                </a:solidFill>
              </a:rPr>
              <a:t>(Phillips).</a:t>
            </a:r>
          </a:p>
          <a:p>
            <a:pPr lvl="1"/>
            <a:r>
              <a:rPr lang="en-US" sz="3100" dirty="0">
                <a:solidFill>
                  <a:schemeClr val="bg1"/>
                </a:solidFill>
              </a:rPr>
              <a:t>“I’m Okay, You’re Okay”</a:t>
            </a:r>
            <a:endParaRPr lang="en-US" sz="31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35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897640" y="1295400"/>
            <a:ext cx="5352893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33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Spiritual Mind Is Not Mere . . .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4ED706C-2A9A-45D8-AA01-4F8DD645B317}"/>
              </a:ext>
            </a:extLst>
          </p:cNvPr>
          <p:cNvSpPr/>
          <p:nvPr/>
        </p:nvSpPr>
        <p:spPr>
          <a:xfrm>
            <a:off x="1635036" y="1905000"/>
            <a:ext cx="5888182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33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Spiritual Mind</a:t>
            </a:r>
            <a:b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Is . . .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(Romans 8)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875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Eternally thankful for God’s grace.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486400"/>
          </a:xfrm>
        </p:spPr>
        <p:txBody>
          <a:bodyPr/>
          <a:lstStyle/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7CCDF1-A30B-4EF8-8A9A-EA3FD6EABD19}"/>
              </a:ext>
            </a:extLst>
          </p:cNvPr>
          <p:cNvSpPr/>
          <p:nvPr/>
        </p:nvSpPr>
        <p:spPr>
          <a:xfrm>
            <a:off x="381000" y="990600"/>
            <a:ext cx="8382000" cy="685800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CC00"/>
                </a:solidFill>
                <a:latin typeface="Abadi" panose="020B0604020104020204" pitchFamily="34" charset="0"/>
              </a:rPr>
              <a:t>1: </a:t>
            </a:r>
            <a:r>
              <a:rPr lang="en-US" sz="3200" dirty="0"/>
              <a:t>no condemnation (judgment).  33.  6:3-4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D17B60-66B0-437A-8908-A6569C9122EB}"/>
              </a:ext>
            </a:extLst>
          </p:cNvPr>
          <p:cNvSpPr/>
          <p:nvPr/>
        </p:nvSpPr>
        <p:spPr>
          <a:xfrm>
            <a:off x="381000" y="1828800"/>
            <a:ext cx="8382000" cy="685800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CC00"/>
                </a:solidFill>
                <a:latin typeface="Abadi" panose="020B0604020104020204" pitchFamily="34" charset="0"/>
              </a:rPr>
              <a:t>2: </a:t>
            </a:r>
            <a:r>
              <a:rPr lang="en-US" sz="3200" dirty="0"/>
              <a:t>made free (liberate).  7:23-25.  Mt.12:11… </a:t>
            </a:r>
            <a:endParaRPr lang="en-US" sz="3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03EB14-A3E0-41B2-A741-C4EDA7C671A1}"/>
              </a:ext>
            </a:extLst>
          </p:cNvPr>
          <p:cNvSpPr/>
          <p:nvPr/>
        </p:nvSpPr>
        <p:spPr>
          <a:xfrm>
            <a:off x="381000" y="2667000"/>
            <a:ext cx="8382000" cy="685800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CC00"/>
                </a:solidFill>
                <a:latin typeface="Abadi" panose="020B0604020104020204" pitchFamily="34" charset="0"/>
              </a:rPr>
              <a:t>3: </a:t>
            </a:r>
            <a:r>
              <a:rPr lang="en-US" sz="3200" dirty="0">
                <a:latin typeface="Abadi" panose="020B0604020104020204" pitchFamily="34" charset="0"/>
              </a:rPr>
              <a:t>sent Son.  3:23, condition; 24, grace; 25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5196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976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Abadi</vt:lpstr>
      <vt:lpstr>Arial</vt:lpstr>
      <vt:lpstr>Times New Roman</vt:lpstr>
      <vt:lpstr>1_Default Design</vt:lpstr>
      <vt:lpstr>PowerPoint Presentation</vt:lpstr>
      <vt:lpstr>Contrasts: Romans 8:1-17</vt:lpstr>
      <vt:lpstr>PowerPoint Presentation</vt:lpstr>
      <vt:lpstr>1. Knowledge of Bible.</vt:lpstr>
      <vt:lpstr>1. Knowledge of Bible. 2. Church membership</vt:lpstr>
      <vt:lpstr>1. Knowledge of Bible. 2. Church membership. 3. Desire to go to heaven.</vt:lpstr>
      <vt:lpstr>1. Knowledge of Bible. 2. Church membership. 3. Desire to go to heaven. 4. Desire to be approved by others.</vt:lpstr>
      <vt:lpstr>PowerPoint Presentation</vt:lpstr>
      <vt:lpstr>1. Eternally thankful for God’s grace.</vt:lpstr>
      <vt:lpstr>1. Eternally thankful for God’s grace. 2. Walk that honors God’s grace.</vt:lpstr>
      <vt:lpstr>1. Eternally thankful for God’s grace. 2. Deserved response to grace. 3. Respect for word of God.</vt:lpstr>
      <vt:lpstr>1. Eternally thankful for God’s grace. 2. Deserved response to grace. 3. Respect for word of God. 4. Constant influence of God.</vt:lpstr>
      <vt:lpstr>PowerPoint Presentation</vt:lpstr>
      <vt:lpstr>1. Eternally thankful for God’s grace. 2. Deserved response to grace. 3. Respect for word of God. 4. Constant influence of God.</vt:lpstr>
      <vt:lpstr>1. Eternally thankful for God’s grace. 2. Deserved response to grace. 3. Respect for word of God. 4. Constant influence of God.</vt:lpstr>
      <vt:lpstr>1. Eternally thankful for God’s grace. 2. Deserved response to grace. 3. Respect for word of God. 4. Constant influence of God. 5. Affections set on heaven.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44</cp:revision>
  <dcterms:created xsi:type="dcterms:W3CDTF">2006-09-08T19:51:33Z</dcterms:created>
  <dcterms:modified xsi:type="dcterms:W3CDTF">2020-05-24T18:41:00Z</dcterms:modified>
</cp:coreProperties>
</file>