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578" r:id="rId2"/>
    <p:sldId id="543" r:id="rId3"/>
    <p:sldId id="258" r:id="rId4"/>
    <p:sldId id="579" r:id="rId5"/>
    <p:sldId id="580" r:id="rId6"/>
    <p:sldId id="581" r:id="rId7"/>
    <p:sldId id="582" r:id="rId8"/>
    <p:sldId id="583" r:id="rId9"/>
    <p:sldId id="584" r:id="rId10"/>
    <p:sldId id="585" r:id="rId11"/>
    <p:sldId id="599" r:id="rId12"/>
    <p:sldId id="586" r:id="rId13"/>
    <p:sldId id="587" r:id="rId14"/>
    <p:sldId id="588" r:id="rId15"/>
    <p:sldId id="590" r:id="rId16"/>
    <p:sldId id="591" r:id="rId17"/>
    <p:sldId id="592" r:id="rId18"/>
    <p:sldId id="559" r:id="rId19"/>
    <p:sldId id="553" r:id="rId20"/>
    <p:sldId id="593" r:id="rId21"/>
    <p:sldId id="594" r:id="rId22"/>
    <p:sldId id="595" r:id="rId23"/>
    <p:sldId id="596" r:id="rId24"/>
    <p:sldId id="600" r:id="rId25"/>
    <p:sldId id="597" r:id="rId26"/>
    <p:sldId id="598" r:id="rId27"/>
    <p:sldId id="56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FFCC"/>
    <a:srgbClr val="CCFFFF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Je9.17&amp;off=29&amp;ctx=e+Mourn+in+Judgment%0a~17%C2%A0Thus+says+the+Lo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Am5.16&amp;off=20&amp;ctx=The+Day+of+the+Lord%0a~16%C2%A0Therefore+the+Lo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‘Mere Death’ Experience</a:t>
            </a: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Mk.5:36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What Jesus could have said: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“I’m sorry”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“I’ve done all I can do”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“If only you had come earlier”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“She’s in a better place”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What Jesus did say: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Do not fear . . . Only believe.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Mk.5:36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Do not fear . . 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Where faith lives, fear dies.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Only One is undeterred by the news.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Only believe </a:t>
            </a:r>
            <a:r>
              <a:rPr lang="en-US" altLang="en-US" sz="2800" dirty="0">
                <a:solidFill>
                  <a:schemeClr val="bg1"/>
                </a:solidFill>
              </a:rPr>
              <a:t>[present imperative].  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Faith brought him to Jesus… </a:t>
            </a:r>
            <a:r>
              <a:rPr lang="en-US" altLang="en-US" sz="3200" dirty="0">
                <a:solidFill>
                  <a:srgbClr val="FFFF00"/>
                </a:solidFill>
              </a:rPr>
              <a:t>(healer)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Next level: Jesus… </a:t>
            </a:r>
            <a:r>
              <a:rPr lang="en-US" altLang="en-US" sz="3200" dirty="0">
                <a:solidFill>
                  <a:srgbClr val="FFFF00"/>
                </a:solidFill>
              </a:rPr>
              <a:t>(death killer)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Daughter not required to believe; only the father.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Mk.5:37-38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Three witnesses.   1 Pt.5:13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House: weeping / wailing…</a:t>
            </a:r>
          </a:p>
        </p:txBody>
      </p:sp>
    </p:spTree>
    <p:extLst>
      <p:ext uri="{BB962C8B-B14F-4D97-AF65-F5344CB8AC3E}">
        <p14:creationId xmlns:p14="http://schemas.microsoft.com/office/powerpoint/2010/main" val="161859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Mk.5:39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Death is a nap!</a:t>
            </a:r>
          </a:p>
          <a:p>
            <a:pPr marL="0" indent="0" algn="ctr">
              <a:lnSpc>
                <a:spcPct val="90000"/>
              </a:lnSpc>
              <a:spcAft>
                <a:spcPts val="4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+mj-lt"/>
              </a:rPr>
              <a:t>Mk.5:40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Ridiculed Him –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Probably professionals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B296B1-361F-4A09-847A-11CEF3648FB3}"/>
              </a:ext>
            </a:extLst>
          </p:cNvPr>
          <p:cNvSpPr/>
          <p:nvPr/>
        </p:nvSpPr>
        <p:spPr>
          <a:xfrm>
            <a:off x="609600" y="3429000"/>
            <a:ext cx="7924800" cy="31242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baseline="30000" dirty="0">
                <a:solidFill>
                  <a:srgbClr val="FFC000"/>
                </a:solidFill>
              </a:rPr>
              <a:t>17</a:t>
            </a:r>
            <a:r>
              <a:rPr lang="en-US" sz="2000" baseline="30000" dirty="0"/>
              <a:t> </a:t>
            </a:r>
            <a:r>
              <a:rPr lang="en-US" sz="3000" dirty="0">
                <a:solidFill>
                  <a:srgbClr val="CCFFFF"/>
                </a:solidFill>
              </a:rPr>
              <a:t>Thus says the Lord of hosts: “Consider and call for the mourning women, That they may come; And send for skillful wailing women, That they may come</a:t>
            </a:r>
            <a:r>
              <a:rPr lang="en-US" sz="2800" dirty="0">
                <a:solidFill>
                  <a:srgbClr val="CCFFFF"/>
                </a:solidFill>
              </a:rPr>
              <a:t>.   </a:t>
            </a:r>
            <a:r>
              <a:rPr lang="en-US" sz="2000" b="1" baseline="30000" dirty="0">
                <a:solidFill>
                  <a:srgbClr val="FFC000"/>
                </a:solidFill>
              </a:rPr>
              <a:t>18</a:t>
            </a:r>
            <a:r>
              <a:rPr lang="en-US" sz="2000" baseline="30000" dirty="0"/>
              <a:t> </a:t>
            </a:r>
            <a:r>
              <a:rPr lang="en-US" sz="3000" dirty="0">
                <a:solidFill>
                  <a:srgbClr val="CCFFFF"/>
                </a:solidFill>
              </a:rPr>
              <a:t>Let them make haste And take up a wailing for us, That our eyes may run with tears, And our eyelids gush with water” </a:t>
            </a:r>
            <a:r>
              <a:rPr lang="en-US" sz="2400" dirty="0">
                <a:solidFill>
                  <a:schemeClr val="bg1"/>
                </a:solidFill>
              </a:rPr>
              <a:t>– Jeremiah 9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endParaRPr lang="en-US" sz="3000" dirty="0">
              <a:solidFill>
                <a:srgbClr val="CCFF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7864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Mk.5:39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Death is a nap!</a:t>
            </a:r>
          </a:p>
          <a:p>
            <a:pPr marL="0" indent="0" algn="ctr">
              <a:lnSpc>
                <a:spcPct val="90000"/>
              </a:lnSpc>
              <a:spcAft>
                <a:spcPts val="4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+mj-lt"/>
              </a:rPr>
              <a:t>Mk.5:40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Ridiculed Him –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Probably professionals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B296B1-361F-4A09-847A-11CEF3648FB3}"/>
              </a:ext>
            </a:extLst>
          </p:cNvPr>
          <p:cNvSpPr/>
          <p:nvPr/>
        </p:nvSpPr>
        <p:spPr>
          <a:xfrm>
            <a:off x="609600" y="3429000"/>
            <a:ext cx="7924800" cy="31242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aseline="30000" dirty="0">
                <a:solidFill>
                  <a:srgbClr val="FFC000"/>
                </a:solidFill>
              </a:rPr>
              <a:t>16</a:t>
            </a:r>
            <a:r>
              <a:rPr lang="en-US" sz="3200" baseline="30000" dirty="0"/>
              <a:t> </a:t>
            </a:r>
            <a:r>
              <a:rPr lang="en-US" sz="3200" dirty="0">
                <a:solidFill>
                  <a:srgbClr val="CCFFFF"/>
                </a:solidFill>
              </a:rPr>
              <a:t>Therefore the Lord God of hosts, the Lord, says this: “There shall be wailing in all streets, And they shall say in all the highways, ‘Alas! Alas!’  They shall call the farmer to mourning, And skillful lamenters to wailing” </a:t>
            </a:r>
            <a:r>
              <a:rPr lang="en-US" sz="2400" dirty="0"/>
              <a:t>– Amos 5</a:t>
            </a:r>
            <a:endParaRPr lang="en-US" sz="2400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797924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Mk.5:41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How could an imposter survive this?   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Lk.8:53-54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i="1" dirty="0">
                <a:solidFill>
                  <a:srgbClr val="FFFFCC"/>
                </a:solidFill>
              </a:rPr>
              <a:t>Talitha, </a:t>
            </a:r>
            <a:r>
              <a:rPr lang="en-US" altLang="en-US" i="1" dirty="0" err="1">
                <a:solidFill>
                  <a:srgbClr val="FFFFCC"/>
                </a:solidFill>
              </a:rPr>
              <a:t>cumi</a:t>
            </a:r>
            <a:r>
              <a:rPr lang="en-US" altLang="en-US" dirty="0">
                <a:solidFill>
                  <a:srgbClr val="FFFFCC"/>
                </a:solidFill>
              </a:rPr>
              <a:t>.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DF4CAA-A457-4434-A0A8-6C7794537BFA}"/>
              </a:ext>
            </a:extLst>
          </p:cNvPr>
          <p:cNvSpPr/>
          <p:nvPr/>
        </p:nvSpPr>
        <p:spPr>
          <a:xfrm>
            <a:off x="1715656" y="2819400"/>
            <a:ext cx="5715000" cy="7620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Death understands Aramaic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7E86A6-6206-4CFA-9554-0541943F3C15}"/>
              </a:ext>
            </a:extLst>
          </p:cNvPr>
          <p:cNvSpPr/>
          <p:nvPr/>
        </p:nvSpPr>
        <p:spPr>
          <a:xfrm>
            <a:off x="1715656" y="3733800"/>
            <a:ext cx="5715000" cy="7620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Recalls His exact words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E9E7A-66E1-4FBA-BA69-F379CAED9B63}"/>
              </a:ext>
            </a:extLst>
          </p:cNvPr>
          <p:cNvSpPr/>
          <p:nvPr/>
        </p:nvSpPr>
        <p:spPr>
          <a:xfrm>
            <a:off x="1715656" y="4648200"/>
            <a:ext cx="5715000" cy="7620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Unclean tombs / blood / death</a:t>
            </a:r>
          </a:p>
        </p:txBody>
      </p:sp>
    </p:spTree>
    <p:extLst>
      <p:ext uri="{BB962C8B-B14F-4D97-AF65-F5344CB8AC3E}">
        <p14:creationId xmlns:p14="http://schemas.microsoft.com/office/powerpoint/2010/main" val="21922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Mk.5:42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Power of Jesus’ word: immediate / amazing response.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Arose  . . .  began walking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Spirit returned (Lk.8:53-55)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Age 12:  </a:t>
            </a:r>
            <a:r>
              <a:rPr lang="en-US" altLang="en-US" sz="3200" dirty="0">
                <a:solidFill>
                  <a:srgbClr val="99FFCC"/>
                </a:solidFill>
              </a:rPr>
              <a:t>bat mitzvah </a:t>
            </a:r>
            <a:r>
              <a:rPr lang="en-US" altLang="en-US" sz="3200" dirty="0">
                <a:solidFill>
                  <a:schemeClr val="bg1"/>
                </a:solidFill>
              </a:rPr>
              <a:t>– 12 years, 1 day</a:t>
            </a:r>
          </a:p>
          <a:p>
            <a:pPr marL="0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	 </a:t>
            </a:r>
            <a:r>
              <a:rPr lang="en-US" altLang="en-US" dirty="0">
                <a:solidFill>
                  <a:srgbClr val="99FFCC"/>
                </a:solidFill>
              </a:rPr>
              <a:t>bar mitzvah </a:t>
            </a:r>
            <a:r>
              <a:rPr lang="en-US" altLang="en-US" dirty="0">
                <a:solidFill>
                  <a:schemeClr val="bg1"/>
                </a:solidFill>
              </a:rPr>
              <a:t>– 13 years, 1 day</a:t>
            </a:r>
          </a:p>
          <a:p>
            <a:pPr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Amazement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8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Mk.5:43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one should know it [gives Him time to get away?]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possible in Lk.7, or Jn.11.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Time to eat!   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endParaRPr lang="en-US" altLang="en-US" sz="3200" dirty="0">
              <a:solidFill>
                <a:srgbClr val="FFFF99"/>
              </a:solidFill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912224" y="1295400"/>
            <a:ext cx="3323725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Of Faith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72306F-D8EF-47BB-B66C-E6DA936CE355}"/>
              </a:ext>
            </a:extLst>
          </p:cNvPr>
          <p:cNvSpPr/>
          <p:nvPr/>
        </p:nvSpPr>
        <p:spPr>
          <a:xfrm>
            <a:off x="1630220" y="19050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Teaching Of Faith</a:t>
            </a:r>
          </a:p>
        </p:txBody>
      </p:sp>
    </p:spTree>
    <p:extLst>
      <p:ext uri="{BB962C8B-B14F-4D97-AF65-F5344CB8AC3E}">
        <p14:creationId xmlns:p14="http://schemas.microsoft.com/office/powerpoint/2010/main" val="999914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99FFCC"/>
                </a:solidFill>
              </a:rPr>
              <a:t>Tragedy often strikes</a:t>
            </a:r>
            <a:br>
              <a:rPr lang="en-US" altLang="en-US" sz="3600" dirty="0">
                <a:solidFill>
                  <a:srgbClr val="99FFCC"/>
                </a:solidFill>
              </a:rPr>
            </a:br>
            <a:r>
              <a:rPr lang="en-US" altLang="en-US" sz="3600" dirty="0">
                <a:solidFill>
                  <a:srgbClr val="99FFCC"/>
                </a:solidFill>
              </a:rPr>
              <a:t>when all seems well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5240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Death may come when we least expect it.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Jairus thought he would die before his daughter.   (Job)</a:t>
            </a:r>
          </a:p>
        </p:txBody>
      </p:sp>
    </p:spTree>
    <p:extLst>
      <p:ext uri="{BB962C8B-B14F-4D97-AF65-F5344CB8AC3E}">
        <p14:creationId xmlns:p14="http://schemas.microsoft.com/office/powerpoint/2010/main" val="21481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Of Faith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(Mk.5:21-43)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600" dirty="0">
                <a:solidFill>
                  <a:srgbClr val="99FFCC"/>
                </a:solidFill>
              </a:rPr>
              <a:t>Jesus, undisputed master of death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143000"/>
            <a:ext cx="8458200" cy="5105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Daughter of ruler … Lazarus … Jesus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Jesus is Supreme …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Physician of physicians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Preacher of preachers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Prince of kings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Judge of judges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Conqueror of death . . . </a:t>
            </a:r>
          </a:p>
        </p:txBody>
      </p:sp>
    </p:spTree>
    <p:extLst>
      <p:ext uri="{BB962C8B-B14F-4D97-AF65-F5344CB8AC3E}">
        <p14:creationId xmlns:p14="http://schemas.microsoft.com/office/powerpoint/2010/main" val="6390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600" dirty="0">
                <a:solidFill>
                  <a:srgbClr val="99FFCC"/>
                </a:solidFill>
              </a:rPr>
              <a:t>Jesus rules demons, raging seas, disease, death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5240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Jesus is Lord of death and life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 is commentary on Ps.23:4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Ps.116:15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Fate of death, 1 Co.15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Sleep, 1 Th.4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8DE225-7E05-478A-8331-9847F33CA970}"/>
              </a:ext>
            </a:extLst>
          </p:cNvPr>
          <p:cNvSpPr/>
          <p:nvPr/>
        </p:nvSpPr>
        <p:spPr>
          <a:xfrm>
            <a:off x="2051626" y="4800600"/>
            <a:ext cx="5056909" cy="1143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On verge of victory –</a:t>
            </a:r>
            <a:br>
              <a:rPr lang="en-US" sz="3200" dirty="0"/>
            </a:br>
            <a:r>
              <a:rPr lang="en-US" sz="3200" dirty="0"/>
              <a:t>no time to mourn</a:t>
            </a:r>
          </a:p>
        </p:txBody>
      </p:sp>
    </p:spTree>
    <p:extLst>
      <p:ext uri="{BB962C8B-B14F-4D97-AF65-F5344CB8AC3E}">
        <p14:creationId xmlns:p14="http://schemas.microsoft.com/office/powerpoint/2010/main" val="31398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600" dirty="0">
                <a:solidFill>
                  <a:srgbClr val="99FFCC"/>
                </a:solidFill>
              </a:rPr>
              <a:t>Be prepared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2192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Live now for then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Ac.9:40, </a:t>
            </a:r>
            <a:r>
              <a:rPr lang="en-US" altLang="en-US" i="1" dirty="0">
                <a:solidFill>
                  <a:srgbClr val="FFFFCC"/>
                </a:solidFill>
              </a:rPr>
              <a:t>Tabitha, arise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sz="3600" dirty="0">
                <a:solidFill>
                  <a:srgbClr val="99FFCC"/>
                </a:solidFill>
              </a:rPr>
              <a:t>Lord expects us to learn</a:t>
            </a:r>
            <a:br>
              <a:rPr lang="en-US" altLang="en-US" sz="3600" dirty="0">
                <a:solidFill>
                  <a:srgbClr val="99FFCC"/>
                </a:solidFill>
              </a:rPr>
            </a:br>
            <a:r>
              <a:rPr lang="en-US" altLang="en-US" sz="3600" dirty="0">
                <a:solidFill>
                  <a:srgbClr val="99FFCC"/>
                </a:solidFill>
              </a:rPr>
              <a:t>lessons from tragedies.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5240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Jn.9, 11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5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6. </a:t>
            </a:r>
            <a:r>
              <a:rPr lang="en-US" altLang="en-US" sz="3600" dirty="0">
                <a:solidFill>
                  <a:srgbClr val="99FFCC"/>
                </a:solidFill>
              </a:rPr>
              <a:t>Some claim to have died</a:t>
            </a:r>
            <a:br>
              <a:rPr lang="en-US" altLang="en-US" sz="3600" dirty="0">
                <a:solidFill>
                  <a:srgbClr val="99FFCC"/>
                </a:solidFill>
              </a:rPr>
            </a:br>
            <a:r>
              <a:rPr lang="en-US" altLang="en-US" sz="3600" dirty="0">
                <a:solidFill>
                  <a:srgbClr val="99FFCC"/>
                </a:solidFill>
              </a:rPr>
              <a:t>and returned…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5240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Jairus’ daughter says nothing about what she saw or experienced in death.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Also: Lk.7;  Jn.11-12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 Co.12, Paul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8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7. </a:t>
            </a:r>
            <a:r>
              <a:rPr lang="en-US" altLang="en-US" sz="3600" dirty="0">
                <a:solidFill>
                  <a:srgbClr val="99FFCC"/>
                </a:solidFill>
              </a:rPr>
              <a:t>What a friend we have in Jesus.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2192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He mercifully goes with Jairus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Compassion for parents, tenderness to child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Power over death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Concern for her (feed her)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9D277A-C190-4398-9658-66807705E269}"/>
              </a:ext>
            </a:extLst>
          </p:cNvPr>
          <p:cNvSpPr/>
          <p:nvPr/>
        </p:nvSpPr>
        <p:spPr>
          <a:xfrm>
            <a:off x="1905000" y="4495800"/>
            <a:ext cx="5334000" cy="838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Jesus loved common people</a:t>
            </a:r>
          </a:p>
        </p:txBody>
      </p:sp>
    </p:spTree>
    <p:extLst>
      <p:ext uri="{BB962C8B-B14F-4D97-AF65-F5344CB8AC3E}">
        <p14:creationId xmlns:p14="http://schemas.microsoft.com/office/powerpoint/2010/main" val="28139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8. </a:t>
            </a:r>
            <a:r>
              <a:rPr lang="en-US" altLang="en-US" sz="3600" dirty="0">
                <a:solidFill>
                  <a:srgbClr val="99FFCC"/>
                </a:solidFill>
              </a:rPr>
              <a:t>Lord’s disciples cannot lose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267692"/>
            <a:ext cx="84582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If His compassion on parents restores daughter to life, </a:t>
            </a:r>
            <a:r>
              <a:rPr lang="en-US" altLang="en-US" sz="3200" dirty="0">
                <a:solidFill>
                  <a:srgbClr val="FFFF99"/>
                </a:solidFill>
              </a:rPr>
              <a:t>they </a:t>
            </a:r>
            <a:r>
              <a:rPr lang="en-US" altLang="en-US" sz="3200" dirty="0">
                <a:solidFill>
                  <a:schemeClr val="bg1"/>
                </a:solidFill>
              </a:rPr>
              <a:t>are thankful.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If His compassion on child leaves her in glory . . . </a:t>
            </a:r>
            <a:r>
              <a:rPr lang="en-US" altLang="en-US" dirty="0">
                <a:solidFill>
                  <a:srgbClr val="FFFF99"/>
                </a:solidFill>
              </a:rPr>
              <a:t>she</a:t>
            </a:r>
            <a:r>
              <a:rPr lang="en-US" altLang="en-US" dirty="0">
                <a:solidFill>
                  <a:schemeClr val="bg1"/>
                </a:solidFill>
              </a:rPr>
              <a:t> is thankful.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“Do not be afraid; just keep on believing” </a:t>
            </a:r>
          </a:p>
        </p:txBody>
      </p:sp>
    </p:spTree>
    <p:extLst>
      <p:ext uri="{BB962C8B-B14F-4D97-AF65-F5344CB8AC3E}">
        <p14:creationId xmlns:p14="http://schemas.microsoft.com/office/powerpoint/2010/main" val="245853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Funeral philosophy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914400"/>
            <a:ext cx="8458200" cy="57150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200" dirty="0">
                <a:solidFill>
                  <a:srgbClr val="FFC000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Do what you can with what you have.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200" dirty="0">
                <a:solidFill>
                  <a:srgbClr val="FFC000"/>
                </a:solidFill>
              </a:rPr>
              <a:t>2. </a:t>
            </a:r>
            <a:r>
              <a:rPr lang="en-US" altLang="en-US" sz="3200" dirty="0">
                <a:solidFill>
                  <a:srgbClr val="CCFFFF"/>
                </a:solidFill>
              </a:rPr>
              <a:t>Do what you have to do.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200" dirty="0">
                <a:solidFill>
                  <a:srgbClr val="FFC000"/>
                </a:solidFill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</a:rPr>
              <a:t>Enjoy every day . . .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3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Mk.5:21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5:3, asked to leave; place of death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NW side of Galilee: multitude waits for Him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991396BA-6EAB-41C4-8B5E-6C3860982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957" y="1802663"/>
            <a:ext cx="5048115" cy="505533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BC2DC6B-567C-40E9-B7B4-CD7C6BD35879}"/>
              </a:ext>
            </a:extLst>
          </p:cNvPr>
          <p:cNvCxnSpPr>
            <a:cxnSpLocks/>
          </p:cNvCxnSpPr>
          <p:nvPr/>
        </p:nvCxnSpPr>
        <p:spPr>
          <a:xfrm flipH="1" flipV="1">
            <a:off x="5400964" y="3352800"/>
            <a:ext cx="542636" cy="429492"/>
          </a:xfrm>
          <a:prstGeom prst="straightConnector1">
            <a:avLst/>
          </a:prstGeom>
          <a:ln w="57150">
            <a:solidFill>
              <a:srgbClr val="CC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Mk.5:22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Ruler:</a:t>
            </a:r>
            <a:r>
              <a:rPr lang="en-US" altLang="en-US" dirty="0">
                <a:solidFill>
                  <a:schemeClr val="bg1"/>
                </a:solidFill>
              </a:rPr>
              <a:t> power, respect, influence . . . 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Falls</a:t>
            </a:r>
            <a:r>
              <a:rPr lang="en-US" altLang="en-US" sz="3200" dirty="0">
                <a:solidFill>
                  <a:schemeClr val="bg1"/>
                </a:solidFill>
              </a:rPr>
              <a:t> at Jesus’ feet in presence of crowd.   [Ac.10]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Mk.5:23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Begged earnestly [fervently, urgently].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Little daughter at point of death.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altLang="en-US" dirty="0">
                <a:solidFill>
                  <a:schemeClr val="bg1"/>
                </a:solidFill>
              </a:rPr>
              <a:t>Knows Jesus’ hands can heal her.</a:t>
            </a:r>
          </a:p>
          <a:p>
            <a:pPr lvl="1">
              <a:lnSpc>
                <a:spcPct val="90000"/>
              </a:lnSpc>
              <a:spcAft>
                <a:spcPts val="5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Not His voice?   </a:t>
            </a:r>
            <a:r>
              <a:rPr lang="en-US" altLang="en-US" sz="3200" dirty="0">
                <a:solidFill>
                  <a:schemeClr val="bg1"/>
                </a:solidFill>
              </a:rPr>
              <a:t>[cf. Mt.8:13]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An only child, </a:t>
            </a:r>
            <a:r>
              <a:rPr lang="en-US" altLang="en-US" sz="3200" dirty="0">
                <a:solidFill>
                  <a:schemeClr val="bg1"/>
                </a:solidFill>
              </a:rPr>
              <a:t>Lk.8:42  [7:12]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Timing: </a:t>
            </a:r>
            <a:r>
              <a:rPr lang="en-US" altLang="en-US" i="1" dirty="0">
                <a:solidFill>
                  <a:srgbClr val="FFFFCC"/>
                </a:solidFill>
              </a:rPr>
              <a:t>before she dies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(irreversible).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Mk.5:24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Son of God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Creator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Ruler of universe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Yet, cares about lowly Jew with sick daughter . . . as great crowd jostles Him.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Interruption: Mk.5:25-34, woman </a:t>
            </a:r>
            <a:r>
              <a:rPr lang="en-US" altLang="en-US" sz="2000" dirty="0">
                <a:solidFill>
                  <a:srgbClr val="FFFF00"/>
                </a:solidFill>
              </a:rPr>
              <a:t>(1/2)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Both she and Jairus’ daughter . . .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Reveal Jesus helping women . . .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Need help that only He can give . . .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Described by “twelve”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Involve faith (woman’s own’;  father’s)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Involve touch (garment;  hand, 41)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Unclean (blood; death)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8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Interruption: Mk.5:25-34, woman </a:t>
            </a:r>
            <a:r>
              <a:rPr lang="en-US" altLang="en-US" sz="2000" dirty="0">
                <a:solidFill>
                  <a:srgbClr val="FFFF00"/>
                </a:solidFill>
              </a:rPr>
              <a:t>(2/2)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25-26: </a:t>
            </a:r>
            <a:r>
              <a:rPr lang="en-US" altLang="en-US" dirty="0">
                <a:solidFill>
                  <a:srgbClr val="FFFFCC"/>
                </a:solidFill>
              </a:rPr>
              <a:t>twelve years; many doctors; worse. </a:t>
            </a:r>
            <a:r>
              <a:rPr lang="en-US" altLang="en-US" dirty="0">
                <a:solidFill>
                  <a:schemeClr val="bg1"/>
                </a:solidFill>
              </a:rPr>
              <a:t>Lk.8:43, Luke the physician…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27-28: </a:t>
            </a:r>
            <a:r>
              <a:rPr lang="en-US" altLang="en-US" dirty="0">
                <a:solidFill>
                  <a:srgbClr val="FFFFCC"/>
                </a:solidFill>
              </a:rPr>
              <a:t>timid woman; touches garment.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29-30: </a:t>
            </a:r>
            <a:r>
              <a:rPr lang="en-US" altLang="en-US" dirty="0">
                <a:solidFill>
                  <a:srgbClr val="FFFFCC"/>
                </a:solidFill>
              </a:rPr>
              <a:t>dried up; healthy! 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31-33: </a:t>
            </a:r>
            <a:r>
              <a:rPr lang="en-US" altLang="en-US" dirty="0">
                <a:solidFill>
                  <a:srgbClr val="FFFFCC"/>
                </a:solidFill>
              </a:rPr>
              <a:t>requires her to confess her faith and her cure.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34: </a:t>
            </a:r>
            <a:r>
              <a:rPr lang="en-US" altLang="en-US" dirty="0">
                <a:solidFill>
                  <a:srgbClr val="FFFFCC"/>
                </a:solidFill>
              </a:rPr>
              <a:t>peace. 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BBC578-E0CA-4849-8E70-FFF4119F989D}"/>
              </a:ext>
            </a:extLst>
          </p:cNvPr>
          <p:cNvSpPr/>
          <p:nvPr/>
        </p:nvSpPr>
        <p:spPr>
          <a:xfrm>
            <a:off x="2027380" y="5181600"/>
            <a:ext cx="5105400" cy="685800"/>
          </a:xfrm>
          <a:prstGeom prst="rect">
            <a:avLst/>
          </a:prstGeom>
          <a:solidFill>
            <a:srgbClr val="000066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Twelve years: one touch</a:t>
            </a:r>
          </a:p>
        </p:txBody>
      </p:sp>
    </p:spTree>
    <p:extLst>
      <p:ext uri="{BB962C8B-B14F-4D97-AF65-F5344CB8AC3E}">
        <p14:creationId xmlns:p14="http://schemas.microsoft.com/office/powerpoint/2010/main" val="21675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Resumption: Mk.5:35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“Your daughter is dead…”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Worst fears…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Death reigns.  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Why bother Jesus?    (v.23)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1013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1_Default Design</vt:lpstr>
      <vt:lpstr>PowerPoint Presentation</vt:lpstr>
      <vt:lpstr>PowerPoint Presentation</vt:lpstr>
      <vt:lpstr>Mk.5:21</vt:lpstr>
      <vt:lpstr>Mk.5:22</vt:lpstr>
      <vt:lpstr>Mk.5:23</vt:lpstr>
      <vt:lpstr>Mk.5:24</vt:lpstr>
      <vt:lpstr>Interruption: Mk.5:25-34, woman (1/2)</vt:lpstr>
      <vt:lpstr>Interruption: Mk.5:25-34, woman (2/2)</vt:lpstr>
      <vt:lpstr>Resumption: Mk.5:35</vt:lpstr>
      <vt:lpstr>Mk.5:36</vt:lpstr>
      <vt:lpstr>Mk.5:36</vt:lpstr>
      <vt:lpstr>Mk.5:37-38</vt:lpstr>
      <vt:lpstr>Mk.5:39</vt:lpstr>
      <vt:lpstr>Mk.5:39</vt:lpstr>
      <vt:lpstr>Mk.5:41</vt:lpstr>
      <vt:lpstr>Mk.5:42</vt:lpstr>
      <vt:lpstr>Mk.5:43</vt:lpstr>
      <vt:lpstr>PowerPoint Presentation</vt:lpstr>
      <vt:lpstr>1. Tragedy often strikes when all seems well</vt:lpstr>
      <vt:lpstr>2. Jesus, undisputed master of death</vt:lpstr>
      <vt:lpstr>3. Jesus rules demons, raging seas, disease, death</vt:lpstr>
      <vt:lpstr>4. Be prepared</vt:lpstr>
      <vt:lpstr>5. Lord expects us to learn lessons from tragedies.</vt:lpstr>
      <vt:lpstr>6. Some claim to have died and returned…</vt:lpstr>
      <vt:lpstr>7. What a friend we have in Jesus.</vt:lpstr>
      <vt:lpstr>8. Lord’s disciples cannot lose</vt:lpstr>
      <vt:lpstr>Funeral philosophy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52</cp:revision>
  <dcterms:created xsi:type="dcterms:W3CDTF">2006-09-08T19:51:33Z</dcterms:created>
  <dcterms:modified xsi:type="dcterms:W3CDTF">2020-07-11T15:58:56Z</dcterms:modified>
</cp:coreProperties>
</file>