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787" r:id="rId2"/>
  </p:sldMasterIdLst>
  <p:sldIdLst>
    <p:sldId id="321" r:id="rId3"/>
    <p:sldId id="735" r:id="rId4"/>
    <p:sldId id="782" r:id="rId5"/>
    <p:sldId id="789" r:id="rId6"/>
    <p:sldId id="780" r:id="rId7"/>
    <p:sldId id="790" r:id="rId8"/>
    <p:sldId id="773" r:id="rId9"/>
    <p:sldId id="791" r:id="rId10"/>
    <p:sldId id="774" r:id="rId11"/>
    <p:sldId id="792" r:id="rId12"/>
    <p:sldId id="785" r:id="rId13"/>
    <p:sldId id="793" r:id="rId14"/>
    <p:sldId id="794" r:id="rId15"/>
    <p:sldId id="775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CCFFFF"/>
    <a:srgbClr val="FFFFCC"/>
    <a:srgbClr val="FF9900"/>
    <a:srgbClr val="00FFCC"/>
    <a:srgbClr val="FFFF99"/>
    <a:srgbClr val="CCFFCC"/>
    <a:srgbClr val="FFCC99"/>
    <a:srgbClr val="0000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13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22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57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886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001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358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489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222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9032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861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236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450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8617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7954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0934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758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40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81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59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61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89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3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63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09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92DE882-7865-4E8D-B37D-09F4A055C44F}"/>
              </a:ext>
            </a:extLst>
          </p:cNvPr>
          <p:cNvSpPr/>
          <p:nvPr/>
        </p:nvSpPr>
        <p:spPr>
          <a:xfrm>
            <a:off x="1524000" y="1600199"/>
            <a:ext cx="6096000" cy="1133765"/>
          </a:xfrm>
          <a:prstGeom prst="roundRect">
            <a:avLst/>
          </a:prstGeom>
          <a:solidFill>
            <a:schemeClr val="tx1"/>
          </a:solidFill>
          <a:ln w="12700"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Change That Counts</a:t>
            </a:r>
          </a:p>
        </p:txBody>
      </p:sp>
    </p:spTree>
    <p:extLst>
      <p:ext uri="{BB962C8B-B14F-4D97-AF65-F5344CB8AC3E}">
        <p14:creationId xmlns:p14="http://schemas.microsoft.com/office/powerpoint/2010/main" val="3182993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92DE882-7865-4E8D-B37D-09F4A055C44F}"/>
              </a:ext>
            </a:extLst>
          </p:cNvPr>
          <p:cNvSpPr/>
          <p:nvPr/>
        </p:nvSpPr>
        <p:spPr>
          <a:xfrm>
            <a:off x="2052992" y="748154"/>
            <a:ext cx="5038016" cy="471053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Not All Change Is Good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55D71AD-943E-4EF7-BA74-D06EA41A276C}"/>
              </a:ext>
            </a:extLst>
          </p:cNvPr>
          <p:cNvSpPr/>
          <p:nvPr/>
        </p:nvSpPr>
        <p:spPr>
          <a:xfrm>
            <a:off x="1223822" y="3237353"/>
            <a:ext cx="6705600" cy="1117599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How Do W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e Change?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5BE6794-6C9F-4BC5-98A5-DDCC890AB3AE}"/>
              </a:ext>
            </a:extLst>
          </p:cNvPr>
          <p:cNvSpPr/>
          <p:nvPr/>
        </p:nvSpPr>
        <p:spPr>
          <a:xfrm>
            <a:off x="2057616" y="1362361"/>
            <a:ext cx="5038016" cy="471053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Enemies of Change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EB0CBB3-AFC0-4C2D-BBAC-8497107F1A68}"/>
              </a:ext>
            </a:extLst>
          </p:cNvPr>
          <p:cNvSpPr/>
          <p:nvPr/>
        </p:nvSpPr>
        <p:spPr>
          <a:xfrm>
            <a:off x="2053002" y="1976576"/>
            <a:ext cx="5038016" cy="471053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NT: We Must Change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03BBB39-EDBF-49DA-9389-97C63348BE48}"/>
              </a:ext>
            </a:extLst>
          </p:cNvPr>
          <p:cNvSpPr/>
          <p:nvPr/>
        </p:nvSpPr>
        <p:spPr>
          <a:xfrm>
            <a:off x="2057624" y="2600025"/>
            <a:ext cx="5038016" cy="471053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We Cannot Change By . . .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394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748145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Changers…</a:t>
            </a:r>
            <a:endParaRPr lang="en-US" sz="3200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29" y="748145"/>
            <a:ext cx="8280393" cy="5671127"/>
          </a:xfrm>
        </p:spPr>
        <p:txBody>
          <a:bodyPr/>
          <a:lstStyle/>
          <a:p>
            <a:pPr marL="341313" indent="-341313">
              <a:spcAft>
                <a:spcPts val="0"/>
              </a:spcAft>
              <a:buNone/>
            </a:pPr>
            <a:r>
              <a:rPr lang="en-US" sz="2400" dirty="0">
                <a:solidFill>
                  <a:srgbClr val="FFC000"/>
                </a:solidFill>
              </a:rPr>
              <a:t>1. </a:t>
            </a:r>
            <a:r>
              <a:rPr lang="en-US" dirty="0">
                <a:solidFill>
                  <a:srgbClr val="99FF66"/>
                </a:solidFill>
              </a:rPr>
              <a:t>Abide in truth, </a:t>
            </a:r>
            <a:r>
              <a:rPr lang="en-US" dirty="0">
                <a:solidFill>
                  <a:schemeClr val="bg1"/>
                </a:solidFill>
              </a:rPr>
              <a:t>1 Pt.1:22-23.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FFFFCC"/>
                </a:solidFill>
              </a:rPr>
              <a:t>Seed (Word) produces new creature.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FFFFCC"/>
                </a:solidFill>
              </a:rPr>
              <a:t>Changes ways, </a:t>
            </a:r>
            <a:r>
              <a:rPr lang="en-US" sz="3000" dirty="0">
                <a:solidFill>
                  <a:schemeClr val="bg1"/>
                </a:solidFill>
              </a:rPr>
              <a:t>22; 4:3-4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FFFFCC"/>
                </a:solidFill>
              </a:rPr>
              <a:t>Physical brothers: born of common seed…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FFFFCC"/>
                </a:solidFill>
              </a:rPr>
              <a:t>Spiritual seed: incorruptible.  </a:t>
            </a:r>
          </a:p>
          <a:p>
            <a:pPr marL="1255713" lvl="2" indent="-341313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FFC000"/>
                </a:solidFill>
              </a:rPr>
              <a:t>Of heaven, </a:t>
            </a:r>
            <a:r>
              <a:rPr lang="en-US" sz="2800" dirty="0">
                <a:solidFill>
                  <a:schemeClr val="bg1"/>
                </a:solidFill>
              </a:rPr>
              <a:t>1:4.</a:t>
            </a:r>
          </a:p>
          <a:p>
            <a:pPr marL="1255713" lvl="2" indent="-341313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FFC000"/>
                </a:solidFill>
              </a:rPr>
              <a:t>Of blood,</a:t>
            </a:r>
            <a:r>
              <a:rPr lang="en-US" sz="2800" dirty="0">
                <a:solidFill>
                  <a:schemeClr val="bg1"/>
                </a:solidFill>
              </a:rPr>
              <a:t> 1:18.</a:t>
            </a:r>
          </a:p>
          <a:p>
            <a:pPr marL="1255713" lvl="2" indent="-341313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FFC000"/>
                </a:solidFill>
              </a:rPr>
              <a:t>Of beauty, </a:t>
            </a:r>
            <a:r>
              <a:rPr lang="en-US" sz="2800" dirty="0">
                <a:solidFill>
                  <a:schemeClr val="bg1"/>
                </a:solidFill>
              </a:rPr>
              <a:t>3:4.</a:t>
            </a:r>
          </a:p>
        </p:txBody>
      </p:sp>
    </p:spTree>
    <p:extLst>
      <p:ext uri="{BB962C8B-B14F-4D97-AF65-F5344CB8AC3E}">
        <p14:creationId xmlns:p14="http://schemas.microsoft.com/office/powerpoint/2010/main" val="367366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748145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Changers…</a:t>
            </a:r>
            <a:endParaRPr lang="en-US" sz="3200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5" y="748145"/>
            <a:ext cx="8529782" cy="5671127"/>
          </a:xfrm>
        </p:spPr>
        <p:txBody>
          <a:bodyPr/>
          <a:lstStyle/>
          <a:p>
            <a:pPr marL="341313" indent="-341313">
              <a:spcAft>
                <a:spcPts val="0"/>
              </a:spcAft>
              <a:buNone/>
            </a:pPr>
            <a:r>
              <a:rPr lang="en-US" sz="2200" dirty="0">
                <a:solidFill>
                  <a:schemeClr val="bg1"/>
                </a:solidFill>
              </a:rPr>
              <a:t>1. Abide in truth, 1 Pt.1:22-23.</a:t>
            </a:r>
          </a:p>
          <a:p>
            <a:pPr marL="341313" indent="-341313">
              <a:spcAft>
                <a:spcPts val="0"/>
              </a:spcAft>
              <a:buNone/>
            </a:pPr>
            <a:r>
              <a:rPr lang="en-US" sz="2400" dirty="0">
                <a:solidFill>
                  <a:srgbClr val="FFC000"/>
                </a:solidFill>
              </a:rPr>
              <a:t>2. </a:t>
            </a:r>
            <a:r>
              <a:rPr lang="en-US" dirty="0">
                <a:solidFill>
                  <a:srgbClr val="99FF66"/>
                </a:solidFill>
              </a:rPr>
              <a:t>Adopt divine nature, </a:t>
            </a:r>
            <a:r>
              <a:rPr lang="en-US" dirty="0">
                <a:solidFill>
                  <a:schemeClr val="bg1"/>
                </a:solidFill>
              </a:rPr>
              <a:t>2 Pt.1:4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FFFFCC"/>
                </a:solidFill>
              </a:rPr>
              <a:t>Divine nature – we don’t become deity.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FFFFCC"/>
                </a:solidFill>
              </a:rPr>
              <a:t>We think as He thinks…</a:t>
            </a:r>
          </a:p>
          <a:p>
            <a:pPr marL="914400" lvl="2" indent="0">
              <a:spcAft>
                <a:spcPts val="900"/>
              </a:spcAft>
              <a:buNone/>
            </a:pPr>
            <a:r>
              <a:rPr lang="en-US" sz="3000" dirty="0">
                <a:solidFill>
                  <a:srgbClr val="CCFFFF"/>
                </a:solidFill>
              </a:rPr>
              <a:t>a. </a:t>
            </a:r>
            <a:r>
              <a:rPr lang="en-US" sz="3000" dirty="0">
                <a:solidFill>
                  <a:srgbClr val="FFFFCC"/>
                </a:solidFill>
              </a:rPr>
              <a:t>Hate sin, </a:t>
            </a:r>
            <a:r>
              <a:rPr lang="en-US" sz="3000" dirty="0">
                <a:solidFill>
                  <a:schemeClr val="bg1"/>
                </a:solidFill>
              </a:rPr>
              <a:t>1 Pt.2:1</a:t>
            </a:r>
          </a:p>
          <a:p>
            <a:pPr marL="914400" lvl="2" indent="0">
              <a:spcAft>
                <a:spcPts val="900"/>
              </a:spcAft>
              <a:buNone/>
            </a:pPr>
            <a:r>
              <a:rPr lang="en-US" sz="3000" dirty="0">
                <a:solidFill>
                  <a:srgbClr val="CCFFFF"/>
                </a:solidFill>
              </a:rPr>
              <a:t>b. </a:t>
            </a:r>
            <a:r>
              <a:rPr lang="en-US" sz="3000" dirty="0">
                <a:solidFill>
                  <a:srgbClr val="FFFFCC"/>
                </a:solidFill>
              </a:rPr>
              <a:t>Love Word, </a:t>
            </a:r>
            <a:r>
              <a:rPr lang="en-US" sz="3000" dirty="0">
                <a:solidFill>
                  <a:schemeClr val="bg1"/>
                </a:solidFill>
              </a:rPr>
              <a:t>1 Pt.2:2-3</a:t>
            </a:r>
          </a:p>
          <a:p>
            <a:pPr marL="914400" lvl="2" indent="0">
              <a:spcAft>
                <a:spcPts val="900"/>
              </a:spcAft>
              <a:buNone/>
            </a:pPr>
            <a:r>
              <a:rPr lang="en-US" sz="3000" dirty="0">
                <a:solidFill>
                  <a:srgbClr val="CCFFFF"/>
                </a:solidFill>
              </a:rPr>
              <a:t>c. </a:t>
            </a:r>
            <a:r>
              <a:rPr lang="en-US" sz="3000" dirty="0">
                <a:solidFill>
                  <a:srgbClr val="FFFFCC"/>
                </a:solidFill>
              </a:rPr>
              <a:t>React as Lord in persecution, </a:t>
            </a:r>
            <a:r>
              <a:rPr lang="en-US" sz="3000" dirty="0">
                <a:solidFill>
                  <a:schemeClr val="bg1"/>
                </a:solidFill>
              </a:rPr>
              <a:t>1 Pt.2:18…</a:t>
            </a:r>
          </a:p>
        </p:txBody>
      </p:sp>
    </p:spTree>
    <p:extLst>
      <p:ext uri="{BB962C8B-B14F-4D97-AF65-F5344CB8AC3E}">
        <p14:creationId xmlns:p14="http://schemas.microsoft.com/office/powerpoint/2010/main" val="425935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748145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Changers…</a:t>
            </a:r>
            <a:endParaRPr lang="en-US" sz="3200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5" y="748145"/>
            <a:ext cx="8529782" cy="5938982"/>
          </a:xfrm>
        </p:spPr>
        <p:txBody>
          <a:bodyPr/>
          <a:lstStyle/>
          <a:p>
            <a:pPr marL="341313" indent="-341313">
              <a:spcAft>
                <a:spcPts val="0"/>
              </a:spcAft>
              <a:buNone/>
            </a:pPr>
            <a:r>
              <a:rPr lang="en-US" sz="2200" dirty="0">
                <a:solidFill>
                  <a:schemeClr val="bg1"/>
                </a:solidFill>
              </a:rPr>
              <a:t>1. Abide in truth, 1 Pt.1:22-23.</a:t>
            </a:r>
          </a:p>
          <a:p>
            <a:pPr marL="341313" indent="-341313">
              <a:spcAft>
                <a:spcPts val="0"/>
              </a:spcAft>
              <a:buNone/>
            </a:pPr>
            <a:r>
              <a:rPr lang="en-US" sz="2000" dirty="0">
                <a:solidFill>
                  <a:schemeClr val="bg1"/>
                </a:solidFill>
              </a:rPr>
              <a:t>2. </a:t>
            </a:r>
            <a:r>
              <a:rPr lang="en-US" sz="2200" dirty="0">
                <a:solidFill>
                  <a:schemeClr val="bg1"/>
                </a:solidFill>
              </a:rPr>
              <a:t>Adopt divine nature, 2 Pt.1:4</a:t>
            </a:r>
          </a:p>
          <a:p>
            <a:pPr marL="341313" indent="-341313">
              <a:spcAft>
                <a:spcPts val="0"/>
              </a:spcAft>
              <a:buNone/>
            </a:pPr>
            <a:r>
              <a:rPr lang="en-US" sz="2400" dirty="0">
                <a:solidFill>
                  <a:srgbClr val="FFC000"/>
                </a:solidFill>
              </a:rPr>
              <a:t>3. </a:t>
            </a:r>
            <a:r>
              <a:rPr lang="en-US" dirty="0">
                <a:solidFill>
                  <a:srgbClr val="99FF66"/>
                </a:solidFill>
              </a:rPr>
              <a:t>Add virtues, </a:t>
            </a:r>
            <a:r>
              <a:rPr lang="en-US" dirty="0">
                <a:solidFill>
                  <a:schemeClr val="bg1"/>
                </a:solidFill>
              </a:rPr>
              <a:t>2 Pt.1:5-11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FFFFCC"/>
                </a:solidFill>
              </a:rPr>
              <a:t>Faith.   </a:t>
            </a:r>
            <a:r>
              <a:rPr lang="en-US" sz="3000" dirty="0">
                <a:solidFill>
                  <a:schemeClr val="bg1"/>
                </a:solidFill>
              </a:rPr>
              <a:t>1:1.    Lk.5:5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FFFFCC"/>
                </a:solidFill>
              </a:rPr>
              <a:t>Virtue.  </a:t>
            </a:r>
            <a:r>
              <a:rPr lang="en-US" sz="3000" dirty="0">
                <a:solidFill>
                  <a:schemeClr val="bg1"/>
                </a:solidFill>
              </a:rPr>
              <a:t>Manly; valor; merit.  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FFFFCC"/>
                </a:solidFill>
              </a:rPr>
              <a:t>Knowledge.  </a:t>
            </a:r>
            <a:r>
              <a:rPr lang="en-US" sz="3000" dirty="0">
                <a:solidFill>
                  <a:schemeClr val="bg1"/>
                </a:solidFill>
              </a:rPr>
              <a:t>3:18.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FFFFCC"/>
                </a:solidFill>
              </a:rPr>
              <a:t>Self-control.  </a:t>
            </a:r>
            <a:r>
              <a:rPr lang="en-US" sz="3000" dirty="0">
                <a:solidFill>
                  <a:schemeClr val="bg1"/>
                </a:solidFill>
              </a:rPr>
              <a:t>1 Co.9:25.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FFFFCC"/>
                </a:solidFill>
              </a:rPr>
              <a:t>Perseverance.  </a:t>
            </a:r>
            <a:r>
              <a:rPr lang="en-US" sz="3000" dirty="0">
                <a:solidFill>
                  <a:schemeClr val="bg1"/>
                </a:solidFill>
              </a:rPr>
              <a:t> Lk.8:15.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FFFFCC"/>
                </a:solidFill>
              </a:rPr>
              <a:t>Godliness.  </a:t>
            </a:r>
            <a:r>
              <a:rPr lang="en-US" sz="3000" dirty="0">
                <a:solidFill>
                  <a:schemeClr val="bg1"/>
                </a:solidFill>
              </a:rPr>
              <a:t> 2 Pt.3:11.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FFFFCC"/>
                </a:solidFill>
              </a:rPr>
              <a:t>Brotherly kindness.  </a:t>
            </a:r>
            <a:r>
              <a:rPr lang="en-US" sz="3000" dirty="0">
                <a:solidFill>
                  <a:schemeClr val="bg1"/>
                </a:solidFill>
              </a:rPr>
              <a:t> 1 Pt.1:22.</a:t>
            </a:r>
          </a:p>
          <a:p>
            <a:pPr lvl="1"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FFFFCC"/>
                </a:solidFill>
              </a:rPr>
              <a:t>Love.  </a:t>
            </a:r>
            <a:r>
              <a:rPr lang="en-US" sz="3000" dirty="0">
                <a:solidFill>
                  <a:schemeClr val="bg1"/>
                </a:solidFill>
              </a:rPr>
              <a:t> Known only by actions it prompts.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sz="3000" dirty="0">
              <a:solidFill>
                <a:srgbClr val="FFFFCC"/>
              </a:solidFill>
            </a:endParaRPr>
          </a:p>
          <a:p>
            <a:pPr marL="914400" lvl="2" indent="0">
              <a:spcAft>
                <a:spcPts val="900"/>
              </a:spcAft>
              <a:buNone/>
            </a:pP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75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1080656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Results </a:t>
            </a: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(8-11)</a:t>
            </a:r>
            <a:endParaRPr lang="en-US" sz="3400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187" y="1154546"/>
            <a:ext cx="8040253" cy="4953013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Not barren, unfruitful, blind, forgetful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Entrance abundantly supplied into the everlasting kingdom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Phil.3:13-14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48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92DE882-7865-4E8D-B37D-09F4A055C44F}"/>
              </a:ext>
            </a:extLst>
          </p:cNvPr>
          <p:cNvSpPr/>
          <p:nvPr/>
        </p:nvSpPr>
        <p:spPr>
          <a:xfrm>
            <a:off x="1219200" y="932874"/>
            <a:ext cx="6705600" cy="1117599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Not All Change Is Good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19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1080656"/>
          </a:xfrm>
        </p:spPr>
        <p:txBody>
          <a:bodyPr/>
          <a:lstStyle/>
          <a:p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Not good . . .</a:t>
            </a:r>
            <a:endParaRPr lang="en-US" sz="3200" u="sng" dirty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030" y="1080656"/>
            <a:ext cx="8529781" cy="5063848"/>
          </a:xfrm>
        </p:spPr>
        <p:txBody>
          <a:bodyPr/>
          <a:lstStyle/>
          <a:p>
            <a:pPr>
              <a:spcAft>
                <a:spcPts val="10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dirty="0">
                <a:solidFill>
                  <a:schemeClr val="bg1"/>
                </a:solidFill>
              </a:rPr>
              <a:t>Prov.24:21.   ‘Change agents’</a:t>
            </a: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dirty="0">
                <a:solidFill>
                  <a:schemeClr val="bg1"/>
                </a:solidFill>
              </a:rPr>
              <a:t>Gal.1:14.  Progress in error is fatal.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dirty="0">
                <a:solidFill>
                  <a:schemeClr val="bg1"/>
                </a:solidFill>
              </a:rPr>
              <a:t>Ja.1:17.   God cannot change, Mal.3:6.</a:t>
            </a:r>
          </a:p>
        </p:txBody>
      </p:sp>
    </p:spTree>
    <p:extLst>
      <p:ext uri="{BB962C8B-B14F-4D97-AF65-F5344CB8AC3E}">
        <p14:creationId xmlns:p14="http://schemas.microsoft.com/office/powerpoint/2010/main" val="58635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92DE882-7865-4E8D-B37D-09F4A055C44F}"/>
              </a:ext>
            </a:extLst>
          </p:cNvPr>
          <p:cNvSpPr/>
          <p:nvPr/>
        </p:nvSpPr>
        <p:spPr>
          <a:xfrm>
            <a:off x="2052992" y="840514"/>
            <a:ext cx="5038016" cy="471053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Not All Change Is Good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55D71AD-943E-4EF7-BA74-D06EA41A276C}"/>
              </a:ext>
            </a:extLst>
          </p:cNvPr>
          <p:cNvSpPr/>
          <p:nvPr/>
        </p:nvSpPr>
        <p:spPr>
          <a:xfrm>
            <a:off x="1223822" y="1482437"/>
            <a:ext cx="6705600" cy="1117599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Ene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mies of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Change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586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517236"/>
          </a:xfrm>
        </p:spPr>
        <p:txBody>
          <a:bodyPr/>
          <a:lstStyle/>
          <a:p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(When we need to change, but refuse)</a:t>
            </a:r>
            <a:endParaRPr lang="en-US" sz="3200" u="sng" dirty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56" y="738900"/>
            <a:ext cx="8829962" cy="5634191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2800" dirty="0">
                <a:solidFill>
                  <a:srgbClr val="CCFFFF"/>
                </a:solidFill>
              </a:rPr>
              <a:t>No fear. </a:t>
            </a:r>
            <a:r>
              <a:rPr lang="en-US" sz="2800" dirty="0">
                <a:solidFill>
                  <a:schemeClr val="bg1"/>
                </a:solidFill>
              </a:rPr>
              <a:t>Gn.3:10</a:t>
            </a:r>
            <a:endParaRPr lang="en-US" sz="2800" dirty="0">
              <a:solidFill>
                <a:srgbClr val="CCFFFF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2800" dirty="0">
                <a:solidFill>
                  <a:srgbClr val="CCFFFF"/>
                </a:solidFill>
              </a:rPr>
              <a:t>Blaming others. </a:t>
            </a:r>
            <a:r>
              <a:rPr lang="en-US" sz="2800" dirty="0">
                <a:solidFill>
                  <a:schemeClr val="bg1"/>
                </a:solidFill>
              </a:rPr>
              <a:t>Gn.3:12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800" dirty="0">
                <a:solidFill>
                  <a:srgbClr val="CCFFFF"/>
                </a:solidFill>
              </a:rPr>
              <a:t>Fear.  </a:t>
            </a:r>
            <a:r>
              <a:rPr lang="en-US" sz="2800" dirty="0">
                <a:solidFill>
                  <a:schemeClr val="bg1"/>
                </a:solidFill>
              </a:rPr>
              <a:t>Jn.9:22</a:t>
            </a:r>
            <a:endParaRPr lang="en-US" sz="2800" dirty="0">
              <a:solidFill>
                <a:srgbClr val="CCFFFF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2800" dirty="0">
                <a:solidFill>
                  <a:srgbClr val="CCFFFF"/>
                </a:solidFill>
              </a:rPr>
              <a:t>Indifference.  </a:t>
            </a:r>
            <a:r>
              <a:rPr lang="en-US" sz="2800" dirty="0">
                <a:solidFill>
                  <a:schemeClr val="bg1"/>
                </a:solidFill>
              </a:rPr>
              <a:t>Lk.17:26-30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800" dirty="0">
                <a:solidFill>
                  <a:srgbClr val="CCFFFF"/>
                </a:solidFill>
              </a:rPr>
              <a:t>Laziness.  </a:t>
            </a:r>
            <a:r>
              <a:rPr lang="en-US" sz="2800" dirty="0">
                <a:solidFill>
                  <a:schemeClr val="bg1"/>
                </a:solidFill>
              </a:rPr>
              <a:t>Mt.25:14…</a:t>
            </a:r>
            <a:endParaRPr lang="en-US" sz="2800" dirty="0">
              <a:solidFill>
                <a:srgbClr val="CCFFFF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>
                <a:solidFill>
                  <a:srgbClr val="CCFFFF"/>
                </a:solidFill>
              </a:rPr>
              <a:t>Procrastination. </a:t>
            </a:r>
            <a:r>
              <a:rPr lang="en-US" sz="2800" dirty="0">
                <a:solidFill>
                  <a:schemeClr val="bg1"/>
                </a:solidFill>
              </a:rPr>
              <a:t>Prov.29:1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2B5C95-251B-4349-AF13-77EDD2551AC5}"/>
              </a:ext>
            </a:extLst>
          </p:cNvPr>
          <p:cNvSpPr/>
          <p:nvPr/>
        </p:nvSpPr>
        <p:spPr>
          <a:xfrm>
            <a:off x="4682832" y="738903"/>
            <a:ext cx="4419600" cy="41378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Bef>
                <a:spcPts val="672"/>
              </a:spcBef>
              <a:spcAft>
                <a:spcPts val="1200"/>
              </a:spcAft>
            </a:pPr>
            <a:r>
              <a:rPr lang="en-US" sz="2800" dirty="0">
                <a:solidFill>
                  <a:srgbClr val="CCFFFF"/>
                </a:solidFill>
              </a:rPr>
              <a:t>Concealment.</a:t>
            </a:r>
            <a:r>
              <a:rPr lang="en-US" sz="2800" dirty="0"/>
              <a:t>  2 Kg.5</a:t>
            </a:r>
          </a:p>
          <a:p>
            <a:pPr>
              <a:spcBef>
                <a:spcPts val="672"/>
              </a:spcBef>
              <a:spcAft>
                <a:spcPts val="1200"/>
              </a:spcAft>
            </a:pPr>
            <a:r>
              <a:rPr lang="en-US" sz="2800" dirty="0">
                <a:solidFill>
                  <a:srgbClr val="CCFFFF"/>
                </a:solidFill>
              </a:rPr>
              <a:t>Contentment. </a:t>
            </a:r>
            <a:r>
              <a:rPr lang="en-US" sz="2800" dirty="0"/>
              <a:t> Rv.3:15</a:t>
            </a:r>
          </a:p>
          <a:p>
            <a:pPr>
              <a:spcBef>
                <a:spcPts val="672"/>
              </a:spcBef>
              <a:spcAft>
                <a:spcPts val="1200"/>
              </a:spcAft>
            </a:pPr>
            <a:r>
              <a:rPr lang="en-US" sz="2800" dirty="0">
                <a:solidFill>
                  <a:srgbClr val="CCFFFF"/>
                </a:solidFill>
              </a:rPr>
              <a:t>Pleasure of sin.  </a:t>
            </a:r>
            <a:r>
              <a:rPr lang="en-US" sz="2800" dirty="0"/>
              <a:t>Hb.11:25</a:t>
            </a:r>
          </a:p>
          <a:p>
            <a:pPr>
              <a:spcBef>
                <a:spcPts val="672"/>
              </a:spcBef>
              <a:spcAft>
                <a:spcPts val="1200"/>
              </a:spcAft>
            </a:pPr>
            <a:r>
              <a:rPr lang="en-US" sz="2800" dirty="0">
                <a:solidFill>
                  <a:srgbClr val="CCFFFF"/>
                </a:solidFill>
              </a:rPr>
              <a:t>Excuses.  </a:t>
            </a:r>
            <a:r>
              <a:rPr lang="en-US" sz="2800" dirty="0"/>
              <a:t>1 Co.6:9…</a:t>
            </a:r>
          </a:p>
          <a:p>
            <a:pPr>
              <a:spcBef>
                <a:spcPts val="672"/>
              </a:spcBef>
              <a:spcAft>
                <a:spcPts val="1200"/>
              </a:spcAft>
            </a:pPr>
            <a:r>
              <a:rPr lang="en-US" sz="2800" dirty="0">
                <a:solidFill>
                  <a:srgbClr val="CCFFFF"/>
                </a:solidFill>
              </a:rPr>
              <a:t>Ignorance.</a:t>
            </a:r>
            <a:r>
              <a:rPr lang="en-US" sz="2800" dirty="0"/>
              <a:t>  Ac.17:30</a:t>
            </a:r>
          </a:p>
          <a:p>
            <a:pPr>
              <a:spcBef>
                <a:spcPts val="672"/>
              </a:spcBef>
              <a:spcAft>
                <a:spcPts val="600"/>
              </a:spcAft>
            </a:pPr>
            <a:r>
              <a:rPr lang="en-US" sz="2800" dirty="0">
                <a:solidFill>
                  <a:srgbClr val="CCFFFF"/>
                </a:solidFill>
              </a:rPr>
              <a:t>Bad habits.</a:t>
            </a:r>
            <a:r>
              <a:rPr lang="en-US" sz="2800" dirty="0"/>
              <a:t>  Lk.11:5-7</a:t>
            </a:r>
          </a:p>
        </p:txBody>
      </p:sp>
    </p:spTree>
    <p:extLst>
      <p:ext uri="{BB962C8B-B14F-4D97-AF65-F5344CB8AC3E}">
        <p14:creationId xmlns:p14="http://schemas.microsoft.com/office/powerpoint/2010/main" val="70303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92DE882-7865-4E8D-B37D-09F4A055C44F}"/>
              </a:ext>
            </a:extLst>
          </p:cNvPr>
          <p:cNvSpPr/>
          <p:nvPr/>
        </p:nvSpPr>
        <p:spPr>
          <a:xfrm>
            <a:off x="2052992" y="748154"/>
            <a:ext cx="5038016" cy="471053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Not All Change Is Good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55D71AD-943E-4EF7-BA74-D06EA41A276C}"/>
              </a:ext>
            </a:extLst>
          </p:cNvPr>
          <p:cNvSpPr/>
          <p:nvPr/>
        </p:nvSpPr>
        <p:spPr>
          <a:xfrm>
            <a:off x="1223822" y="1990435"/>
            <a:ext cx="6705600" cy="1117599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NT: We Must Change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5BE6794-6C9F-4BC5-98A5-DDCC890AB3AE}"/>
              </a:ext>
            </a:extLst>
          </p:cNvPr>
          <p:cNvSpPr/>
          <p:nvPr/>
        </p:nvSpPr>
        <p:spPr>
          <a:xfrm>
            <a:off x="2057616" y="1362361"/>
            <a:ext cx="5038016" cy="471053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Enemies of Change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969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738909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Change!</a:t>
            </a:r>
            <a:endParaRPr lang="en-US" sz="3400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51" y="840512"/>
            <a:ext cx="8215749" cy="5569523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Mt.18:3, </a:t>
            </a:r>
            <a:r>
              <a:rPr lang="en-US" dirty="0">
                <a:solidFill>
                  <a:srgbClr val="FFFF99"/>
                </a:solidFill>
              </a:rPr>
              <a:t>change your ways and become like children.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Mt.21:32, </a:t>
            </a:r>
            <a:r>
              <a:rPr lang="en-US" dirty="0">
                <a:solidFill>
                  <a:srgbClr val="FFFF99"/>
                </a:solidFill>
              </a:rPr>
              <a:t>change one’s mind; think differently.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Mk.4:12, </a:t>
            </a:r>
            <a:r>
              <a:rPr lang="en-US" dirty="0">
                <a:solidFill>
                  <a:srgbClr val="FFFF99"/>
                </a:solidFill>
              </a:rPr>
              <a:t>change manner of life.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Ro.2:4, </a:t>
            </a:r>
            <a:r>
              <a:rPr lang="en-US" dirty="0">
                <a:solidFill>
                  <a:srgbClr val="FFFF99"/>
                </a:solidFill>
              </a:rPr>
              <a:t>repentance.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Ro.12:2, </a:t>
            </a:r>
            <a:r>
              <a:rPr lang="en-US" dirty="0">
                <a:solidFill>
                  <a:srgbClr val="FFFF99"/>
                </a:solidFill>
              </a:rPr>
              <a:t>change essential form or nature of something; become completely different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Hb.6:1, </a:t>
            </a:r>
            <a:r>
              <a:rPr lang="en-US" dirty="0">
                <a:solidFill>
                  <a:srgbClr val="FFFF99"/>
                </a:solidFill>
              </a:rPr>
              <a:t>go on . . .</a:t>
            </a: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00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92DE882-7865-4E8D-B37D-09F4A055C44F}"/>
              </a:ext>
            </a:extLst>
          </p:cNvPr>
          <p:cNvSpPr/>
          <p:nvPr/>
        </p:nvSpPr>
        <p:spPr>
          <a:xfrm>
            <a:off x="2052992" y="748154"/>
            <a:ext cx="5038016" cy="471053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Not All Change Is Good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55D71AD-943E-4EF7-BA74-D06EA41A276C}"/>
              </a:ext>
            </a:extLst>
          </p:cNvPr>
          <p:cNvSpPr/>
          <p:nvPr/>
        </p:nvSpPr>
        <p:spPr>
          <a:xfrm>
            <a:off x="1223822" y="2618515"/>
            <a:ext cx="6705600" cy="1117599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We Cannot Change By…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5BE6794-6C9F-4BC5-98A5-DDCC890AB3AE}"/>
              </a:ext>
            </a:extLst>
          </p:cNvPr>
          <p:cNvSpPr/>
          <p:nvPr/>
        </p:nvSpPr>
        <p:spPr>
          <a:xfrm>
            <a:off x="2057616" y="1362361"/>
            <a:ext cx="5038016" cy="471053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Enemies of Change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EB0CBB3-AFC0-4C2D-BBAC-8497107F1A68}"/>
              </a:ext>
            </a:extLst>
          </p:cNvPr>
          <p:cNvSpPr/>
          <p:nvPr/>
        </p:nvSpPr>
        <p:spPr>
          <a:xfrm>
            <a:off x="2053002" y="1976576"/>
            <a:ext cx="5038016" cy="471053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NT: We Must Change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998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1080656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cannot change by . . . </a:t>
            </a:r>
            <a:endParaRPr lang="en-US" sz="3400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29" y="1154544"/>
            <a:ext cx="8280393" cy="5063848"/>
          </a:xfrm>
        </p:spPr>
        <p:txBody>
          <a:bodyPr/>
          <a:lstStyle/>
          <a:p>
            <a:pPr marL="341313" indent="-341313">
              <a:spcAft>
                <a:spcPts val="900"/>
              </a:spcAft>
              <a:buNone/>
            </a:pPr>
            <a:r>
              <a:rPr lang="en-US" sz="2400" dirty="0">
                <a:solidFill>
                  <a:srgbClr val="00FFCC"/>
                </a:solidFill>
              </a:rPr>
              <a:t>1. </a:t>
            </a:r>
            <a:r>
              <a:rPr lang="en-US" dirty="0">
                <a:solidFill>
                  <a:srgbClr val="FFFF99"/>
                </a:solidFill>
              </a:rPr>
              <a:t>Law alone.</a:t>
            </a:r>
            <a:r>
              <a:rPr lang="en-US" dirty="0">
                <a:solidFill>
                  <a:schemeClr val="bg1"/>
                </a:solidFill>
              </a:rPr>
              <a:t>  Ro.7:7-8.  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Ac.2:37  .  .  .   Ac.5:33</a:t>
            </a:r>
          </a:p>
          <a:p>
            <a:pPr marL="341313" indent="-341313">
              <a:spcAft>
                <a:spcPts val="1200"/>
              </a:spcAft>
              <a:buNone/>
            </a:pPr>
            <a:r>
              <a:rPr lang="en-US" sz="2400" dirty="0">
                <a:solidFill>
                  <a:srgbClr val="00FFCC"/>
                </a:solidFill>
              </a:rPr>
              <a:t>2. </a:t>
            </a:r>
            <a:r>
              <a:rPr lang="en-US" sz="3200" dirty="0">
                <a:solidFill>
                  <a:srgbClr val="FFFF99"/>
                </a:solidFill>
              </a:rPr>
              <a:t>Faith alone.  </a:t>
            </a:r>
            <a:r>
              <a:rPr lang="en-US" dirty="0">
                <a:solidFill>
                  <a:schemeClr val="bg1"/>
                </a:solidFill>
              </a:rPr>
              <a:t>Ja.2:24.</a:t>
            </a:r>
            <a:endParaRPr lang="en-US" sz="3200" dirty="0">
              <a:solidFill>
                <a:schemeClr val="bg1"/>
              </a:solidFill>
            </a:endParaRPr>
          </a:p>
          <a:p>
            <a:pPr marL="341313" indent="-341313">
              <a:spcAft>
                <a:spcPts val="600"/>
              </a:spcAft>
              <a:buNone/>
            </a:pPr>
            <a:r>
              <a:rPr lang="en-US" sz="2400" dirty="0">
                <a:solidFill>
                  <a:srgbClr val="00FFCC"/>
                </a:solidFill>
              </a:rPr>
              <a:t>3. </a:t>
            </a:r>
            <a:r>
              <a:rPr lang="en-US" dirty="0">
                <a:solidFill>
                  <a:srgbClr val="FFFF99"/>
                </a:solidFill>
              </a:rPr>
              <a:t>Time alone.  </a:t>
            </a:r>
            <a:r>
              <a:rPr lang="en-US" dirty="0">
                <a:solidFill>
                  <a:schemeClr val="bg1"/>
                </a:solidFill>
              </a:rPr>
              <a:t> Hb.5:14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49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555</Words>
  <Application>Microsoft Office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Times New Roman</vt:lpstr>
      <vt:lpstr>Verdana</vt:lpstr>
      <vt:lpstr>Wingdings</vt:lpstr>
      <vt:lpstr>1_Default Design</vt:lpstr>
      <vt:lpstr>3_Default Design</vt:lpstr>
      <vt:lpstr>PowerPoint Presentation</vt:lpstr>
      <vt:lpstr>PowerPoint Presentation</vt:lpstr>
      <vt:lpstr>Not good . . .</vt:lpstr>
      <vt:lpstr>PowerPoint Presentation</vt:lpstr>
      <vt:lpstr>(When we need to change, but refuse)</vt:lpstr>
      <vt:lpstr>PowerPoint Presentation</vt:lpstr>
      <vt:lpstr>Change!</vt:lpstr>
      <vt:lpstr>PowerPoint Presentation</vt:lpstr>
      <vt:lpstr>We cannot change by . . . </vt:lpstr>
      <vt:lpstr>PowerPoint Presentation</vt:lpstr>
      <vt:lpstr>Changers…</vt:lpstr>
      <vt:lpstr>Changers…</vt:lpstr>
      <vt:lpstr>Changers…</vt:lpstr>
      <vt:lpstr>Results (8-11)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51</cp:revision>
  <dcterms:created xsi:type="dcterms:W3CDTF">2006-09-18T21:36:30Z</dcterms:created>
  <dcterms:modified xsi:type="dcterms:W3CDTF">2020-08-22T03:43:42Z</dcterms:modified>
</cp:coreProperties>
</file>