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87" r:id="rId2"/>
  </p:sldMasterIdLst>
  <p:notesMasterIdLst>
    <p:notesMasterId r:id="rId20"/>
  </p:notesMasterIdLst>
  <p:sldIdLst>
    <p:sldId id="321" r:id="rId3"/>
    <p:sldId id="782" r:id="rId4"/>
    <p:sldId id="817" r:id="rId5"/>
    <p:sldId id="818" r:id="rId6"/>
    <p:sldId id="819" r:id="rId7"/>
    <p:sldId id="820" r:id="rId8"/>
    <p:sldId id="735" r:id="rId9"/>
    <p:sldId id="821" r:id="rId10"/>
    <p:sldId id="822" r:id="rId11"/>
    <p:sldId id="796" r:id="rId12"/>
    <p:sldId id="823" r:id="rId13"/>
    <p:sldId id="824" r:id="rId14"/>
    <p:sldId id="825" r:id="rId15"/>
    <p:sldId id="826" r:id="rId16"/>
    <p:sldId id="827" r:id="rId17"/>
    <p:sldId id="795" r:id="rId18"/>
    <p:sldId id="82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99"/>
    <a:srgbClr val="99FF66"/>
    <a:srgbClr val="FFFFCC"/>
    <a:srgbClr val="FFFF99"/>
    <a:srgbClr val="00FFCC"/>
    <a:srgbClr val="FF9900"/>
    <a:srgbClr val="CCFFCC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04773-AC35-45E3-A39E-DD7F3ED06C7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525A3-CFDB-45C8-859F-5BF8BEF5F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525A3-CFDB-45C8-859F-5BF8BEF5FF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7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525A3-CFDB-45C8-859F-5BF8BEF5FF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3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58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8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2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0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1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3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5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93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801091" y="1108365"/>
            <a:ext cx="5541818" cy="1625600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Disciples Indeed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</a:rPr>
              <a:t>Luke 5:1-11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99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895936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Disciple responds to master’s orders, 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4-5</a:t>
            </a:r>
            <a:endParaRPr lang="en-US" sz="3200" u="sng" dirty="0">
              <a:solidFill>
                <a:srgbClr val="FFFF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895936"/>
            <a:ext cx="8529781" cy="5708064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His command made nonsense of their reason and experience.  </a:t>
            </a:r>
          </a:p>
          <a:p>
            <a:pPr marR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It was ridiculous to cast nets at midday.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He tested their faith.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Peter’s response:  </a:t>
            </a:r>
          </a:p>
          <a:p>
            <a:pPr lvl="2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u="sng" dirty="0">
                <a:solidFill>
                  <a:srgbClr val="CCFFFF"/>
                </a:solidFill>
                <a:ea typeface="Times New Roman" panose="02020603050405020304" pitchFamily="18" charset="0"/>
              </a:rPr>
              <a:t>Master</a:t>
            </a: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. 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Of disciples for Jesus… because of His authority.   Lk.8:24-25.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u="sng" dirty="0">
                <a:solidFill>
                  <a:srgbClr val="CCFFFF"/>
                </a:solidFill>
              </a:rPr>
              <a:t>At Your word</a:t>
            </a:r>
            <a:r>
              <a:rPr lang="en-US" sz="3200" dirty="0">
                <a:solidFill>
                  <a:srgbClr val="CCFFFF"/>
                </a:solidFill>
              </a:rPr>
              <a:t>.   </a:t>
            </a:r>
            <a:r>
              <a:rPr lang="en-US" sz="3200" dirty="0">
                <a:solidFill>
                  <a:schemeClr val="bg1"/>
                </a:solidFill>
              </a:rPr>
              <a:t>A command he did not understand – because Jesus said it.</a:t>
            </a:r>
          </a:p>
          <a:p>
            <a:pPr lvl="3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Lk.6:46.  Jn.8:31-32</a:t>
            </a:r>
          </a:p>
        </p:txBody>
      </p:sp>
    </p:spTree>
    <p:extLst>
      <p:ext uri="{BB962C8B-B14F-4D97-AF65-F5344CB8AC3E}">
        <p14:creationId xmlns:p14="http://schemas.microsoft.com/office/powerpoint/2010/main" val="293766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895936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  <a:latin typeface="+mn-lt"/>
                <a:ea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</a:rPr>
              <a:t>Disciple respects power of God, </a:t>
            </a:r>
            <a:r>
              <a:rPr lang="en-US" sz="28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</a:rPr>
              <a:t>6</a:t>
            </a:r>
            <a:endParaRPr lang="en-US" sz="3200" u="sng" dirty="0">
              <a:solidFill>
                <a:srgbClr val="FFFF00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895936"/>
            <a:ext cx="8529781" cy="5708064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Night: fish come near shore…</a:t>
            </a:r>
          </a:p>
          <a:p>
            <a:pPr marR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Day: fish go deep…</a:t>
            </a:r>
          </a:p>
          <a:p>
            <a:pPr marR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R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  <a:p>
            <a:pPr marR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R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Method of this miracle??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</a:rPr>
              <a:t>Omnipotence?</a:t>
            </a:r>
            <a:r>
              <a:rPr lang="en-US" sz="3200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(Jon.1:17)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</a:rPr>
              <a:t>Omniscience?</a:t>
            </a:r>
            <a:r>
              <a:rPr lang="en-US" sz="3200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(Mt.17:27)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What happened?  Broken nets, sinking boat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A4579D3-0D67-4DE9-8F5F-BA3050B9FDBB}"/>
              </a:ext>
            </a:extLst>
          </p:cNvPr>
          <p:cNvSpPr/>
          <p:nvPr/>
        </p:nvSpPr>
        <p:spPr>
          <a:xfrm>
            <a:off x="1198860" y="2305775"/>
            <a:ext cx="6755523" cy="1213282"/>
          </a:xfrm>
          <a:prstGeom prst="round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Lord never commands something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without providing power to do it.</a:t>
            </a:r>
          </a:p>
        </p:txBody>
      </p:sp>
    </p:spTree>
    <p:extLst>
      <p:ext uri="{BB962C8B-B14F-4D97-AF65-F5344CB8AC3E}">
        <p14:creationId xmlns:p14="http://schemas.microsoft.com/office/powerpoint/2010/main" val="126864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895936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  <a:latin typeface="+mn-lt"/>
                <a:ea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</a:rPr>
              <a:t>Disciple relies on God, not self, </a:t>
            </a:r>
            <a:r>
              <a:rPr lang="en-US" sz="28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</a:rPr>
              <a:t>5-9</a:t>
            </a:r>
            <a:endParaRPr lang="en-US" sz="3200" u="sng" dirty="0">
              <a:solidFill>
                <a:srgbClr val="FFFF00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895936"/>
            <a:ext cx="8529781" cy="5708064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6-7: what next?</a:t>
            </a:r>
            <a:endParaRPr lang="en-US" sz="32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Peter falls at Jesus’ knees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Jesus is not merely a human friend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Jesus is Lord of all – supreme even in their area of expertise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Peter’s first reaction: fear over own sins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Peter is qualified to follow Him.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Phil.4:13</a:t>
            </a:r>
          </a:p>
        </p:txBody>
      </p:sp>
    </p:spTree>
    <p:extLst>
      <p:ext uri="{BB962C8B-B14F-4D97-AF65-F5344CB8AC3E}">
        <p14:creationId xmlns:p14="http://schemas.microsoft.com/office/powerpoint/2010/main" val="230706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895936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 </a:t>
            </a: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Disciple rejoices in Lord’s acceptance,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10a</a:t>
            </a:r>
            <a:endParaRPr lang="en-US" sz="3200" u="sng" dirty="0">
              <a:solidFill>
                <a:srgbClr val="FFFF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895936"/>
            <a:ext cx="8529781" cy="5708064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Peter faced not only a holiness that condemned him, but a forgiving love that gave him blessed assurance.</a:t>
            </a:r>
          </a:p>
          <a:p>
            <a:pPr marR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Lk.5:30, 33, other ‘disciples’ did not enjoy this assurance.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3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895936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5. </a:t>
            </a: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Disciple receives his assignment,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10b</a:t>
            </a:r>
            <a:endParaRPr lang="en-US" sz="3200" u="sng" dirty="0">
              <a:solidFill>
                <a:srgbClr val="FFFF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895936"/>
            <a:ext cx="8529781" cy="5708064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Catch men alive (2 Tim.2:26).</a:t>
            </a:r>
          </a:p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Jesus had secured great catch of fish under most unfavorable circumstances – a fore-taste of the way He would guide disciples in  fishing for men.   Cf. Ac.2:41, let down the net, caught 3000!</a:t>
            </a:r>
          </a:p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Disciples would face opposition, discourage-</a:t>
            </a:r>
            <a:r>
              <a:rPr lang="en-US" dirty="0" err="1">
                <a:solidFill>
                  <a:schemeClr val="bg1"/>
                </a:solidFill>
              </a:rPr>
              <a:t>ment</a:t>
            </a:r>
            <a:r>
              <a:rPr lang="en-US" dirty="0">
                <a:solidFill>
                  <a:schemeClr val="bg1"/>
                </a:solidFill>
              </a:rPr>
              <a:t>, failures as they caught men.   How could they do it?   </a:t>
            </a:r>
          </a:p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Lk.9:23</a:t>
            </a:r>
          </a:p>
        </p:txBody>
      </p:sp>
    </p:spTree>
    <p:extLst>
      <p:ext uri="{BB962C8B-B14F-4D97-AF65-F5344CB8AC3E}">
        <p14:creationId xmlns:p14="http://schemas.microsoft.com/office/powerpoint/2010/main" val="373810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895936"/>
          </a:xfrm>
        </p:spPr>
        <p:txBody>
          <a:bodyPr/>
          <a:lstStyle/>
          <a:p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6. </a:t>
            </a: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Disciple renounces all rivals,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11</a:t>
            </a:r>
            <a:endParaRPr lang="en-US" sz="3200" u="sng" dirty="0">
              <a:solidFill>
                <a:srgbClr val="FFFF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895936"/>
            <a:ext cx="8529781" cy="5708064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They left boats, fish, all things. . .  </a:t>
            </a:r>
          </a:p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This explains their success.    The Lord became their priority.    We need this zeal.   </a:t>
            </a:r>
          </a:p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Lk.14:26-27, 33. </a:t>
            </a:r>
          </a:p>
          <a:p>
            <a:pPr marR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A disciple puts Christ first. 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DA26038-6C53-441E-8562-2C2C3A199260}"/>
              </a:ext>
            </a:extLst>
          </p:cNvPr>
          <p:cNvSpPr/>
          <p:nvPr/>
        </p:nvSpPr>
        <p:spPr>
          <a:xfrm>
            <a:off x="1274617" y="4027054"/>
            <a:ext cx="6604000" cy="1607127"/>
          </a:xfrm>
          <a:prstGeom prst="round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“A religion that gives nothing,</a:t>
            </a:r>
            <a:b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costs nothing, and suffers nothing,</a:t>
            </a:r>
          </a:p>
          <a:p>
            <a:pPr algn="ctr"/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is worth nothing.”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5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28" y="0"/>
            <a:ext cx="8732976" cy="803564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Conclusions </a:t>
            </a:r>
            <a:r>
              <a:rPr lang="en-US" sz="2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(1)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877455"/>
            <a:ext cx="8529781" cy="5717309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dirty="0">
                <a:solidFill>
                  <a:srgbClr val="CCFFFF"/>
                </a:solidFill>
              </a:rPr>
              <a:t>Peter’s progress: from wasted night to wonderful day; from lack to big lots; from fear to follower of Christ.   </a:t>
            </a:r>
            <a:r>
              <a:rPr lang="en-US" dirty="0">
                <a:solidFill>
                  <a:schemeClr val="bg1"/>
                </a:solidFill>
              </a:rPr>
              <a:t>1 Tim.1:15.</a:t>
            </a:r>
          </a:p>
          <a:p>
            <a:pPr marL="341313" indent="-341313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dirty="0">
                <a:solidFill>
                  <a:srgbClr val="CCFFFF"/>
                </a:solidFill>
              </a:rPr>
              <a:t>All places are set apart for gospel’s influence.</a:t>
            </a:r>
          </a:p>
          <a:p>
            <a:pPr marL="341313" indent="-341313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3200" dirty="0">
                <a:solidFill>
                  <a:schemeClr val="bg1"/>
                </a:solidFill>
              </a:rPr>
              <a:t>Jn.21: </a:t>
            </a:r>
            <a:r>
              <a:rPr lang="en-US" sz="3200" dirty="0">
                <a:solidFill>
                  <a:srgbClr val="CCFFFF"/>
                </a:solidFill>
              </a:rPr>
              <a:t>another great fish catch after night of nothing.</a:t>
            </a:r>
          </a:p>
          <a:p>
            <a:pPr marL="341313" indent="-341313">
              <a:spcAft>
                <a:spcPts val="300"/>
              </a:spcAft>
              <a:buNone/>
              <a:tabLst>
                <a:tab pos="396875" algn="l"/>
              </a:tabLst>
            </a:pPr>
            <a:endParaRPr 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28" y="0"/>
            <a:ext cx="8732976" cy="803564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Conclusions </a:t>
            </a:r>
            <a:r>
              <a:rPr lang="en-US" sz="2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(2)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877455"/>
            <a:ext cx="8529781" cy="5717309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4. </a:t>
            </a:r>
            <a:r>
              <a:rPr lang="en-US" dirty="0">
                <a:solidFill>
                  <a:srgbClr val="CCFFFF"/>
                </a:solidFill>
              </a:rPr>
              <a:t>The fishermen caught what we should catch in our </a:t>
            </a:r>
            <a:r>
              <a:rPr lang="en-US" u="sng" dirty="0">
                <a:solidFill>
                  <a:srgbClr val="CCFFFF"/>
                </a:solidFill>
              </a:rPr>
              <a:t>assemblies</a:t>
            </a:r>
            <a:r>
              <a:rPr lang="en-US" dirty="0">
                <a:solidFill>
                  <a:srgbClr val="CCFFFF"/>
                </a:solidFill>
              </a:rPr>
              <a:t>.</a:t>
            </a:r>
          </a:p>
          <a:p>
            <a:pPr marL="684213" indent="-684213">
              <a:spcAft>
                <a:spcPts val="200"/>
              </a:spcAft>
              <a:buNone/>
              <a:tabLst>
                <a:tab pos="396875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</a:rPr>
              <a:t>a. </a:t>
            </a:r>
            <a:r>
              <a:rPr lang="en-US" sz="3200" dirty="0">
                <a:solidFill>
                  <a:srgbClr val="99FF66"/>
                </a:solidFill>
              </a:rPr>
              <a:t>Message from Son of God.  “At Your word”</a:t>
            </a:r>
            <a:r>
              <a:rPr lang="en-US" sz="3200" dirty="0">
                <a:solidFill>
                  <a:srgbClr val="CCFFFF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(Mt.7:21-23; Ac.2:…41)</a:t>
            </a:r>
          </a:p>
          <a:p>
            <a:pPr marL="341313" indent="-341313">
              <a:spcAft>
                <a:spcPts val="2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CCFFFF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</a:rPr>
              <a:t>b. </a:t>
            </a:r>
            <a:r>
              <a:rPr lang="en-US" dirty="0">
                <a:solidFill>
                  <a:srgbClr val="99FF66"/>
                </a:solidFill>
              </a:rPr>
              <a:t>Display of divine power.  </a:t>
            </a:r>
            <a:r>
              <a:rPr lang="en-US" dirty="0">
                <a:solidFill>
                  <a:schemeClr val="bg1"/>
                </a:solidFill>
              </a:rPr>
              <a:t>Ro.1:16</a:t>
            </a:r>
          </a:p>
          <a:p>
            <a:pPr marL="341313" indent="-341313">
              <a:spcAft>
                <a:spcPts val="200"/>
              </a:spcAft>
              <a:buNone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</a:rPr>
              <a:t>c. </a:t>
            </a:r>
            <a:r>
              <a:rPr lang="en-US" sz="3200" dirty="0">
                <a:solidFill>
                  <a:srgbClr val="99FF66"/>
                </a:solidFill>
              </a:rPr>
              <a:t>Encounter with holy God.  </a:t>
            </a:r>
            <a:r>
              <a:rPr lang="en-US" sz="3200" dirty="0">
                <a:solidFill>
                  <a:schemeClr val="bg1"/>
                </a:solidFill>
              </a:rPr>
              <a:t>1 Co.14:24-25</a:t>
            </a:r>
          </a:p>
          <a:p>
            <a:pPr marL="341313" indent="-341313">
              <a:spcAft>
                <a:spcPts val="2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</a:rPr>
              <a:t>d.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99FF66"/>
                </a:solidFill>
              </a:rPr>
              <a:t>Revelation of our true state.  </a:t>
            </a:r>
            <a:r>
              <a:rPr lang="en-US" dirty="0">
                <a:solidFill>
                  <a:schemeClr val="bg1"/>
                </a:solidFill>
              </a:rPr>
              <a:t>Ph.2:19</a:t>
            </a:r>
          </a:p>
          <a:p>
            <a:pPr marL="341313" indent="-341313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</a:rPr>
              <a:t>e.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99FF66"/>
                </a:solidFill>
              </a:rPr>
              <a:t>Motivation to follow Jesus.  </a:t>
            </a:r>
            <a:r>
              <a:rPr lang="en-US" sz="3200" dirty="0">
                <a:solidFill>
                  <a:schemeClr val="bg1"/>
                </a:solidFill>
              </a:rPr>
              <a:t>1 Pt.2:21</a:t>
            </a:r>
          </a:p>
          <a:p>
            <a:pPr marL="341313" indent="-341313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5. </a:t>
            </a:r>
            <a:r>
              <a:rPr lang="en-US" dirty="0">
                <a:solidFill>
                  <a:srgbClr val="CCFFFF"/>
                </a:solidFill>
              </a:rPr>
              <a:t>Would we let Jesus use our boat? …time? …energy?  …work?   </a:t>
            </a:r>
            <a:r>
              <a:rPr lang="en-US" dirty="0">
                <a:solidFill>
                  <a:schemeClr val="bg1"/>
                </a:solidFill>
              </a:rPr>
              <a:t>Ro.1:16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Luke’s first reference to</a:t>
            </a:r>
            <a:b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Lord’s “disciples” –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Luke 5:30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Jesus met Peter earlier . . .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2800" dirty="0">
                <a:solidFill>
                  <a:schemeClr val="bg1"/>
                </a:solidFill>
              </a:rPr>
              <a:t>a.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Jn.1:42, “Peter”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2800" dirty="0">
                <a:solidFill>
                  <a:schemeClr val="bg1"/>
                </a:solidFill>
              </a:rPr>
              <a:t>b.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Mk.1:16-18, casting nets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2800" dirty="0">
                <a:solidFill>
                  <a:schemeClr val="bg1"/>
                </a:solidFill>
              </a:rPr>
              <a:t>c.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Lk.4:38-39, Simon’s house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endParaRPr lang="en-US" sz="28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night they caught nothing –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Luke 5:1-11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Jesus aroused attention.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Lake Gennesaret; crowds; open air.</a:t>
            </a:r>
          </a:p>
          <a:p>
            <a:pPr marL="0" indent="0">
              <a:spcAft>
                <a:spcPts val="9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2: </a:t>
            </a:r>
            <a:r>
              <a:rPr lang="en-US" dirty="0">
                <a:solidFill>
                  <a:schemeClr val="bg1"/>
                </a:solidFill>
              </a:rPr>
              <a:t>two boats; washing nets; would catch men 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</a:p>
          <a:p>
            <a:pPr marL="0" indent="0">
              <a:spcAft>
                <a:spcPts val="9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3: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Jesus taught from boat.  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4: </a:t>
            </a:r>
            <a:r>
              <a:rPr lang="en-US" dirty="0">
                <a:solidFill>
                  <a:schemeClr val="bg1"/>
                </a:solidFill>
              </a:rPr>
              <a:t>finished; put out into deep “for a catch.”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His certainty: </a:t>
            </a:r>
            <a:r>
              <a:rPr lang="en-US" sz="3100" dirty="0">
                <a:solidFill>
                  <a:schemeClr val="bg1"/>
                </a:solidFill>
              </a:rPr>
              <a:t>they will catch these fish;  this place;  wrong time;  great number. 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Mt.17:24-27…   Lk.19:28-36</a:t>
            </a:r>
          </a:p>
        </p:txBody>
      </p:sp>
    </p:spTree>
    <p:extLst>
      <p:ext uri="{BB962C8B-B14F-4D97-AF65-F5344CB8AC3E}">
        <p14:creationId xmlns:p14="http://schemas.microsoft.com/office/powerpoint/2010/main" val="136542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night they caught nothing –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Luke 5:1-11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5: </a:t>
            </a:r>
            <a:r>
              <a:rPr lang="en-US" dirty="0">
                <a:solidFill>
                  <a:schemeClr val="bg1"/>
                </a:solidFill>
              </a:rPr>
              <a:t>Peter knows this is foolish, but…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Peter had fished at right time, all night; caught nothing…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Word of Messiah prevails.  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6: </a:t>
            </a:r>
            <a:r>
              <a:rPr lang="en-US" dirty="0">
                <a:solidFill>
                  <a:schemeClr val="bg1"/>
                </a:solidFill>
              </a:rPr>
              <a:t>multitude of fish…wrong time / record time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7: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signaled partners for help</a:t>
            </a:r>
          </a:p>
        </p:txBody>
      </p:sp>
    </p:spTree>
    <p:extLst>
      <p:ext uri="{BB962C8B-B14F-4D97-AF65-F5344CB8AC3E}">
        <p14:creationId xmlns:p14="http://schemas.microsoft.com/office/powerpoint/2010/main" val="208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night they caught nothing –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Luke 5:1-11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8a: </a:t>
            </a:r>
            <a:r>
              <a:rPr lang="en-US" dirty="0">
                <a:solidFill>
                  <a:schemeClr val="bg1"/>
                </a:solidFill>
              </a:rPr>
              <a:t>Peter knows Jesus not from around here: </a:t>
            </a:r>
          </a:p>
          <a:p>
            <a:pPr marL="0" indent="0">
              <a:spcAft>
                <a:spcPts val="1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CC99"/>
                </a:solidFill>
              </a:rPr>
              <a:t>1. </a:t>
            </a:r>
            <a:r>
              <a:rPr lang="en-US" sz="3000" dirty="0">
                <a:solidFill>
                  <a:schemeClr val="bg1"/>
                </a:solidFill>
              </a:rPr>
              <a:t>fell at feet </a:t>
            </a:r>
          </a:p>
          <a:p>
            <a:pPr marL="0" indent="0">
              <a:spcAft>
                <a:spcPts val="100"/>
              </a:spcAft>
              <a:buNone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CC99"/>
                </a:solidFill>
              </a:rPr>
              <a:t>2. </a:t>
            </a:r>
            <a:r>
              <a:rPr lang="en-US" sz="3000" dirty="0">
                <a:solidFill>
                  <a:schemeClr val="bg1"/>
                </a:solidFill>
              </a:rPr>
              <a:t>go away</a:t>
            </a:r>
          </a:p>
          <a:p>
            <a:pPr marL="0" indent="0">
              <a:spcAft>
                <a:spcPts val="100"/>
              </a:spcAft>
              <a:buNone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CC99"/>
                </a:solidFill>
              </a:rPr>
              <a:t>3. </a:t>
            </a:r>
            <a:r>
              <a:rPr lang="en-US" sz="3000" dirty="0">
                <a:solidFill>
                  <a:schemeClr val="bg1"/>
                </a:solidFill>
              </a:rPr>
              <a:t>I am sinner</a:t>
            </a:r>
          </a:p>
          <a:p>
            <a:pPr marL="0" indent="0">
              <a:spcAft>
                <a:spcPts val="1200"/>
              </a:spcAft>
              <a:buNone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CC99"/>
                </a:solidFill>
              </a:rPr>
              <a:t>4. </a:t>
            </a:r>
            <a:r>
              <a:rPr lang="en-US" sz="3000" dirty="0">
                <a:solidFill>
                  <a:schemeClr val="bg1"/>
                </a:solidFill>
              </a:rPr>
              <a:t>you are Lord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8b: </a:t>
            </a:r>
            <a:r>
              <a:rPr lang="en-US" dirty="0">
                <a:solidFill>
                  <a:schemeClr val="bg1"/>
                </a:solidFill>
              </a:rPr>
              <a:t>greatest </a:t>
            </a:r>
            <a:r>
              <a:rPr lang="en-US" i="1" dirty="0">
                <a:solidFill>
                  <a:srgbClr val="FFFFCC"/>
                </a:solidFill>
              </a:rPr>
              <a:t>catch</a:t>
            </a:r>
            <a:r>
              <a:rPr lang="en-US" dirty="0">
                <a:solidFill>
                  <a:schemeClr val="bg1"/>
                </a:solidFill>
              </a:rPr>
              <a:t>: disciples; realization: </a:t>
            </a:r>
            <a:r>
              <a:rPr lang="en-US" i="1" dirty="0">
                <a:solidFill>
                  <a:srgbClr val="FFFFCC"/>
                </a:solidFill>
              </a:rPr>
              <a:t>Lord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CC"/>
                </a:solidFill>
              </a:rPr>
              <a:t>	</a:t>
            </a:r>
            <a:r>
              <a:rPr lang="en-US" sz="2400" dirty="0">
                <a:solidFill>
                  <a:srgbClr val="FFCC99"/>
                </a:solidFill>
              </a:rPr>
              <a:t>1. </a:t>
            </a:r>
            <a:r>
              <a:rPr lang="en-US" sz="3000" dirty="0">
                <a:solidFill>
                  <a:schemeClr val="bg1"/>
                </a:solidFill>
              </a:rPr>
              <a:t>Miracle in Peter’s field…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CC99"/>
                </a:solidFill>
              </a:rPr>
              <a:t>2. </a:t>
            </a:r>
            <a:r>
              <a:rPr lang="en-US" sz="3000" dirty="0">
                <a:solidFill>
                  <a:schemeClr val="bg1"/>
                </a:solidFill>
              </a:rPr>
              <a:t>He asks Lord to go away… Ex.20; Is.6.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endParaRPr lang="en-US" i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7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night they caught nothing –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Luke 5:1-11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  9: </a:t>
            </a:r>
            <a:r>
              <a:rPr lang="en-US" dirty="0">
                <a:solidFill>
                  <a:schemeClr val="bg1"/>
                </a:solidFill>
              </a:rPr>
              <a:t>all astonished at the miracle.</a:t>
            </a:r>
          </a:p>
          <a:p>
            <a:pPr marL="0" indent="0">
              <a:spcAft>
                <a:spcPts val="9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10a: </a:t>
            </a:r>
            <a:r>
              <a:rPr lang="en-US" dirty="0">
                <a:solidFill>
                  <a:schemeClr val="bg1"/>
                </a:solidFill>
              </a:rPr>
              <a:t>“do not be afraid” forbids continuance – 	</a:t>
            </a:r>
            <a:r>
              <a:rPr lang="en-US" i="1" dirty="0">
                <a:solidFill>
                  <a:schemeClr val="bg1"/>
                </a:solidFill>
              </a:rPr>
              <a:t>stop being afraid.</a:t>
            </a:r>
            <a:endParaRPr lang="en-US" i="1" dirty="0">
              <a:solidFill>
                <a:srgbClr val="FFFFCC"/>
              </a:solidFill>
            </a:endParaRPr>
          </a:p>
          <a:p>
            <a:pPr marL="0" indent="0">
              <a:spcAft>
                <a:spcPts val="9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10b: </a:t>
            </a:r>
            <a:r>
              <a:rPr lang="en-US" dirty="0">
                <a:solidFill>
                  <a:schemeClr val="bg1"/>
                </a:solidFill>
              </a:rPr>
              <a:t>“from now on, catch men alive”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11: </a:t>
            </a:r>
            <a:r>
              <a:rPr lang="en-US" dirty="0">
                <a:solidFill>
                  <a:schemeClr val="bg1"/>
                </a:solidFill>
              </a:rPr>
              <a:t>left everything</a:t>
            </a:r>
          </a:p>
        </p:txBody>
      </p:sp>
    </p:spTree>
    <p:extLst>
      <p:ext uri="{BB962C8B-B14F-4D97-AF65-F5344CB8AC3E}">
        <p14:creationId xmlns:p14="http://schemas.microsoft.com/office/powerpoint/2010/main" val="102005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801091" y="983674"/>
            <a:ext cx="5541818" cy="10159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The Master,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1-4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Jesus appealed to men on their level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They knew boats, nets, fish, sea better than anything.  He went to their world.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He expected Peter to let Him use his boat.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He asked Peter to help Him.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He worked this miracle, not to catch fish, but  . . . to catch disciples.</a:t>
            </a:r>
          </a:p>
        </p:txBody>
      </p:sp>
    </p:spTree>
    <p:extLst>
      <p:ext uri="{BB962C8B-B14F-4D97-AF65-F5344CB8AC3E}">
        <p14:creationId xmlns:p14="http://schemas.microsoft.com/office/powerpoint/2010/main" val="342317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2490175" y="983674"/>
            <a:ext cx="4163650" cy="51261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The Master,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1-4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3B0A3CD-F73C-44DB-A575-7188A05C8069}"/>
              </a:ext>
            </a:extLst>
          </p:cNvPr>
          <p:cNvSpPr/>
          <p:nvPr/>
        </p:nvSpPr>
        <p:spPr>
          <a:xfrm>
            <a:off x="1805710" y="1690262"/>
            <a:ext cx="5541818" cy="10159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The Disciples,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-11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4886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946</Words>
  <Application>Microsoft Office PowerPoint</Application>
  <PresentationFormat>On-screen Show (4:3)</PresentationFormat>
  <Paragraphs>99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Verdana</vt:lpstr>
      <vt:lpstr>Wingdings</vt:lpstr>
      <vt:lpstr>1_Default Design</vt:lpstr>
      <vt:lpstr>3_Default Design</vt:lpstr>
      <vt:lpstr>PowerPoint Presentation</vt:lpstr>
      <vt:lpstr>Luke’s first reference to Lord’s “disciples” – Luke 5:30</vt:lpstr>
      <vt:lpstr>The night they caught nothing – Luke 5:1-11</vt:lpstr>
      <vt:lpstr>The night they caught nothing – Luke 5:1-11</vt:lpstr>
      <vt:lpstr>The night they caught nothing – Luke 5:1-11</vt:lpstr>
      <vt:lpstr>The night they caught nothing – Luke 5:1-11</vt:lpstr>
      <vt:lpstr>PowerPoint Presentation</vt:lpstr>
      <vt:lpstr>Jesus appealed to men on their level</vt:lpstr>
      <vt:lpstr>PowerPoint Presentation</vt:lpstr>
      <vt:lpstr>1. Disciple responds to master’s orders, 4-5</vt:lpstr>
      <vt:lpstr>2. Disciple respects power of God, 6</vt:lpstr>
      <vt:lpstr>3. Disciple relies on God, not self, 5-9</vt:lpstr>
      <vt:lpstr>4. Disciple rejoices in Lord’s acceptance, 10a</vt:lpstr>
      <vt:lpstr>5. Disciple receives his assignment, 10b</vt:lpstr>
      <vt:lpstr>6. Disciple renounces all rivals, 11</vt:lpstr>
      <vt:lpstr>Conclusions (1)</vt:lpstr>
      <vt:lpstr>Conclusions (2)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57</cp:revision>
  <dcterms:created xsi:type="dcterms:W3CDTF">2006-09-18T21:36:30Z</dcterms:created>
  <dcterms:modified xsi:type="dcterms:W3CDTF">2020-09-12T03:20:35Z</dcterms:modified>
</cp:coreProperties>
</file>