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578" r:id="rId2"/>
    <p:sldId id="543" r:id="rId3"/>
    <p:sldId id="711" r:id="rId4"/>
    <p:sldId id="760" r:id="rId5"/>
    <p:sldId id="753" r:id="rId6"/>
    <p:sldId id="727" r:id="rId7"/>
    <p:sldId id="728" r:id="rId8"/>
    <p:sldId id="729" r:id="rId9"/>
    <p:sldId id="730" r:id="rId10"/>
    <p:sldId id="754" r:id="rId11"/>
    <p:sldId id="755" r:id="rId12"/>
    <p:sldId id="731" r:id="rId13"/>
    <p:sldId id="756" r:id="rId14"/>
    <p:sldId id="757" r:id="rId15"/>
    <p:sldId id="743" r:id="rId16"/>
    <p:sldId id="758" r:id="rId17"/>
    <p:sldId id="759" r:id="rId18"/>
    <p:sldId id="732" r:id="rId19"/>
    <p:sldId id="761"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ck duggin" initials="rd" lastIdx="1" clrIdx="0">
    <p:extLst>
      <p:ext uri="{19B8F6BF-5375-455C-9EA6-DF929625EA0E}">
        <p15:presenceInfo xmlns:p15="http://schemas.microsoft.com/office/powerpoint/2012/main" userId="0b05f36c4f69b50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CC"/>
    <a:srgbClr val="C0C0C0"/>
    <a:srgbClr val="FFCC99"/>
    <a:srgbClr val="CCFFCC"/>
    <a:srgbClr val="FFFF99"/>
    <a:srgbClr val="99FFCC"/>
    <a:srgbClr val="FFFFFF"/>
    <a:srgbClr val="0066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6B45B3-C1EE-48EE-8889-11AC32D5075A}" v="8" dt="2020-09-20T02:45:14.0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86" d="100"/>
          <a:sy n="86" d="100"/>
        </p:scale>
        <p:origin x="1134"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A47DF6-BDBB-448E-A77B-CE2F4EEA7E37}" type="datetimeFigureOut">
              <a:rPr lang="en-US" smtClean="0"/>
              <a:t>9/25/2020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5B111-5982-43FB-8CCD-5BA34C84C520}" type="slidenum">
              <a:rPr lang="en-US" smtClean="0"/>
              <a:t>‹#›</a:t>
            </a:fld>
            <a:endParaRPr lang="en-US"/>
          </a:p>
        </p:txBody>
      </p:sp>
    </p:spTree>
    <p:extLst>
      <p:ext uri="{BB962C8B-B14F-4D97-AF65-F5344CB8AC3E}">
        <p14:creationId xmlns:p14="http://schemas.microsoft.com/office/powerpoint/2010/main" val="738678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77806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102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1859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9166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2857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0109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2180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9371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823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79035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7997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942018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163784" y="838199"/>
            <a:ext cx="6816437" cy="1978892"/>
          </a:xfrm>
          <a:prstGeom prst="roundRect">
            <a:avLst/>
          </a:prstGeom>
          <a:solidFill>
            <a:srgbClr val="000000"/>
          </a:solidFill>
          <a:ln w="3175" cap="flat" cmpd="sng" algn="ctr">
            <a:solidFill>
              <a:srgbClr val="00B0F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99FFCC"/>
                </a:solidFill>
                <a:effectLst/>
                <a:uLnTx/>
                <a:uFillTx/>
                <a:latin typeface="Arial"/>
                <a:ea typeface="+mn-ea"/>
                <a:cs typeface="+mn-cs"/>
              </a:rPr>
              <a:t>Life, Light, and Longing</a:t>
            </a:r>
          </a:p>
          <a:p>
            <a:pPr marL="0" marR="0" lvl="0" indent="0" algn="ctr" defTabSz="914400" eaLnBrk="1" fontAlgn="auto" latinLnBrk="0" hangingPunct="1">
              <a:lnSpc>
                <a:spcPct val="100000"/>
              </a:lnSpc>
              <a:spcBef>
                <a:spcPts val="0"/>
              </a:spcBef>
              <a:spcAft>
                <a:spcPts val="0"/>
              </a:spcAft>
              <a:buClrTx/>
              <a:buSzTx/>
              <a:buFontTx/>
              <a:buNone/>
              <a:tabLst/>
              <a:defRPr/>
            </a:pPr>
            <a:r>
              <a:rPr lang="en-US" sz="3100" kern="0" dirty="0">
                <a:solidFill>
                  <a:schemeClr val="bg1"/>
                </a:solidFill>
                <a:latin typeface="Arial"/>
              </a:rPr>
              <a:t>(Ecclesiastes 11)</a:t>
            </a:r>
            <a:endParaRPr kumimoji="0" lang="en-US" sz="3100" b="0" i="0" u="none" strike="noStrike" kern="0" cap="none" spc="0" normalizeH="0" baseline="0" noProof="0" dirty="0">
              <a:ln>
                <a:noFill/>
              </a:ln>
              <a:solidFill>
                <a:schemeClr val="bg1"/>
              </a:solidFill>
              <a:effectLst/>
              <a:uLnTx/>
              <a:uFillTx/>
              <a:latin typeface="Arial"/>
            </a:endParaRPr>
          </a:p>
        </p:txBody>
      </p:sp>
    </p:spTree>
    <p:extLst>
      <p:ext uri="{BB962C8B-B14F-4D97-AF65-F5344CB8AC3E}">
        <p14:creationId xmlns:p14="http://schemas.microsoft.com/office/powerpoint/2010/main" val="595293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6: </a:t>
            </a:r>
            <a:r>
              <a:rPr lang="en-US" altLang="en-US" sz="3600" i="1" dirty="0">
                <a:solidFill>
                  <a:srgbClr val="CCFFFF"/>
                </a:solidFill>
              </a:rPr>
              <a:t>sow seed a.m. to p.m.</a:t>
            </a:r>
            <a:endParaRPr lang="en-US" altLang="en-US" sz="3400" i="1"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840516"/>
            <a:ext cx="8229600" cy="5546436"/>
          </a:xfrm>
        </p:spPr>
        <p:txBody>
          <a:bodyPr/>
          <a:lstStyle/>
          <a:p>
            <a:pPr>
              <a:lnSpc>
                <a:spcPct val="90000"/>
              </a:lnSpc>
              <a:spcBef>
                <a:spcPts val="600"/>
              </a:spcBef>
              <a:spcAft>
                <a:spcPts val="300"/>
              </a:spcAft>
            </a:pPr>
            <a:r>
              <a:rPr lang="en-US" altLang="en-US" dirty="0">
                <a:solidFill>
                  <a:schemeClr val="bg1"/>
                </a:solidFill>
              </a:rPr>
              <a:t>Work hard; leave results with God (ct. v.4)</a:t>
            </a:r>
          </a:p>
          <a:p>
            <a:pPr>
              <a:lnSpc>
                <a:spcPct val="90000"/>
              </a:lnSpc>
              <a:spcBef>
                <a:spcPts val="600"/>
              </a:spcBef>
              <a:spcAft>
                <a:spcPts val="300"/>
              </a:spcAft>
            </a:pPr>
            <a:r>
              <a:rPr lang="en-US" altLang="en-US" dirty="0">
                <a:solidFill>
                  <a:schemeClr val="bg1"/>
                </a:solidFill>
              </a:rPr>
              <a:t>Assurance in ignorance…</a:t>
            </a:r>
          </a:p>
          <a:p>
            <a:pPr lvl="1">
              <a:lnSpc>
                <a:spcPct val="90000"/>
              </a:lnSpc>
              <a:spcBef>
                <a:spcPts val="600"/>
              </a:spcBef>
              <a:spcAft>
                <a:spcPts val="300"/>
              </a:spcAft>
            </a:pPr>
            <a:r>
              <a:rPr lang="en-US" altLang="en-US" sz="3200" dirty="0">
                <a:solidFill>
                  <a:schemeClr val="bg1"/>
                </a:solidFill>
              </a:rPr>
              <a:t>2 Co.9:6, </a:t>
            </a:r>
            <a:r>
              <a:rPr lang="en-US" sz="3000" dirty="0">
                <a:solidFill>
                  <a:srgbClr val="FFFFCC"/>
                </a:solidFill>
                <a:ea typeface="Times New Roman" panose="02020603050405020304" pitchFamily="18" charset="0"/>
              </a:rPr>
              <a:t>But this I say: He who sows sparingly will also reap sparingly, and he who sows bountifully will also reap bountifully.  </a:t>
            </a:r>
            <a:endParaRPr lang="en-US" altLang="en-US" sz="3000" dirty="0">
              <a:solidFill>
                <a:srgbClr val="FFFFCC"/>
              </a:solidFill>
            </a:endParaRPr>
          </a:p>
          <a:p>
            <a:pPr lvl="1">
              <a:lnSpc>
                <a:spcPct val="90000"/>
              </a:lnSpc>
              <a:spcBef>
                <a:spcPts val="600"/>
              </a:spcBef>
              <a:spcAft>
                <a:spcPts val="300"/>
              </a:spcAft>
            </a:pPr>
            <a:r>
              <a:rPr lang="en-US" altLang="en-US" sz="3200" dirty="0">
                <a:solidFill>
                  <a:schemeClr val="bg1"/>
                </a:solidFill>
              </a:rPr>
              <a:t>Ep.5:16, </a:t>
            </a:r>
            <a:r>
              <a:rPr lang="en-US" altLang="en-US" sz="3000" dirty="0">
                <a:solidFill>
                  <a:srgbClr val="FFFFCC"/>
                </a:solidFill>
              </a:rPr>
              <a:t>redeeming the time, because the days are evil.</a:t>
            </a:r>
          </a:p>
          <a:p>
            <a:pPr marL="341313" lvl="1" indent="-341313">
              <a:lnSpc>
                <a:spcPct val="90000"/>
              </a:lnSpc>
              <a:spcBef>
                <a:spcPts val="600"/>
              </a:spcBef>
              <a:spcAft>
                <a:spcPts val="1200"/>
              </a:spcAft>
              <a:buFont typeface="Arial" panose="020B0604020202020204" pitchFamily="34" charset="0"/>
              <a:buChar char="•"/>
            </a:pPr>
            <a:r>
              <a:rPr lang="en-US" altLang="en-US" sz="3200" dirty="0">
                <a:solidFill>
                  <a:schemeClr val="bg1"/>
                </a:solidFill>
              </a:rPr>
              <a:t>God’s blessing gives success.   Pr.10:22</a:t>
            </a:r>
          </a:p>
          <a:p>
            <a:pPr marL="341313" lvl="1" indent="-341313">
              <a:lnSpc>
                <a:spcPct val="90000"/>
              </a:lnSpc>
              <a:spcBef>
                <a:spcPts val="600"/>
              </a:spcBef>
              <a:spcAft>
                <a:spcPts val="1200"/>
              </a:spcAft>
              <a:buFont typeface="Arial" panose="020B0604020202020204" pitchFamily="34" charset="0"/>
              <a:buChar char="•"/>
            </a:pPr>
            <a:r>
              <a:rPr lang="en-US" altLang="en-US" sz="3200" dirty="0">
                <a:solidFill>
                  <a:srgbClr val="CCFFFF"/>
                </a:solidFill>
              </a:rPr>
              <a:t>“Do not withhold your hand” </a:t>
            </a:r>
            <a:r>
              <a:rPr lang="en-US" altLang="en-US" sz="3200" dirty="0">
                <a:solidFill>
                  <a:schemeClr val="bg1"/>
                </a:solidFill>
              </a:rPr>
              <a:t>(rest) – do not stop working.   Mt.20:1-16.</a:t>
            </a:r>
          </a:p>
        </p:txBody>
      </p:sp>
    </p:spTree>
    <p:extLst>
      <p:ext uri="{BB962C8B-B14F-4D97-AF65-F5344CB8AC3E}">
        <p14:creationId xmlns:p14="http://schemas.microsoft.com/office/powerpoint/2010/main" val="419324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2616868" y="685800"/>
            <a:ext cx="3910265" cy="514927"/>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 </a:t>
            </a:r>
            <a:r>
              <a:rPr lang="en-US" sz="2400" kern="0" dirty="0">
                <a:solidFill>
                  <a:schemeClr val="bg1"/>
                </a:solidFill>
                <a:ea typeface="Verdana" panose="020B0604030504040204" pitchFamily="34" charset="0"/>
                <a:cs typeface="Arial" panose="020B0604020202020204" pitchFamily="34" charset="0"/>
              </a:rPr>
              <a:t>The Busy Life, 1-6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3" name="Rectangle: Rounded Corners 2">
            <a:extLst>
              <a:ext uri="{FF2B5EF4-FFF2-40B4-BE49-F238E27FC236}">
                <a16:creationId xmlns:a16="http://schemas.microsoft.com/office/drawing/2014/main" id="{16FBF497-607B-465B-9472-45DF60DC68B9}"/>
              </a:ext>
            </a:extLst>
          </p:cNvPr>
          <p:cNvSpPr/>
          <p:nvPr/>
        </p:nvSpPr>
        <p:spPr>
          <a:xfrm>
            <a:off x="1427858" y="1420093"/>
            <a:ext cx="6297521" cy="1219200"/>
          </a:xfrm>
          <a:prstGeom prst="roundRect">
            <a:avLst/>
          </a:prstGeom>
          <a:solidFill>
            <a:srgbClr val="000000"/>
          </a:solidFill>
          <a:ln w="19050" cap="flat" cmpd="sng" algn="ctr">
            <a:solidFill>
              <a:srgbClr val="99FF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300" b="0" i="0" u="none" strike="noStrike" kern="0" cap="none" spc="0" normalizeH="0" baseline="0" noProof="0" dirty="0">
                <a:ln>
                  <a:noFill/>
                </a:ln>
                <a:solidFill>
                  <a:srgbClr val="99FFCC"/>
                </a:solidFill>
                <a:effectLst/>
                <a:uLnTx/>
                <a:uFillTx/>
                <a:latin typeface="Times New Roman" panose="02020603050405020304" pitchFamily="18" charset="0"/>
                <a:cs typeface="Times New Roman" panose="02020603050405020304" pitchFamily="18" charset="0"/>
              </a:rPr>
              <a:t>II. </a:t>
            </a:r>
            <a:r>
              <a:rPr lang="en-US" sz="3300" kern="0" dirty="0">
                <a:solidFill>
                  <a:srgbClr val="FFFF99"/>
                </a:solidFill>
                <a:ea typeface="Verdana" panose="020B0604030504040204" pitchFamily="34" charset="0"/>
                <a:cs typeface="Arial" panose="020B0604020202020204" pitchFamily="34" charset="0"/>
              </a:rPr>
              <a:t>The Blessed Light, </a:t>
            </a:r>
            <a:r>
              <a:rPr lang="en-US" sz="3200" kern="0" dirty="0">
                <a:solidFill>
                  <a:schemeClr val="bg1"/>
                </a:solidFill>
                <a:ea typeface="Verdana" panose="020B0604030504040204" pitchFamily="34" charset="0"/>
                <a:cs typeface="Arial" panose="020B0604020202020204" pitchFamily="34" charset="0"/>
              </a:rPr>
              <a:t>7-8 </a:t>
            </a:r>
            <a:endParaRPr kumimoji="0" lang="en-US" sz="33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841873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7: </a:t>
            </a:r>
            <a:r>
              <a:rPr lang="en-US" altLang="en-US" sz="3600" dirty="0">
                <a:solidFill>
                  <a:srgbClr val="CCFFFF"/>
                </a:solidFill>
              </a:rPr>
              <a:t>light is sweet (good times</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840516"/>
            <a:ext cx="8229600" cy="5546436"/>
          </a:xfrm>
        </p:spPr>
        <p:txBody>
          <a:bodyPr/>
          <a:lstStyle/>
          <a:p>
            <a:pPr marL="0" indent="0" algn="ctr">
              <a:lnSpc>
                <a:spcPct val="90000"/>
              </a:lnSpc>
              <a:spcBef>
                <a:spcPts val="600"/>
              </a:spcBef>
              <a:spcAft>
                <a:spcPts val="1200"/>
              </a:spcAft>
              <a:buNone/>
            </a:pPr>
            <a:r>
              <a:rPr lang="en-US" altLang="en-US" sz="3500" dirty="0">
                <a:solidFill>
                  <a:srgbClr val="CCFFFF"/>
                </a:solidFill>
              </a:rPr>
              <a:t>Darkness, </a:t>
            </a:r>
            <a:r>
              <a:rPr lang="en-US" altLang="en-US" sz="3500" dirty="0">
                <a:solidFill>
                  <a:schemeClr val="bg1"/>
                </a:solidFill>
              </a:rPr>
              <a:t>v.8</a:t>
            </a:r>
            <a:r>
              <a:rPr lang="en-US" altLang="en-US" sz="3500" dirty="0">
                <a:solidFill>
                  <a:srgbClr val="CCFFFF"/>
                </a:solidFill>
              </a:rPr>
              <a:t> (hard times) </a:t>
            </a:r>
            <a:r>
              <a:rPr lang="en-US" altLang="en-US" dirty="0">
                <a:solidFill>
                  <a:schemeClr val="bg1"/>
                </a:solidFill>
              </a:rPr>
              <a:t>[2:13-14]</a:t>
            </a:r>
            <a:endParaRPr lang="en-US" altLang="en-US" sz="3500" dirty="0">
              <a:solidFill>
                <a:schemeClr val="bg1"/>
              </a:solidFill>
            </a:endParaRPr>
          </a:p>
          <a:p>
            <a:pPr>
              <a:lnSpc>
                <a:spcPct val="90000"/>
              </a:lnSpc>
              <a:spcBef>
                <a:spcPts val="600"/>
              </a:spcBef>
              <a:spcAft>
                <a:spcPts val="1200"/>
              </a:spcAft>
            </a:pPr>
            <a:r>
              <a:rPr lang="en-US" altLang="en-US" dirty="0">
                <a:solidFill>
                  <a:schemeClr val="bg1"/>
                </a:solidFill>
              </a:rPr>
              <a:t>Enjoy the present; expect the future</a:t>
            </a:r>
          </a:p>
          <a:p>
            <a:pPr>
              <a:lnSpc>
                <a:spcPct val="90000"/>
              </a:lnSpc>
              <a:spcBef>
                <a:spcPts val="600"/>
              </a:spcBef>
              <a:spcAft>
                <a:spcPts val="1200"/>
              </a:spcAft>
            </a:pPr>
            <a:r>
              <a:rPr lang="en-US" altLang="en-US" dirty="0">
                <a:solidFill>
                  <a:schemeClr val="bg1"/>
                </a:solidFill>
              </a:rPr>
              <a:t>Sweet…pleasant…sunshine…  This is a life worth living.</a:t>
            </a:r>
          </a:p>
          <a:p>
            <a:pPr>
              <a:lnSpc>
                <a:spcPct val="90000"/>
              </a:lnSpc>
              <a:spcBef>
                <a:spcPts val="600"/>
              </a:spcBef>
              <a:spcAft>
                <a:spcPts val="1200"/>
              </a:spcAft>
            </a:pPr>
            <a:r>
              <a:rPr lang="en-US" altLang="en-US" dirty="0">
                <a:solidFill>
                  <a:schemeClr val="bg1"/>
                </a:solidFill>
              </a:rPr>
              <a:t>Pleasant to behold the sun: implies fullness of life.   7:11.</a:t>
            </a:r>
          </a:p>
        </p:txBody>
      </p:sp>
    </p:spTree>
    <p:extLst>
      <p:ext uri="{BB962C8B-B14F-4D97-AF65-F5344CB8AC3E}">
        <p14:creationId xmlns:p14="http://schemas.microsoft.com/office/powerpoint/2010/main" val="268803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8: </a:t>
            </a:r>
            <a:r>
              <a:rPr lang="en-US" altLang="en-US" sz="3600" dirty="0">
                <a:solidFill>
                  <a:srgbClr val="CCFFFF"/>
                </a:solidFill>
              </a:rPr>
              <a:t>rejoice for blessing in each day</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840516"/>
            <a:ext cx="8229600" cy="5546436"/>
          </a:xfrm>
        </p:spPr>
        <p:txBody>
          <a:bodyPr/>
          <a:lstStyle/>
          <a:p>
            <a:pPr>
              <a:lnSpc>
                <a:spcPct val="90000"/>
              </a:lnSpc>
              <a:spcBef>
                <a:spcPts val="600"/>
              </a:spcBef>
              <a:spcAft>
                <a:spcPts val="600"/>
              </a:spcAft>
            </a:pPr>
            <a:r>
              <a:rPr lang="en-US" altLang="en-US" dirty="0">
                <a:solidFill>
                  <a:schemeClr val="bg1"/>
                </a:solidFill>
              </a:rPr>
              <a:t>But remember days of darkness…many… vanity (transitory)</a:t>
            </a:r>
          </a:p>
          <a:p>
            <a:pPr lvl="1">
              <a:lnSpc>
                <a:spcPct val="90000"/>
              </a:lnSpc>
              <a:spcBef>
                <a:spcPts val="600"/>
              </a:spcBef>
              <a:spcAft>
                <a:spcPts val="1200"/>
              </a:spcAft>
            </a:pPr>
            <a:r>
              <a:rPr lang="en-US" altLang="en-US" sz="3200" dirty="0">
                <a:solidFill>
                  <a:schemeClr val="bg1"/>
                </a:solidFill>
              </a:rPr>
              <a:t>Probably referring to old age, death, life in </a:t>
            </a:r>
            <a:r>
              <a:rPr lang="en-US" altLang="en-US" sz="3200" dirty="0" err="1">
                <a:solidFill>
                  <a:schemeClr val="bg1"/>
                </a:solidFill>
              </a:rPr>
              <a:t>Sheol</a:t>
            </a:r>
            <a:endParaRPr lang="en-US" altLang="en-US" sz="3200" dirty="0">
              <a:solidFill>
                <a:schemeClr val="bg1"/>
              </a:solidFill>
            </a:endParaRPr>
          </a:p>
          <a:p>
            <a:pPr lvl="1">
              <a:lnSpc>
                <a:spcPct val="90000"/>
              </a:lnSpc>
              <a:spcBef>
                <a:spcPts val="600"/>
              </a:spcBef>
              <a:spcAft>
                <a:spcPts val="1200"/>
              </a:spcAft>
            </a:pPr>
            <a:r>
              <a:rPr lang="en-US" altLang="en-US" sz="3200" dirty="0">
                <a:solidFill>
                  <a:schemeClr val="bg1"/>
                </a:solidFill>
              </a:rPr>
              <a:t>12:6-7;   9:10.   Jn.9:4.   Ps.23:4.</a:t>
            </a:r>
          </a:p>
          <a:p>
            <a:pPr>
              <a:lnSpc>
                <a:spcPct val="90000"/>
              </a:lnSpc>
              <a:spcBef>
                <a:spcPts val="600"/>
              </a:spcBef>
              <a:spcAft>
                <a:spcPts val="1200"/>
              </a:spcAft>
            </a:pPr>
            <a:r>
              <a:rPr lang="en-US" altLang="en-US" dirty="0">
                <a:solidFill>
                  <a:schemeClr val="bg1"/>
                </a:solidFill>
              </a:rPr>
              <a:t>While God permits, reverently use His gifts; if they disappear, patiently submit</a:t>
            </a:r>
          </a:p>
        </p:txBody>
      </p:sp>
    </p:spTree>
    <p:extLst>
      <p:ext uri="{BB962C8B-B14F-4D97-AF65-F5344CB8AC3E}">
        <p14:creationId xmlns:p14="http://schemas.microsoft.com/office/powerpoint/2010/main" val="3542413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2616868" y="685800"/>
            <a:ext cx="3910265" cy="514927"/>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 </a:t>
            </a:r>
            <a:r>
              <a:rPr lang="en-US" sz="2400" kern="0" dirty="0">
                <a:solidFill>
                  <a:schemeClr val="bg1"/>
                </a:solidFill>
                <a:ea typeface="Verdana" panose="020B0604030504040204" pitchFamily="34" charset="0"/>
                <a:cs typeface="Arial" panose="020B0604020202020204" pitchFamily="34" charset="0"/>
              </a:rPr>
              <a:t>The Busy Life, 1-6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3" name="Rectangle: Rounded Corners 2">
            <a:extLst>
              <a:ext uri="{FF2B5EF4-FFF2-40B4-BE49-F238E27FC236}">
                <a16:creationId xmlns:a16="http://schemas.microsoft.com/office/drawing/2014/main" id="{16FBF497-607B-465B-9472-45DF60DC68B9}"/>
              </a:ext>
            </a:extLst>
          </p:cNvPr>
          <p:cNvSpPr/>
          <p:nvPr/>
        </p:nvSpPr>
        <p:spPr>
          <a:xfrm>
            <a:off x="1427858" y="2085124"/>
            <a:ext cx="6297521" cy="1219200"/>
          </a:xfrm>
          <a:prstGeom prst="roundRect">
            <a:avLst/>
          </a:prstGeom>
          <a:solidFill>
            <a:srgbClr val="000000"/>
          </a:solidFill>
          <a:ln w="19050" cap="flat" cmpd="sng" algn="ctr">
            <a:solidFill>
              <a:srgbClr val="99FF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300" b="0" i="0" u="none" strike="noStrike" kern="0" cap="none" spc="0" normalizeH="0" baseline="0" noProof="0" dirty="0">
                <a:ln>
                  <a:noFill/>
                </a:ln>
                <a:solidFill>
                  <a:srgbClr val="99FFCC"/>
                </a:solidFill>
                <a:effectLst/>
                <a:uLnTx/>
                <a:uFillTx/>
                <a:latin typeface="Times New Roman" panose="02020603050405020304" pitchFamily="18" charset="0"/>
                <a:cs typeface="Times New Roman" panose="02020603050405020304" pitchFamily="18" charset="0"/>
              </a:rPr>
              <a:t>III. </a:t>
            </a:r>
            <a:r>
              <a:rPr lang="en-US" sz="3300" kern="0" dirty="0">
                <a:solidFill>
                  <a:srgbClr val="FFFF99"/>
                </a:solidFill>
                <a:ea typeface="Verdana" panose="020B0604030504040204" pitchFamily="34" charset="0"/>
                <a:cs typeface="Arial" panose="020B0604020202020204" pitchFamily="34" charset="0"/>
              </a:rPr>
              <a:t>The Biblical Longing, </a:t>
            </a:r>
            <a:r>
              <a:rPr lang="en-US" sz="3200" kern="0" dirty="0">
                <a:solidFill>
                  <a:schemeClr val="bg1"/>
                </a:solidFill>
                <a:ea typeface="Verdana" panose="020B0604030504040204" pitchFamily="34" charset="0"/>
                <a:cs typeface="Arial" panose="020B0604020202020204" pitchFamily="34" charset="0"/>
              </a:rPr>
              <a:t>9-10 </a:t>
            </a:r>
            <a:endParaRPr kumimoji="0" lang="en-US" sz="33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7D173FE1-6C73-45A1-A223-8BE5B10CCC5F}"/>
              </a:ext>
            </a:extLst>
          </p:cNvPr>
          <p:cNvSpPr/>
          <p:nvPr/>
        </p:nvSpPr>
        <p:spPr>
          <a:xfrm>
            <a:off x="2621486" y="1383145"/>
            <a:ext cx="3910265" cy="514927"/>
          </a:xfrm>
          <a:prstGeom prst="roundRect">
            <a:avLst/>
          </a:prstGeom>
          <a:solidFill>
            <a:srgbClr val="000000"/>
          </a:solidFill>
          <a:ln w="19050" cap="flat" cmpd="sng" algn="ctr">
            <a:solidFill>
              <a:schemeClr val="bg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II. </a:t>
            </a:r>
            <a:r>
              <a:rPr lang="en-US" sz="2400" kern="0" dirty="0">
                <a:solidFill>
                  <a:schemeClr val="bg1"/>
                </a:solidFill>
                <a:ea typeface="Verdana" panose="020B0604030504040204" pitchFamily="34" charset="0"/>
                <a:cs typeface="Arial" panose="020B0604020202020204" pitchFamily="34" charset="0"/>
              </a:rPr>
              <a:t>The Blessed Light, 7-8 </a:t>
            </a:r>
            <a:endParaRPr kumimoji="0" lang="en-US" sz="24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151145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9: </a:t>
            </a:r>
            <a:r>
              <a:rPr lang="en-US" altLang="en-US" sz="3600" dirty="0">
                <a:solidFill>
                  <a:srgbClr val="CCFFFF"/>
                </a:solidFill>
              </a:rPr>
              <a:t>Rejoice…but know…</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849751"/>
            <a:ext cx="8229600" cy="5745011"/>
          </a:xfrm>
        </p:spPr>
        <p:txBody>
          <a:bodyPr/>
          <a:lstStyle/>
          <a:p>
            <a:pPr>
              <a:lnSpc>
                <a:spcPct val="90000"/>
              </a:lnSpc>
              <a:spcBef>
                <a:spcPts val="600"/>
              </a:spcBef>
              <a:spcAft>
                <a:spcPts val="300"/>
              </a:spcAft>
            </a:pPr>
            <a:r>
              <a:rPr lang="en-US" altLang="en-US" dirty="0">
                <a:solidFill>
                  <a:srgbClr val="CCFFFF"/>
                </a:solidFill>
              </a:rPr>
              <a:t>Two ways to interpret – </a:t>
            </a:r>
          </a:p>
          <a:p>
            <a:pPr marL="341313" indent="-341313" defTabSz="738188">
              <a:lnSpc>
                <a:spcPct val="90000"/>
              </a:lnSpc>
              <a:spcBef>
                <a:spcPts val="600"/>
              </a:spcBef>
              <a:spcAft>
                <a:spcPts val="600"/>
              </a:spcAft>
              <a:buNone/>
            </a:pPr>
            <a:r>
              <a:rPr lang="en-US" altLang="en-US" sz="2400" dirty="0">
                <a:solidFill>
                  <a:srgbClr val="FFFF00"/>
                </a:solidFill>
              </a:rPr>
              <a:t>	</a:t>
            </a:r>
            <a:r>
              <a:rPr lang="en-US" altLang="en-US" sz="2400" dirty="0">
                <a:solidFill>
                  <a:srgbClr val="00B0F0"/>
                </a:solidFill>
              </a:rPr>
              <a:t>1.  </a:t>
            </a:r>
            <a:r>
              <a:rPr lang="en-US" altLang="en-US" sz="3100" dirty="0">
                <a:solidFill>
                  <a:srgbClr val="FFFF00"/>
                </a:solidFill>
              </a:rPr>
              <a:t>Go ahead: sow wild oats, sin, but 	Judgment awaits.   </a:t>
            </a:r>
          </a:p>
          <a:p>
            <a:pPr marL="341313" indent="-341313" defTabSz="684213">
              <a:lnSpc>
                <a:spcPct val="90000"/>
              </a:lnSpc>
              <a:spcBef>
                <a:spcPts val="600"/>
              </a:spcBef>
              <a:spcAft>
                <a:spcPts val="600"/>
              </a:spcAft>
              <a:buNone/>
            </a:pPr>
            <a:r>
              <a:rPr lang="en-US" altLang="en-US" dirty="0">
                <a:solidFill>
                  <a:schemeClr val="bg1"/>
                </a:solidFill>
              </a:rPr>
              <a:t>		Nu.15:39 … Nu.22, Balaam …   </a:t>
            </a:r>
          </a:p>
          <a:p>
            <a:pPr marL="0" indent="0" defTabSz="341313">
              <a:lnSpc>
                <a:spcPct val="90000"/>
              </a:lnSpc>
              <a:spcBef>
                <a:spcPts val="600"/>
              </a:spcBef>
              <a:spcAft>
                <a:spcPts val="1200"/>
              </a:spcAft>
              <a:buNone/>
            </a:pPr>
            <a:endParaRPr lang="en-US" altLang="en-US" sz="3000" dirty="0">
              <a:solidFill>
                <a:schemeClr val="bg1"/>
              </a:solidFill>
            </a:endParaRPr>
          </a:p>
          <a:p>
            <a:pPr lvl="2">
              <a:lnSpc>
                <a:spcPct val="90000"/>
              </a:lnSpc>
              <a:spcBef>
                <a:spcPts val="600"/>
              </a:spcBef>
              <a:spcAft>
                <a:spcPts val="1200"/>
              </a:spcAft>
            </a:pPr>
            <a:endParaRPr lang="en-US" altLang="en-US" sz="2700" dirty="0">
              <a:solidFill>
                <a:schemeClr val="bg1"/>
              </a:solidFill>
            </a:endParaRPr>
          </a:p>
        </p:txBody>
      </p:sp>
      <p:sp>
        <p:nvSpPr>
          <p:cNvPr id="2" name="Rectangle 1">
            <a:extLst>
              <a:ext uri="{FF2B5EF4-FFF2-40B4-BE49-F238E27FC236}">
                <a16:creationId xmlns:a16="http://schemas.microsoft.com/office/drawing/2014/main" id="{BB4892C9-EEED-4995-9C67-8251B29C2514}"/>
              </a:ext>
            </a:extLst>
          </p:cNvPr>
          <p:cNvSpPr/>
          <p:nvPr/>
        </p:nvSpPr>
        <p:spPr>
          <a:xfrm>
            <a:off x="794329" y="3094182"/>
            <a:ext cx="7555346" cy="1459346"/>
          </a:xfrm>
          <a:prstGeom prst="rect">
            <a:avLst/>
          </a:prstGeom>
          <a:solidFill>
            <a:schemeClr val="tx1"/>
          </a:solidFill>
          <a:ln w="6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And he answered him,  Go and prosper, for the LORD will deliver it into the hand of the king! </a:t>
            </a:r>
            <a:r>
              <a:rPr lang="en-US" sz="2800" dirty="0"/>
              <a:t>– 1 K.22:15  </a:t>
            </a:r>
            <a:r>
              <a:rPr lang="en-US" sz="3000" dirty="0"/>
              <a:t>  </a:t>
            </a:r>
            <a:r>
              <a:rPr lang="en-US" sz="3000" dirty="0">
                <a:solidFill>
                  <a:srgbClr val="FFFFCC"/>
                </a:solidFill>
              </a:rPr>
              <a:t>[irony]</a:t>
            </a:r>
          </a:p>
        </p:txBody>
      </p:sp>
      <p:sp>
        <p:nvSpPr>
          <p:cNvPr id="5" name="Rectangle 4">
            <a:extLst>
              <a:ext uri="{FF2B5EF4-FFF2-40B4-BE49-F238E27FC236}">
                <a16:creationId xmlns:a16="http://schemas.microsoft.com/office/drawing/2014/main" id="{03D96D2D-4B6B-4BD3-9280-E382C050A2E2}"/>
              </a:ext>
            </a:extLst>
          </p:cNvPr>
          <p:cNvSpPr/>
          <p:nvPr/>
        </p:nvSpPr>
        <p:spPr>
          <a:xfrm>
            <a:off x="798953" y="4724398"/>
            <a:ext cx="7555346" cy="1459346"/>
          </a:xfrm>
          <a:prstGeom prst="rect">
            <a:avLst/>
          </a:prstGeom>
          <a:solidFill>
            <a:schemeClr val="tx1"/>
          </a:solidFill>
          <a:ln w="63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So I gave them over to their own stubborn heart, to walk in their own counsels </a:t>
            </a:r>
            <a:br>
              <a:rPr lang="en-US" sz="3000" dirty="0"/>
            </a:br>
            <a:r>
              <a:rPr lang="en-US" sz="2800" dirty="0">
                <a:solidFill>
                  <a:schemeClr val="bg1"/>
                </a:solidFill>
              </a:rPr>
              <a:t>– Ps.81:12</a:t>
            </a:r>
            <a:endParaRPr lang="en-US" sz="3000" dirty="0">
              <a:solidFill>
                <a:schemeClr val="bg1"/>
              </a:solidFill>
            </a:endParaRPr>
          </a:p>
        </p:txBody>
      </p:sp>
    </p:spTree>
    <p:extLst>
      <p:ext uri="{BB962C8B-B14F-4D97-AF65-F5344CB8AC3E}">
        <p14:creationId xmlns:p14="http://schemas.microsoft.com/office/powerpoint/2010/main" val="263535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9: </a:t>
            </a:r>
            <a:r>
              <a:rPr lang="en-US" altLang="en-US" sz="3600" dirty="0">
                <a:solidFill>
                  <a:srgbClr val="CCFFFF"/>
                </a:solidFill>
              </a:rPr>
              <a:t>Rejoice…but know…</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840515"/>
            <a:ext cx="8229600" cy="5745011"/>
          </a:xfrm>
        </p:spPr>
        <p:txBody>
          <a:bodyPr/>
          <a:lstStyle/>
          <a:p>
            <a:pPr>
              <a:lnSpc>
                <a:spcPct val="90000"/>
              </a:lnSpc>
              <a:spcBef>
                <a:spcPts val="600"/>
              </a:spcBef>
              <a:spcAft>
                <a:spcPts val="300"/>
              </a:spcAft>
            </a:pPr>
            <a:r>
              <a:rPr lang="en-US" altLang="en-US" dirty="0">
                <a:solidFill>
                  <a:srgbClr val="CCFFFF"/>
                </a:solidFill>
              </a:rPr>
              <a:t>Two ways to interpret – </a:t>
            </a:r>
          </a:p>
          <a:p>
            <a:pPr marL="341313" indent="-341313" defTabSz="738188">
              <a:lnSpc>
                <a:spcPct val="90000"/>
              </a:lnSpc>
              <a:spcBef>
                <a:spcPts val="600"/>
              </a:spcBef>
              <a:spcAft>
                <a:spcPts val="600"/>
              </a:spcAft>
              <a:buNone/>
            </a:pPr>
            <a:r>
              <a:rPr lang="en-US" altLang="en-US" sz="2400" dirty="0">
                <a:solidFill>
                  <a:srgbClr val="FFFF00"/>
                </a:solidFill>
              </a:rPr>
              <a:t>	</a:t>
            </a:r>
            <a:r>
              <a:rPr lang="en-US" altLang="en-US" sz="2400" dirty="0">
                <a:solidFill>
                  <a:schemeClr val="bg1"/>
                </a:solidFill>
              </a:rPr>
              <a:t>1.  Go ahead: sow wild oats, sin, but</a:t>
            </a:r>
            <a:br>
              <a:rPr lang="en-US" altLang="en-US" sz="2400" dirty="0">
                <a:solidFill>
                  <a:schemeClr val="bg1"/>
                </a:solidFill>
              </a:rPr>
            </a:br>
            <a:r>
              <a:rPr lang="en-US" altLang="en-US" sz="2400" dirty="0">
                <a:solidFill>
                  <a:schemeClr val="bg1"/>
                </a:solidFill>
              </a:rPr>
              <a:t>	Judgment awaits.  </a:t>
            </a:r>
          </a:p>
          <a:p>
            <a:pPr marL="684213" defTabSz="738188">
              <a:lnSpc>
                <a:spcPct val="90000"/>
              </a:lnSpc>
              <a:spcBef>
                <a:spcPts val="600"/>
              </a:spcBef>
              <a:spcAft>
                <a:spcPts val="600"/>
              </a:spcAft>
              <a:buNone/>
            </a:pPr>
            <a:r>
              <a:rPr lang="en-US" altLang="en-US" sz="2400" dirty="0">
                <a:solidFill>
                  <a:srgbClr val="00B0F0"/>
                </a:solidFill>
              </a:rPr>
              <a:t>2. </a:t>
            </a:r>
            <a:r>
              <a:rPr lang="en-US" altLang="en-US" sz="3100" dirty="0">
                <a:solidFill>
                  <a:srgbClr val="FFFF00"/>
                </a:solidFill>
              </a:rPr>
              <a:t>Enjoy blessings of youth </a:t>
            </a:r>
            <a:r>
              <a:rPr lang="en-US" altLang="en-US" sz="2800" dirty="0">
                <a:solidFill>
                  <a:srgbClr val="FFFF00"/>
                </a:solidFill>
              </a:rPr>
              <a:t>(innocent plea-sures)</a:t>
            </a:r>
            <a:r>
              <a:rPr lang="en-US" altLang="en-US" sz="3100" dirty="0">
                <a:solidFill>
                  <a:srgbClr val="FFFF00"/>
                </a:solidFill>
              </a:rPr>
              <a:t> before nature overrules with pain and sorrow </a:t>
            </a:r>
          </a:p>
          <a:p>
            <a:pPr lvl="1" defTabSz="738188">
              <a:lnSpc>
                <a:spcPct val="90000"/>
              </a:lnSpc>
              <a:spcBef>
                <a:spcPts val="600"/>
              </a:spcBef>
              <a:spcAft>
                <a:spcPts val="600"/>
              </a:spcAft>
              <a:buFont typeface="Arial" panose="020B0604020202020204" pitchFamily="34" charset="0"/>
              <a:buChar char="•"/>
            </a:pPr>
            <a:r>
              <a:rPr lang="en-US" altLang="en-US" dirty="0">
                <a:solidFill>
                  <a:schemeClr val="bg1"/>
                </a:solidFill>
              </a:rPr>
              <a:t>2:24;  8:15;  9:7-10, et al.    [Rejoice, v.8] </a:t>
            </a:r>
          </a:p>
          <a:p>
            <a:pPr lvl="1" defTabSz="738188">
              <a:lnSpc>
                <a:spcPct val="90000"/>
              </a:lnSpc>
              <a:spcBef>
                <a:spcPts val="600"/>
              </a:spcBef>
              <a:spcAft>
                <a:spcPts val="600"/>
              </a:spcAft>
              <a:buFont typeface="Arial" panose="020B0604020202020204" pitchFamily="34" charset="0"/>
              <a:buChar char="•"/>
            </a:pPr>
            <a:r>
              <a:rPr lang="en-US" altLang="en-US" sz="3000" dirty="0">
                <a:solidFill>
                  <a:schemeClr val="bg1"/>
                </a:solidFill>
              </a:rPr>
              <a:t>Let God and His Judgment guide you.  </a:t>
            </a:r>
            <a:r>
              <a:rPr lang="en-US" altLang="en-US" sz="2600" dirty="0">
                <a:solidFill>
                  <a:schemeClr val="bg1"/>
                </a:solidFill>
              </a:rPr>
              <a:t> </a:t>
            </a:r>
            <a:r>
              <a:rPr lang="en-US" altLang="en-US" sz="2400" dirty="0">
                <a:solidFill>
                  <a:srgbClr val="FFFF00"/>
                </a:solidFill>
              </a:rPr>
              <a:t> </a:t>
            </a:r>
          </a:p>
          <a:p>
            <a:pPr marL="341313" indent="-341313" defTabSz="684213">
              <a:lnSpc>
                <a:spcPct val="90000"/>
              </a:lnSpc>
              <a:spcBef>
                <a:spcPts val="600"/>
              </a:spcBef>
              <a:spcAft>
                <a:spcPts val="600"/>
              </a:spcAft>
              <a:buNone/>
            </a:pPr>
            <a:r>
              <a:rPr lang="en-US" altLang="en-US" dirty="0">
                <a:solidFill>
                  <a:schemeClr val="bg1"/>
                </a:solidFill>
              </a:rPr>
              <a:t>		</a:t>
            </a:r>
          </a:p>
          <a:p>
            <a:pPr marL="0" indent="0" defTabSz="341313">
              <a:lnSpc>
                <a:spcPct val="90000"/>
              </a:lnSpc>
              <a:spcBef>
                <a:spcPts val="600"/>
              </a:spcBef>
              <a:spcAft>
                <a:spcPts val="1200"/>
              </a:spcAft>
              <a:buNone/>
            </a:pPr>
            <a:endParaRPr lang="en-US" altLang="en-US" sz="3000" dirty="0">
              <a:solidFill>
                <a:schemeClr val="bg1"/>
              </a:solidFill>
            </a:endParaRPr>
          </a:p>
          <a:p>
            <a:pPr lvl="2">
              <a:lnSpc>
                <a:spcPct val="90000"/>
              </a:lnSpc>
              <a:spcBef>
                <a:spcPts val="600"/>
              </a:spcBef>
              <a:spcAft>
                <a:spcPts val="1200"/>
              </a:spcAft>
            </a:pPr>
            <a:endParaRPr lang="en-US" altLang="en-US" sz="2700" dirty="0">
              <a:solidFill>
                <a:schemeClr val="bg1"/>
              </a:solidFill>
            </a:endParaRPr>
          </a:p>
        </p:txBody>
      </p:sp>
      <p:sp>
        <p:nvSpPr>
          <p:cNvPr id="3" name="Rectangle 2">
            <a:extLst>
              <a:ext uri="{FF2B5EF4-FFF2-40B4-BE49-F238E27FC236}">
                <a16:creationId xmlns:a16="http://schemas.microsoft.com/office/drawing/2014/main" id="{7BBE4FB2-0729-4BE5-8A2C-E9DC16604820}"/>
              </a:ext>
            </a:extLst>
          </p:cNvPr>
          <p:cNvSpPr/>
          <p:nvPr/>
        </p:nvSpPr>
        <p:spPr>
          <a:xfrm>
            <a:off x="508002" y="4775205"/>
            <a:ext cx="8132618" cy="1782618"/>
          </a:xfrm>
          <a:prstGeom prst="rect">
            <a:avLst/>
          </a:prstGeom>
          <a:solidFill>
            <a:schemeClr val="tx1"/>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t>For bodily exercise profits a little, but godliness is profitable for all things, having promise of the life that now is and of that which is to come </a:t>
            </a:r>
            <a:br>
              <a:rPr lang="en-US" sz="3000" dirty="0"/>
            </a:br>
            <a:r>
              <a:rPr lang="en-US" sz="2400" dirty="0"/>
              <a:t>– 1 Tim.4:8</a:t>
            </a:r>
          </a:p>
        </p:txBody>
      </p:sp>
    </p:spTree>
    <p:extLst>
      <p:ext uri="{BB962C8B-B14F-4D97-AF65-F5344CB8AC3E}">
        <p14:creationId xmlns:p14="http://schemas.microsoft.com/office/powerpoint/2010/main" val="88904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9: </a:t>
            </a:r>
            <a:r>
              <a:rPr lang="en-US" altLang="en-US" sz="3600" dirty="0">
                <a:solidFill>
                  <a:srgbClr val="CCFFFF"/>
                </a:solidFill>
              </a:rPr>
              <a:t>Rejoice…but know…</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840515"/>
            <a:ext cx="8229600" cy="5745011"/>
          </a:xfrm>
        </p:spPr>
        <p:txBody>
          <a:bodyPr/>
          <a:lstStyle/>
          <a:p>
            <a:pPr>
              <a:lnSpc>
                <a:spcPct val="90000"/>
              </a:lnSpc>
              <a:spcBef>
                <a:spcPts val="600"/>
              </a:spcBef>
              <a:spcAft>
                <a:spcPts val="300"/>
              </a:spcAft>
            </a:pPr>
            <a:r>
              <a:rPr lang="en-US" altLang="en-US" dirty="0">
                <a:solidFill>
                  <a:srgbClr val="CCFFFF"/>
                </a:solidFill>
              </a:rPr>
              <a:t>Two ways to interpret – </a:t>
            </a:r>
          </a:p>
          <a:p>
            <a:pPr marL="341313" indent="-341313" defTabSz="738188">
              <a:lnSpc>
                <a:spcPct val="90000"/>
              </a:lnSpc>
              <a:spcBef>
                <a:spcPts val="600"/>
              </a:spcBef>
              <a:spcAft>
                <a:spcPts val="600"/>
              </a:spcAft>
              <a:buNone/>
            </a:pPr>
            <a:r>
              <a:rPr lang="en-US" altLang="en-US" sz="2400" dirty="0">
                <a:solidFill>
                  <a:srgbClr val="FFFF00"/>
                </a:solidFill>
              </a:rPr>
              <a:t>	</a:t>
            </a:r>
            <a:r>
              <a:rPr lang="en-US" altLang="en-US" sz="2400" dirty="0">
                <a:solidFill>
                  <a:schemeClr val="bg1"/>
                </a:solidFill>
              </a:rPr>
              <a:t>1.  Go ahead: sow wild oats, sin, but</a:t>
            </a:r>
            <a:br>
              <a:rPr lang="en-US" altLang="en-US" sz="2400" dirty="0">
                <a:solidFill>
                  <a:schemeClr val="bg1"/>
                </a:solidFill>
              </a:rPr>
            </a:br>
            <a:r>
              <a:rPr lang="en-US" altLang="en-US" sz="2400" dirty="0">
                <a:solidFill>
                  <a:schemeClr val="bg1"/>
                </a:solidFill>
              </a:rPr>
              <a:t>	Judgment awaits.  </a:t>
            </a:r>
          </a:p>
          <a:p>
            <a:pPr marL="684213" defTabSz="738188">
              <a:lnSpc>
                <a:spcPct val="90000"/>
              </a:lnSpc>
              <a:spcBef>
                <a:spcPts val="600"/>
              </a:spcBef>
              <a:spcAft>
                <a:spcPts val="600"/>
              </a:spcAft>
              <a:buNone/>
            </a:pPr>
            <a:r>
              <a:rPr lang="en-US" altLang="en-US" sz="2400" dirty="0">
                <a:solidFill>
                  <a:srgbClr val="00B0F0"/>
                </a:solidFill>
              </a:rPr>
              <a:t>2. </a:t>
            </a:r>
            <a:r>
              <a:rPr lang="en-US" altLang="en-US" sz="3100" dirty="0">
                <a:solidFill>
                  <a:srgbClr val="FFFF00"/>
                </a:solidFill>
              </a:rPr>
              <a:t>Enjoy blessings of youth </a:t>
            </a:r>
            <a:r>
              <a:rPr lang="en-US" altLang="en-US" sz="2800" dirty="0">
                <a:solidFill>
                  <a:srgbClr val="FFFF00"/>
                </a:solidFill>
              </a:rPr>
              <a:t>(innocent plea-sures)</a:t>
            </a:r>
            <a:r>
              <a:rPr lang="en-US" altLang="en-US" sz="3100" dirty="0">
                <a:solidFill>
                  <a:srgbClr val="FFFF00"/>
                </a:solidFill>
              </a:rPr>
              <a:t> before nature overrules with pain and sorrow </a:t>
            </a:r>
          </a:p>
          <a:p>
            <a:pPr defTabSz="738188">
              <a:lnSpc>
                <a:spcPct val="90000"/>
              </a:lnSpc>
              <a:spcBef>
                <a:spcPts val="600"/>
              </a:spcBef>
              <a:spcAft>
                <a:spcPts val="600"/>
              </a:spcAft>
              <a:buFont typeface="Arial" panose="020B0604020202020204" pitchFamily="34" charset="0"/>
              <a:buChar char="•"/>
            </a:pPr>
            <a:r>
              <a:rPr lang="en-US" altLang="en-US" sz="3000" dirty="0">
                <a:solidFill>
                  <a:schemeClr val="bg1"/>
                </a:solidFill>
              </a:rPr>
              <a:t>Many different judgments await: </a:t>
            </a:r>
            <a:r>
              <a:rPr lang="en-US" altLang="en-US" sz="3000" dirty="0">
                <a:solidFill>
                  <a:srgbClr val="FFFFCC"/>
                </a:solidFill>
              </a:rPr>
              <a:t>physical, disease, poverty, shame…  Especially: 12:14</a:t>
            </a:r>
          </a:p>
          <a:p>
            <a:pPr marL="0" indent="0" defTabSz="738188">
              <a:lnSpc>
                <a:spcPct val="90000"/>
              </a:lnSpc>
              <a:spcBef>
                <a:spcPts val="600"/>
              </a:spcBef>
              <a:spcAft>
                <a:spcPts val="600"/>
              </a:spcAft>
              <a:buNone/>
            </a:pPr>
            <a:r>
              <a:rPr lang="en-US" altLang="en-US" sz="2400" dirty="0">
                <a:solidFill>
                  <a:srgbClr val="CCFFCC"/>
                </a:solidFill>
              </a:rPr>
              <a:t>1. </a:t>
            </a:r>
            <a:r>
              <a:rPr lang="en-US" altLang="en-US" sz="3000" dirty="0">
                <a:solidFill>
                  <a:schemeClr val="bg1"/>
                </a:solidFill>
              </a:rPr>
              <a:t>Walk in ways of your heart.</a:t>
            </a:r>
          </a:p>
          <a:p>
            <a:pPr marL="0" indent="0" defTabSz="738188">
              <a:lnSpc>
                <a:spcPct val="90000"/>
              </a:lnSpc>
              <a:spcBef>
                <a:spcPts val="600"/>
              </a:spcBef>
              <a:spcAft>
                <a:spcPts val="600"/>
              </a:spcAft>
              <a:buNone/>
            </a:pPr>
            <a:r>
              <a:rPr lang="en-US" altLang="en-US" sz="2400" dirty="0">
                <a:solidFill>
                  <a:srgbClr val="CCFFCC"/>
                </a:solidFill>
              </a:rPr>
              <a:t>2. </a:t>
            </a:r>
            <a:r>
              <a:rPr lang="en-US" altLang="en-US" sz="3000" dirty="0">
                <a:solidFill>
                  <a:schemeClr val="bg1"/>
                </a:solidFill>
              </a:rPr>
              <a:t>Walk in sight of your eyes.  Pr.24:32</a:t>
            </a:r>
          </a:p>
          <a:p>
            <a:pPr marL="0" indent="0" defTabSz="738188">
              <a:lnSpc>
                <a:spcPct val="90000"/>
              </a:lnSpc>
              <a:spcBef>
                <a:spcPts val="600"/>
              </a:spcBef>
              <a:spcAft>
                <a:spcPts val="600"/>
              </a:spcAft>
              <a:buNone/>
            </a:pPr>
            <a:r>
              <a:rPr lang="en-US" altLang="en-US" sz="2400" dirty="0">
                <a:solidFill>
                  <a:srgbClr val="CCFFCC"/>
                </a:solidFill>
              </a:rPr>
              <a:t>3. </a:t>
            </a:r>
            <a:r>
              <a:rPr lang="en-US" altLang="en-US" sz="3000" dirty="0">
                <a:solidFill>
                  <a:schemeClr val="bg1"/>
                </a:solidFill>
              </a:rPr>
              <a:t>Remember: Judgment is coming.  </a:t>
            </a:r>
            <a:endParaRPr lang="en-US" altLang="en-US" dirty="0">
              <a:solidFill>
                <a:schemeClr val="bg1"/>
              </a:solidFill>
            </a:endParaRPr>
          </a:p>
          <a:p>
            <a:pPr marL="0" indent="0" defTabSz="341313">
              <a:lnSpc>
                <a:spcPct val="90000"/>
              </a:lnSpc>
              <a:spcBef>
                <a:spcPts val="600"/>
              </a:spcBef>
              <a:spcAft>
                <a:spcPts val="1200"/>
              </a:spcAft>
              <a:buNone/>
            </a:pPr>
            <a:endParaRPr lang="en-US" altLang="en-US" sz="3000" dirty="0">
              <a:solidFill>
                <a:schemeClr val="bg1"/>
              </a:solidFill>
            </a:endParaRPr>
          </a:p>
          <a:p>
            <a:pPr lvl="2">
              <a:lnSpc>
                <a:spcPct val="90000"/>
              </a:lnSpc>
              <a:spcBef>
                <a:spcPts val="600"/>
              </a:spcBef>
              <a:spcAft>
                <a:spcPts val="1200"/>
              </a:spcAft>
            </a:pPr>
            <a:endParaRPr lang="en-US" altLang="en-US" sz="2700" dirty="0">
              <a:solidFill>
                <a:schemeClr val="bg1"/>
              </a:solidFill>
            </a:endParaRPr>
          </a:p>
        </p:txBody>
      </p:sp>
    </p:spTree>
    <p:extLst>
      <p:ext uri="{BB962C8B-B14F-4D97-AF65-F5344CB8AC3E}">
        <p14:creationId xmlns:p14="http://schemas.microsoft.com/office/powerpoint/2010/main" val="229855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1041399"/>
          </a:xfrm>
        </p:spPr>
        <p:txBody>
          <a:bodyPr/>
          <a:lstStyle/>
          <a:p>
            <a:r>
              <a:rPr lang="en-US" altLang="en-US" sz="3500" dirty="0">
                <a:solidFill>
                  <a:schemeClr val="bg1"/>
                </a:solidFill>
              </a:rPr>
              <a:t>10: </a:t>
            </a:r>
            <a:r>
              <a:rPr lang="en-US" altLang="en-US" sz="3500" dirty="0">
                <a:solidFill>
                  <a:srgbClr val="CCFFFF"/>
                </a:solidFill>
              </a:rPr>
              <a:t>remove sorrow and</a:t>
            </a:r>
            <a:br>
              <a:rPr lang="en-US" altLang="en-US" sz="3500" dirty="0">
                <a:solidFill>
                  <a:srgbClr val="CCFFFF"/>
                </a:solidFill>
              </a:rPr>
            </a:br>
            <a:r>
              <a:rPr lang="en-US" altLang="en-US" sz="3500" dirty="0">
                <a:solidFill>
                  <a:srgbClr val="CCFFFF"/>
                </a:solidFill>
              </a:rPr>
              <a:t>other hindrances to joy</a:t>
            </a:r>
            <a:endParaRPr lang="en-US" altLang="en-US" sz="35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04800" y="1200728"/>
            <a:ext cx="8534400" cy="5176988"/>
          </a:xfrm>
        </p:spPr>
        <p:txBody>
          <a:bodyPr/>
          <a:lstStyle/>
          <a:p>
            <a:pPr>
              <a:lnSpc>
                <a:spcPct val="90000"/>
              </a:lnSpc>
              <a:spcBef>
                <a:spcPts val="600"/>
              </a:spcBef>
              <a:spcAft>
                <a:spcPts val="1200"/>
              </a:spcAft>
            </a:pPr>
            <a:r>
              <a:rPr lang="en-US" altLang="en-US" sz="3000" dirty="0">
                <a:solidFill>
                  <a:schemeClr val="bg1"/>
                </a:solidFill>
              </a:rPr>
              <a:t>Sorrow (vexation, anxiety, discontent) from your heart.  </a:t>
            </a:r>
          </a:p>
          <a:p>
            <a:pPr lvl="1">
              <a:lnSpc>
                <a:spcPct val="90000"/>
              </a:lnSpc>
              <a:spcBef>
                <a:spcPts val="0"/>
              </a:spcBef>
              <a:spcAft>
                <a:spcPts val="600"/>
              </a:spcAft>
            </a:pPr>
            <a:r>
              <a:rPr lang="en-US" altLang="en-US" sz="3000" dirty="0">
                <a:solidFill>
                  <a:schemeClr val="bg1"/>
                </a:solidFill>
              </a:rPr>
              <a:t>Ec.1:18, perplexity / 2:23, grief / 7:9, irritation</a:t>
            </a:r>
          </a:p>
          <a:p>
            <a:pPr>
              <a:lnSpc>
                <a:spcPct val="90000"/>
              </a:lnSpc>
              <a:spcBef>
                <a:spcPts val="600"/>
              </a:spcBef>
              <a:spcAft>
                <a:spcPts val="600"/>
              </a:spcAft>
            </a:pPr>
            <a:r>
              <a:rPr lang="en-US" altLang="en-US" sz="3000" dirty="0">
                <a:solidFill>
                  <a:schemeClr val="bg1"/>
                </a:solidFill>
              </a:rPr>
              <a:t>Evil from your flesh.  “Evil”:  of </a:t>
            </a:r>
            <a:r>
              <a:rPr lang="en-US" altLang="en-US" sz="3000" dirty="0">
                <a:solidFill>
                  <a:srgbClr val="FFCC99"/>
                </a:solidFill>
              </a:rPr>
              <a:t>pain</a:t>
            </a:r>
            <a:r>
              <a:rPr lang="en-US" altLang="en-US" sz="3000" dirty="0">
                <a:solidFill>
                  <a:schemeClr val="bg1"/>
                </a:solidFill>
              </a:rPr>
              <a:t> and </a:t>
            </a:r>
            <a:r>
              <a:rPr lang="en-US" altLang="en-US" sz="3000" dirty="0">
                <a:solidFill>
                  <a:srgbClr val="FFCC99"/>
                </a:solidFill>
              </a:rPr>
              <a:t>sin</a:t>
            </a:r>
            <a:r>
              <a:rPr lang="en-US" altLang="en-US" sz="3000" dirty="0">
                <a:solidFill>
                  <a:schemeClr val="bg1"/>
                </a:solidFill>
              </a:rPr>
              <a:t>.</a:t>
            </a:r>
          </a:p>
          <a:p>
            <a:pPr marL="0" indent="0">
              <a:lnSpc>
                <a:spcPct val="90000"/>
              </a:lnSpc>
              <a:spcBef>
                <a:spcPts val="600"/>
              </a:spcBef>
              <a:spcAft>
                <a:spcPts val="600"/>
              </a:spcAft>
              <a:buNone/>
            </a:pPr>
            <a:r>
              <a:rPr lang="en-US" altLang="en-US" sz="3000" dirty="0">
                <a:solidFill>
                  <a:schemeClr val="bg1"/>
                </a:solidFill>
              </a:rPr>
              <a:t>   Ps.97:10, </a:t>
            </a:r>
            <a:r>
              <a:rPr lang="en-US" altLang="en-US" sz="3000" dirty="0">
                <a:solidFill>
                  <a:srgbClr val="FFFFCC"/>
                </a:solidFill>
              </a:rPr>
              <a:t>You who love the LORD, hate </a:t>
            </a:r>
            <a:r>
              <a:rPr lang="en-US" altLang="en-US" sz="3000" u="sng" dirty="0">
                <a:solidFill>
                  <a:srgbClr val="FFFFCC"/>
                </a:solidFill>
              </a:rPr>
              <a:t>evil</a:t>
            </a:r>
            <a:r>
              <a:rPr lang="en-US" altLang="en-US" sz="3000" dirty="0">
                <a:solidFill>
                  <a:srgbClr val="FFFFCC"/>
                </a:solidFill>
              </a:rPr>
              <a:t>…</a:t>
            </a:r>
          </a:p>
          <a:p>
            <a:pPr>
              <a:lnSpc>
                <a:spcPct val="90000"/>
              </a:lnSpc>
              <a:spcBef>
                <a:spcPts val="600"/>
              </a:spcBef>
              <a:spcAft>
                <a:spcPts val="800"/>
              </a:spcAft>
            </a:pPr>
            <a:r>
              <a:rPr lang="en-US" altLang="en-US" sz="3000" dirty="0">
                <a:solidFill>
                  <a:schemeClr val="bg1"/>
                </a:solidFill>
              </a:rPr>
              <a:t>2 Co.7:1, </a:t>
            </a:r>
            <a:r>
              <a:rPr lang="en-US" altLang="en-US" sz="3000" dirty="0">
                <a:solidFill>
                  <a:srgbClr val="FFFFCC"/>
                </a:solidFill>
              </a:rPr>
              <a:t>Therefore, having these promises, beloved, let us </a:t>
            </a:r>
            <a:r>
              <a:rPr lang="en-US" altLang="en-US" sz="3000" u="sng" dirty="0">
                <a:solidFill>
                  <a:srgbClr val="FFFFCC"/>
                </a:solidFill>
              </a:rPr>
              <a:t>cleanse ourselves</a:t>
            </a:r>
            <a:r>
              <a:rPr lang="en-US" altLang="en-US" sz="3000" dirty="0">
                <a:solidFill>
                  <a:srgbClr val="FFFFCC"/>
                </a:solidFill>
              </a:rPr>
              <a:t> from all filthiness of the flesh and spirit, perfecting holiness in the fear of God</a:t>
            </a:r>
          </a:p>
          <a:p>
            <a:pPr marL="0" indent="0">
              <a:lnSpc>
                <a:spcPct val="90000"/>
              </a:lnSpc>
              <a:spcBef>
                <a:spcPts val="600"/>
              </a:spcBef>
              <a:spcAft>
                <a:spcPts val="1200"/>
              </a:spcAft>
              <a:buNone/>
            </a:pPr>
            <a:endParaRPr lang="en-US" altLang="en-US" sz="3200" dirty="0">
              <a:solidFill>
                <a:srgbClr val="FFFF99"/>
              </a:solidFill>
            </a:endParaRPr>
          </a:p>
        </p:txBody>
      </p:sp>
    </p:spTree>
    <p:extLst>
      <p:ext uri="{BB962C8B-B14F-4D97-AF65-F5344CB8AC3E}">
        <p14:creationId xmlns:p14="http://schemas.microsoft.com/office/powerpoint/2010/main" val="54940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1041399"/>
          </a:xfrm>
        </p:spPr>
        <p:txBody>
          <a:bodyPr/>
          <a:lstStyle/>
          <a:p>
            <a:r>
              <a:rPr lang="en-US" altLang="en-US" sz="3500" dirty="0">
                <a:solidFill>
                  <a:schemeClr val="bg1"/>
                </a:solidFill>
              </a:rPr>
              <a:t>10: </a:t>
            </a:r>
            <a:r>
              <a:rPr lang="en-US" altLang="en-US" sz="3500" dirty="0">
                <a:solidFill>
                  <a:srgbClr val="CCFFFF"/>
                </a:solidFill>
              </a:rPr>
              <a:t>remove sorrow and</a:t>
            </a:r>
            <a:br>
              <a:rPr lang="en-US" altLang="en-US" sz="3500" dirty="0">
                <a:solidFill>
                  <a:srgbClr val="CCFFFF"/>
                </a:solidFill>
              </a:rPr>
            </a:br>
            <a:r>
              <a:rPr lang="en-US" altLang="en-US" sz="3500" dirty="0">
                <a:solidFill>
                  <a:srgbClr val="CCFFFF"/>
                </a:solidFill>
              </a:rPr>
              <a:t>other hindrances to joy</a:t>
            </a:r>
            <a:endParaRPr lang="en-US" altLang="en-US" sz="35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04800" y="1226127"/>
            <a:ext cx="8534400" cy="5176988"/>
          </a:xfrm>
        </p:spPr>
        <p:txBody>
          <a:bodyPr/>
          <a:lstStyle/>
          <a:p>
            <a:pPr>
              <a:lnSpc>
                <a:spcPct val="90000"/>
              </a:lnSpc>
              <a:spcBef>
                <a:spcPts val="600"/>
              </a:spcBef>
              <a:spcAft>
                <a:spcPts val="600"/>
              </a:spcAft>
            </a:pPr>
            <a:r>
              <a:rPr lang="en-US" altLang="en-US" sz="3000" dirty="0">
                <a:solidFill>
                  <a:srgbClr val="C0C0C0"/>
                </a:solidFill>
              </a:rPr>
              <a:t>Sorrow (vexation, anxiety, discontent) from your heart.  </a:t>
            </a:r>
          </a:p>
          <a:p>
            <a:pPr>
              <a:lnSpc>
                <a:spcPct val="90000"/>
              </a:lnSpc>
              <a:spcBef>
                <a:spcPts val="600"/>
              </a:spcBef>
              <a:spcAft>
                <a:spcPts val="900"/>
              </a:spcAft>
            </a:pPr>
            <a:r>
              <a:rPr lang="en-US" altLang="en-US" sz="3000" dirty="0">
                <a:solidFill>
                  <a:srgbClr val="C0C0C0"/>
                </a:solidFill>
              </a:rPr>
              <a:t>Evil from your flesh.  “Evil”:  of pain and sin.</a:t>
            </a:r>
          </a:p>
          <a:p>
            <a:pPr>
              <a:lnSpc>
                <a:spcPct val="90000"/>
              </a:lnSpc>
              <a:spcBef>
                <a:spcPts val="600"/>
              </a:spcBef>
              <a:spcAft>
                <a:spcPts val="600"/>
              </a:spcAft>
            </a:pPr>
            <a:r>
              <a:rPr lang="en-US" altLang="en-US" dirty="0">
                <a:solidFill>
                  <a:schemeClr val="bg1"/>
                </a:solidFill>
              </a:rPr>
              <a:t>Childhood</a:t>
            </a:r>
            <a:r>
              <a:rPr lang="en-US" altLang="en-US" sz="3000" dirty="0">
                <a:solidFill>
                  <a:schemeClr val="bg1"/>
                </a:solidFill>
              </a:rPr>
              <a:t> / youth are vanity (brief).   </a:t>
            </a:r>
          </a:p>
          <a:p>
            <a:pPr lvl="1">
              <a:lnSpc>
                <a:spcPct val="90000"/>
              </a:lnSpc>
              <a:spcBef>
                <a:spcPts val="600"/>
              </a:spcBef>
              <a:spcAft>
                <a:spcPts val="600"/>
              </a:spcAft>
            </a:pPr>
            <a:r>
              <a:rPr lang="en-US" altLang="en-US" sz="3200" dirty="0">
                <a:solidFill>
                  <a:srgbClr val="FFFFCC"/>
                </a:solidFill>
              </a:rPr>
              <a:t>Youth</a:t>
            </a:r>
            <a:r>
              <a:rPr lang="en-US" altLang="en-US" sz="3200" dirty="0">
                <a:solidFill>
                  <a:schemeClr val="bg1"/>
                </a:solidFill>
              </a:rPr>
              <a:t>: “black hair, dark hair”</a:t>
            </a:r>
          </a:p>
          <a:p>
            <a:pPr lvl="2">
              <a:lnSpc>
                <a:spcPct val="90000"/>
              </a:lnSpc>
              <a:spcBef>
                <a:spcPts val="600"/>
              </a:spcBef>
              <a:spcAft>
                <a:spcPts val="600"/>
              </a:spcAft>
            </a:pPr>
            <a:r>
              <a:rPr lang="en-US" altLang="en-US" sz="3200" dirty="0">
                <a:solidFill>
                  <a:schemeClr val="bg1"/>
                </a:solidFill>
              </a:rPr>
              <a:t>When one is robust, healthy, youthful, full of vigor </a:t>
            </a:r>
          </a:p>
          <a:p>
            <a:pPr lvl="1">
              <a:lnSpc>
                <a:spcPct val="90000"/>
              </a:lnSpc>
              <a:spcBef>
                <a:spcPts val="600"/>
              </a:spcBef>
              <a:spcAft>
                <a:spcPts val="200"/>
              </a:spcAft>
            </a:pPr>
            <a:r>
              <a:rPr lang="en-US" altLang="en-US" sz="3200" dirty="0">
                <a:solidFill>
                  <a:srgbClr val="FFFFCC"/>
                </a:solidFill>
              </a:rPr>
              <a:t>Vanity: brief; soon passes away </a:t>
            </a:r>
            <a:r>
              <a:rPr lang="en-US" altLang="en-US" sz="3200" dirty="0">
                <a:solidFill>
                  <a:schemeClr val="bg1"/>
                </a:solidFill>
              </a:rPr>
              <a:t>(9:9)</a:t>
            </a:r>
          </a:p>
          <a:p>
            <a:pPr>
              <a:lnSpc>
                <a:spcPct val="90000"/>
              </a:lnSpc>
              <a:spcBef>
                <a:spcPts val="600"/>
              </a:spcBef>
              <a:spcAft>
                <a:spcPts val="1200"/>
              </a:spcAft>
            </a:pPr>
            <a:endParaRPr lang="en-US" altLang="en-US" sz="3200" dirty="0">
              <a:solidFill>
                <a:srgbClr val="FFFF99"/>
              </a:solidFill>
            </a:endParaRPr>
          </a:p>
        </p:txBody>
      </p:sp>
    </p:spTree>
    <p:extLst>
      <p:ext uri="{BB962C8B-B14F-4D97-AF65-F5344CB8AC3E}">
        <p14:creationId xmlns:p14="http://schemas.microsoft.com/office/powerpoint/2010/main" val="1239726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423240" y="685800"/>
            <a:ext cx="6297521" cy="1219200"/>
          </a:xfrm>
          <a:prstGeom prst="roundRect">
            <a:avLst/>
          </a:prstGeom>
          <a:solidFill>
            <a:srgbClr val="000000"/>
          </a:solidFill>
          <a:ln w="19050" cap="flat" cmpd="sng" algn="ctr">
            <a:solidFill>
              <a:srgbClr val="99FFCC"/>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300" b="0" i="0" u="none" strike="noStrike" kern="0" cap="none" spc="0" normalizeH="0" baseline="0" noProof="0" dirty="0">
                <a:ln>
                  <a:noFill/>
                </a:ln>
                <a:solidFill>
                  <a:srgbClr val="99FFCC"/>
                </a:solidFill>
                <a:effectLst/>
                <a:uLnTx/>
                <a:uFillTx/>
                <a:latin typeface="Times New Roman" panose="02020603050405020304" pitchFamily="18" charset="0"/>
                <a:cs typeface="Times New Roman" panose="02020603050405020304" pitchFamily="18" charset="0"/>
              </a:rPr>
              <a:t>I. </a:t>
            </a:r>
            <a:r>
              <a:rPr lang="en-US" sz="3300" kern="0" dirty="0">
                <a:solidFill>
                  <a:srgbClr val="FFFF99"/>
                </a:solidFill>
                <a:ea typeface="Verdana" panose="020B0604030504040204" pitchFamily="34" charset="0"/>
                <a:cs typeface="Arial" panose="020B0604020202020204" pitchFamily="34" charset="0"/>
              </a:rPr>
              <a:t>The Busy Life, </a:t>
            </a:r>
            <a:r>
              <a:rPr lang="en-US" sz="3200" kern="0" dirty="0">
                <a:solidFill>
                  <a:schemeClr val="bg1"/>
                </a:solidFill>
                <a:ea typeface="Verdana" panose="020B0604030504040204" pitchFamily="34" charset="0"/>
                <a:cs typeface="Arial" panose="020B0604020202020204" pitchFamily="34" charset="0"/>
              </a:rPr>
              <a:t>1-6 </a:t>
            </a:r>
            <a:endParaRPr kumimoji="0" lang="en-US" sz="3300" b="0" i="0" u="none" strike="noStrike" kern="0" cap="none" spc="0" normalizeH="0" baseline="0" noProof="0" dirty="0">
              <a:ln>
                <a:noFill/>
              </a:ln>
              <a:solidFill>
                <a:schemeClr val="bg1"/>
              </a:solidFill>
              <a:effectLst/>
              <a:uLnTx/>
              <a:uFillTx/>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708374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1: </a:t>
            </a:r>
            <a:r>
              <a:rPr lang="en-US" altLang="en-US" sz="3600" dirty="0">
                <a:solidFill>
                  <a:srgbClr val="CCFFFF"/>
                </a:solidFill>
              </a:rPr>
              <a:t>cast bread upon waters…</a:t>
            </a:r>
            <a:endParaRPr lang="en-US" altLang="en-US" sz="3400" dirty="0">
              <a:solidFill>
                <a:srgbClr val="CCFFFF"/>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46367" y="831276"/>
            <a:ext cx="8455891" cy="5592620"/>
          </a:xfrm>
        </p:spPr>
        <p:txBody>
          <a:bodyPr/>
          <a:lstStyle/>
          <a:p>
            <a:pPr>
              <a:lnSpc>
                <a:spcPct val="90000"/>
              </a:lnSpc>
              <a:spcBef>
                <a:spcPts val="600"/>
              </a:spcBef>
              <a:spcAft>
                <a:spcPts val="300"/>
              </a:spcAft>
            </a:pPr>
            <a:r>
              <a:rPr lang="en-US" altLang="en-US" dirty="0">
                <a:solidFill>
                  <a:srgbClr val="FFFFCC"/>
                </a:solidFill>
              </a:rPr>
              <a:t>“Cast” = total commitment</a:t>
            </a:r>
          </a:p>
          <a:p>
            <a:pPr>
              <a:lnSpc>
                <a:spcPct val="90000"/>
              </a:lnSpc>
              <a:spcBef>
                <a:spcPts val="600"/>
              </a:spcBef>
              <a:spcAft>
                <a:spcPts val="300"/>
              </a:spcAft>
            </a:pPr>
            <a:r>
              <a:rPr lang="en-US" altLang="en-US" dirty="0">
                <a:solidFill>
                  <a:srgbClr val="FFFFCC"/>
                </a:solidFill>
              </a:rPr>
              <a:t>Once cast, it’s gone</a:t>
            </a:r>
          </a:p>
          <a:p>
            <a:pPr lvl="1">
              <a:lnSpc>
                <a:spcPct val="90000"/>
              </a:lnSpc>
              <a:spcBef>
                <a:spcPts val="600"/>
              </a:spcBef>
              <a:spcAft>
                <a:spcPts val="300"/>
              </a:spcAft>
            </a:pPr>
            <a:r>
              <a:rPr lang="en-US" altLang="en-US" sz="3000" dirty="0">
                <a:solidFill>
                  <a:srgbClr val="FFCC99"/>
                </a:solidFill>
              </a:rPr>
              <a:t>Bread: </a:t>
            </a:r>
            <a:r>
              <a:rPr lang="en-US" altLang="en-US" sz="3000" dirty="0">
                <a:solidFill>
                  <a:schemeClr val="bg1"/>
                </a:solidFill>
              </a:rPr>
              <a:t> goods, livelihood.  Dt.8:3</a:t>
            </a:r>
          </a:p>
          <a:p>
            <a:pPr marL="0" indent="0" algn="ctr">
              <a:lnSpc>
                <a:spcPct val="90000"/>
              </a:lnSpc>
              <a:spcBef>
                <a:spcPts val="600"/>
              </a:spcBef>
              <a:spcAft>
                <a:spcPts val="300"/>
              </a:spcAft>
              <a:buNone/>
            </a:pPr>
            <a:r>
              <a:rPr lang="en-US" altLang="en-US" dirty="0">
                <a:solidFill>
                  <a:schemeClr val="bg1"/>
                </a:solidFill>
              </a:rPr>
              <a:t>Two ways to view it – </a:t>
            </a:r>
          </a:p>
          <a:p>
            <a:pPr marL="0" indent="0">
              <a:lnSpc>
                <a:spcPct val="90000"/>
              </a:lnSpc>
              <a:spcBef>
                <a:spcPts val="600"/>
              </a:spcBef>
              <a:spcAft>
                <a:spcPts val="0"/>
              </a:spcAft>
              <a:buNone/>
            </a:pPr>
            <a:r>
              <a:rPr lang="en-US" altLang="en-US" sz="2400" dirty="0">
                <a:solidFill>
                  <a:srgbClr val="FFCC99"/>
                </a:solidFill>
              </a:rPr>
              <a:t>1. </a:t>
            </a:r>
            <a:r>
              <a:rPr lang="en-US" altLang="en-US" u="sng" dirty="0">
                <a:solidFill>
                  <a:srgbClr val="FFFFCC"/>
                </a:solidFill>
              </a:rPr>
              <a:t>Charity may be rewarded</a:t>
            </a:r>
            <a:r>
              <a:rPr lang="en-US" altLang="en-US" dirty="0">
                <a:solidFill>
                  <a:srgbClr val="FFFFCC"/>
                </a:solidFill>
              </a:rPr>
              <a:t> </a:t>
            </a:r>
            <a:r>
              <a:rPr lang="en-US" altLang="en-US" sz="2800" dirty="0">
                <a:solidFill>
                  <a:schemeClr val="bg1"/>
                </a:solidFill>
              </a:rPr>
              <a:t>(1b)</a:t>
            </a:r>
          </a:p>
          <a:p>
            <a:pPr marL="0" indent="0">
              <a:lnSpc>
                <a:spcPct val="90000"/>
              </a:lnSpc>
              <a:spcBef>
                <a:spcPts val="600"/>
              </a:spcBef>
              <a:spcAft>
                <a:spcPts val="0"/>
              </a:spcAft>
              <a:buNone/>
            </a:pPr>
            <a:r>
              <a:rPr lang="en-US" altLang="en-US" sz="2800" dirty="0">
                <a:solidFill>
                  <a:schemeClr val="bg1"/>
                </a:solidFill>
              </a:rPr>
              <a:t> </a:t>
            </a:r>
          </a:p>
          <a:p>
            <a:pPr marL="514350" indent="-514350">
              <a:lnSpc>
                <a:spcPct val="90000"/>
              </a:lnSpc>
              <a:spcBef>
                <a:spcPts val="600"/>
              </a:spcBef>
              <a:spcAft>
                <a:spcPts val="0"/>
              </a:spcAft>
              <a:buAutoNum type="arabicPeriod"/>
            </a:pPr>
            <a:endParaRPr lang="en-US" altLang="en-US" sz="2800" dirty="0">
              <a:solidFill>
                <a:schemeClr val="bg1"/>
              </a:solidFill>
            </a:endParaRPr>
          </a:p>
          <a:p>
            <a:pPr marL="514350" indent="-514350">
              <a:lnSpc>
                <a:spcPct val="90000"/>
              </a:lnSpc>
              <a:spcBef>
                <a:spcPts val="600"/>
              </a:spcBef>
              <a:spcAft>
                <a:spcPts val="0"/>
              </a:spcAft>
              <a:buAutoNum type="arabicPeriod"/>
            </a:pPr>
            <a:endParaRPr lang="en-US" altLang="en-US" sz="2800" dirty="0">
              <a:solidFill>
                <a:schemeClr val="bg1"/>
              </a:solidFill>
            </a:endParaRPr>
          </a:p>
          <a:p>
            <a:pPr marL="514350" indent="-514350">
              <a:lnSpc>
                <a:spcPct val="90000"/>
              </a:lnSpc>
              <a:spcBef>
                <a:spcPts val="600"/>
              </a:spcBef>
              <a:spcAft>
                <a:spcPts val="0"/>
              </a:spcAft>
              <a:buAutoNum type="arabicPeriod"/>
            </a:pPr>
            <a:endParaRPr lang="en-US" altLang="en-US" sz="2800" dirty="0">
              <a:solidFill>
                <a:schemeClr val="bg1"/>
              </a:solidFill>
            </a:endParaRPr>
          </a:p>
          <a:p>
            <a:pPr marL="457200" lvl="1" indent="-457200" algn="ctr">
              <a:lnSpc>
                <a:spcPct val="90000"/>
              </a:lnSpc>
              <a:spcBef>
                <a:spcPts val="600"/>
              </a:spcBef>
              <a:spcAft>
                <a:spcPts val="300"/>
              </a:spcAft>
              <a:buNone/>
            </a:pPr>
            <a:r>
              <a:rPr lang="en-US" altLang="en-US" sz="3000" dirty="0">
                <a:solidFill>
                  <a:srgbClr val="FFCC99"/>
                </a:solidFill>
              </a:rPr>
              <a:t>Do good without hoping for a return…</a:t>
            </a:r>
          </a:p>
          <a:p>
            <a:pPr marL="457200" lvl="1" indent="0">
              <a:lnSpc>
                <a:spcPct val="90000"/>
              </a:lnSpc>
              <a:spcBef>
                <a:spcPts val="600"/>
              </a:spcBef>
              <a:spcAft>
                <a:spcPts val="300"/>
              </a:spcAft>
              <a:buNone/>
            </a:pPr>
            <a:r>
              <a:rPr lang="en-US" altLang="en-US" sz="3000" dirty="0">
                <a:solidFill>
                  <a:schemeClr val="bg1"/>
                </a:solidFill>
              </a:rPr>
              <a:t>   Pr.19:17;   Lk.14:13f.;   Lk.16:9;   Hb.6:10</a:t>
            </a:r>
          </a:p>
        </p:txBody>
      </p:sp>
      <p:sp>
        <p:nvSpPr>
          <p:cNvPr id="2" name="Rectangle 1">
            <a:extLst>
              <a:ext uri="{FF2B5EF4-FFF2-40B4-BE49-F238E27FC236}">
                <a16:creationId xmlns:a16="http://schemas.microsoft.com/office/drawing/2014/main" id="{B59743FE-CDAA-4BC7-AD20-AEFD8003C529}"/>
              </a:ext>
            </a:extLst>
          </p:cNvPr>
          <p:cNvSpPr/>
          <p:nvPr/>
        </p:nvSpPr>
        <p:spPr>
          <a:xfrm>
            <a:off x="387936" y="3620654"/>
            <a:ext cx="8372753" cy="1597885"/>
          </a:xfrm>
          <a:prstGeom prst="rect">
            <a:avLst/>
          </a:prstGeom>
          <a:solidFill>
            <a:schemeClr val="tx1"/>
          </a:solidFill>
          <a:ln w="317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400"/>
              </a:spcAft>
            </a:pPr>
            <a:r>
              <a:rPr lang="en-US" sz="2000" dirty="0">
                <a:solidFill>
                  <a:schemeClr val="bg1"/>
                </a:solidFill>
              </a:rPr>
              <a:t>*</a:t>
            </a:r>
            <a:r>
              <a:rPr lang="en-US" sz="2800" dirty="0">
                <a:solidFill>
                  <a:schemeClr val="bg1"/>
                </a:solidFill>
              </a:rPr>
              <a:t>Gk. proverb: </a:t>
            </a:r>
            <a:r>
              <a:rPr lang="en-US" sz="2900" dirty="0">
                <a:solidFill>
                  <a:srgbClr val="CCFFFF"/>
                </a:solidFill>
              </a:rPr>
              <a:t>to sow in the ocean (thankless)</a:t>
            </a:r>
          </a:p>
          <a:p>
            <a:pPr marL="111125" indent="-111125"/>
            <a:r>
              <a:rPr lang="en-US" sz="2000" dirty="0">
                <a:solidFill>
                  <a:schemeClr val="bg1"/>
                </a:solidFill>
              </a:rPr>
              <a:t>*</a:t>
            </a:r>
            <a:r>
              <a:rPr lang="en-US" sz="2800" dirty="0">
                <a:solidFill>
                  <a:schemeClr val="bg1"/>
                </a:solidFill>
              </a:rPr>
              <a:t>Turkish:</a:t>
            </a:r>
            <a:r>
              <a:rPr lang="en-US" sz="3000" dirty="0">
                <a:solidFill>
                  <a:srgbClr val="CCFFFF"/>
                </a:solidFill>
              </a:rPr>
              <a:t> </a:t>
            </a:r>
            <a:r>
              <a:rPr lang="en-US" sz="2900" dirty="0">
                <a:solidFill>
                  <a:srgbClr val="CCFFFF"/>
                </a:solidFill>
              </a:rPr>
              <a:t>do good, cast your bread upon the water.  If the fish know it not, yet the Creator knows </a:t>
            </a:r>
            <a:endParaRPr lang="en-US" sz="2900" dirty="0"/>
          </a:p>
        </p:txBody>
      </p:sp>
    </p:spTree>
    <p:extLst>
      <p:ext uri="{BB962C8B-B14F-4D97-AF65-F5344CB8AC3E}">
        <p14:creationId xmlns:p14="http://schemas.microsoft.com/office/powerpoint/2010/main" val="192625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2"/>
            <a:ext cx="8229600" cy="561108"/>
          </a:xfrm>
        </p:spPr>
        <p:txBody>
          <a:bodyPr/>
          <a:lstStyle/>
          <a:p>
            <a:r>
              <a:rPr lang="en-US" altLang="en-US" sz="3200" dirty="0">
                <a:solidFill>
                  <a:srgbClr val="FFCC99"/>
                </a:solidFill>
              </a:rPr>
              <a:t>Do good without hoping for a return…</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00187" y="840508"/>
            <a:ext cx="8557488" cy="5583387"/>
          </a:xfrm>
        </p:spPr>
        <p:txBody>
          <a:bodyPr/>
          <a:lstStyle/>
          <a:p>
            <a:pPr marL="0" lvl="1" indent="0">
              <a:lnSpc>
                <a:spcPct val="90000"/>
              </a:lnSpc>
              <a:spcBef>
                <a:spcPts val="600"/>
              </a:spcBef>
              <a:spcAft>
                <a:spcPts val="600"/>
              </a:spcAft>
              <a:buNone/>
            </a:pPr>
            <a:r>
              <a:rPr lang="en-US" altLang="en-US" sz="3000" dirty="0">
                <a:solidFill>
                  <a:srgbClr val="99FFCC"/>
                </a:solidFill>
              </a:rPr>
              <a:t>Pr.19</a:t>
            </a:r>
            <a:r>
              <a:rPr lang="en-US" altLang="en-US" sz="3000" baseline="30000" dirty="0">
                <a:solidFill>
                  <a:srgbClr val="99FFCC"/>
                </a:solidFill>
              </a:rPr>
              <a:t>17</a:t>
            </a:r>
            <a:r>
              <a:rPr lang="en-US" altLang="en-US" sz="3000" dirty="0">
                <a:solidFill>
                  <a:srgbClr val="99FFCC"/>
                </a:solidFill>
              </a:rPr>
              <a:t> </a:t>
            </a:r>
            <a:r>
              <a:rPr lang="en-US" altLang="en-US" dirty="0">
                <a:solidFill>
                  <a:schemeClr val="bg1"/>
                </a:solidFill>
              </a:rPr>
              <a:t>He who has pity on the poor lends to the LORD, And He will pay back what he has given.</a:t>
            </a:r>
          </a:p>
          <a:p>
            <a:pPr marL="0" lvl="1" indent="0">
              <a:lnSpc>
                <a:spcPct val="90000"/>
              </a:lnSpc>
              <a:spcBef>
                <a:spcPts val="600"/>
              </a:spcBef>
              <a:spcAft>
                <a:spcPts val="600"/>
              </a:spcAft>
              <a:buNone/>
            </a:pPr>
            <a:r>
              <a:rPr lang="en-US" altLang="en-US" sz="3000" dirty="0">
                <a:solidFill>
                  <a:srgbClr val="99FFCC"/>
                </a:solidFill>
              </a:rPr>
              <a:t>Lk.14</a:t>
            </a:r>
            <a:r>
              <a:rPr lang="en-US" altLang="en-US" sz="3000" baseline="30000" dirty="0">
                <a:solidFill>
                  <a:srgbClr val="99FFCC"/>
                </a:solidFill>
              </a:rPr>
              <a:t>13</a:t>
            </a:r>
            <a:r>
              <a:rPr lang="en-US" altLang="en-US" sz="3000" dirty="0">
                <a:solidFill>
                  <a:srgbClr val="99FFCC"/>
                </a:solidFill>
              </a:rPr>
              <a:t> </a:t>
            </a:r>
            <a:r>
              <a:rPr lang="en-US" altLang="en-US" dirty="0">
                <a:solidFill>
                  <a:schemeClr val="bg1"/>
                </a:solidFill>
              </a:rPr>
              <a:t>But when you give a feast, invite the poor, the maimed, the lame, the blind. </a:t>
            </a:r>
            <a:r>
              <a:rPr lang="en-US" altLang="en-US" baseline="30000" dirty="0">
                <a:solidFill>
                  <a:srgbClr val="99FFCC"/>
                </a:solidFill>
              </a:rPr>
              <a:t>14</a:t>
            </a:r>
            <a:r>
              <a:rPr lang="en-US" altLang="en-US" dirty="0">
                <a:solidFill>
                  <a:schemeClr val="bg1"/>
                </a:solidFill>
              </a:rPr>
              <a:t> And you will be blessed, because they cannot repay you; for you shall be repaid at the resurrection of the just.”</a:t>
            </a:r>
          </a:p>
          <a:p>
            <a:pPr marL="0" lvl="1" indent="0">
              <a:lnSpc>
                <a:spcPct val="90000"/>
              </a:lnSpc>
              <a:spcBef>
                <a:spcPts val="600"/>
              </a:spcBef>
              <a:spcAft>
                <a:spcPts val="600"/>
              </a:spcAft>
              <a:buNone/>
            </a:pPr>
            <a:r>
              <a:rPr lang="en-US" altLang="en-US" sz="3000" dirty="0">
                <a:solidFill>
                  <a:srgbClr val="99FFCC"/>
                </a:solidFill>
              </a:rPr>
              <a:t>Lk.16</a:t>
            </a:r>
            <a:r>
              <a:rPr lang="en-US" altLang="en-US" sz="3000" baseline="30000" dirty="0">
                <a:solidFill>
                  <a:srgbClr val="99FFCC"/>
                </a:solidFill>
              </a:rPr>
              <a:t>9</a:t>
            </a:r>
            <a:r>
              <a:rPr lang="en-US" altLang="en-US" sz="3000" dirty="0">
                <a:solidFill>
                  <a:schemeClr val="bg1"/>
                </a:solidFill>
              </a:rPr>
              <a:t> </a:t>
            </a:r>
            <a:r>
              <a:rPr lang="en-US" altLang="en-US" dirty="0">
                <a:solidFill>
                  <a:schemeClr val="bg1"/>
                </a:solidFill>
              </a:rPr>
              <a:t>And I say to you, make friends for yourselves by unrighteous mammon, that when you fail, they may receive you into an everlasting home</a:t>
            </a:r>
            <a:endParaRPr lang="en-US" altLang="en-US" sz="3000" dirty="0">
              <a:solidFill>
                <a:schemeClr val="bg1"/>
              </a:solidFill>
            </a:endParaRPr>
          </a:p>
          <a:p>
            <a:pPr marL="0" lvl="1" indent="0">
              <a:lnSpc>
                <a:spcPct val="90000"/>
              </a:lnSpc>
              <a:spcBef>
                <a:spcPts val="600"/>
              </a:spcBef>
              <a:spcAft>
                <a:spcPts val="300"/>
              </a:spcAft>
              <a:buNone/>
            </a:pPr>
            <a:r>
              <a:rPr lang="en-US" altLang="en-US" sz="3000" dirty="0">
                <a:solidFill>
                  <a:srgbClr val="99FFCC"/>
                </a:solidFill>
              </a:rPr>
              <a:t>Hb.6</a:t>
            </a:r>
            <a:r>
              <a:rPr lang="en-US" altLang="en-US" sz="3000" baseline="30000" dirty="0">
                <a:solidFill>
                  <a:srgbClr val="99FFCC"/>
                </a:solidFill>
              </a:rPr>
              <a:t>10 </a:t>
            </a:r>
            <a:r>
              <a:rPr lang="en-US" altLang="en-US" dirty="0">
                <a:solidFill>
                  <a:schemeClr val="bg1"/>
                </a:solidFill>
              </a:rPr>
              <a:t>For God is not unjust to forget your work and labor of love which you have shown toward His name, in that you have ministered to the saints, and do minister</a:t>
            </a:r>
            <a:endParaRPr lang="en-US" altLang="en-US" sz="3000" dirty="0">
              <a:solidFill>
                <a:schemeClr val="bg1"/>
              </a:solidFill>
            </a:endParaRPr>
          </a:p>
          <a:p>
            <a:pPr marL="0" lvl="1" indent="0">
              <a:lnSpc>
                <a:spcPct val="90000"/>
              </a:lnSpc>
              <a:spcBef>
                <a:spcPts val="600"/>
              </a:spcBef>
              <a:spcAft>
                <a:spcPts val="300"/>
              </a:spcAft>
              <a:buNone/>
            </a:pPr>
            <a:endParaRPr lang="en-US" altLang="en-US" sz="3000" baseline="30000" dirty="0">
              <a:solidFill>
                <a:srgbClr val="99FFCC"/>
              </a:solidFill>
            </a:endParaRPr>
          </a:p>
        </p:txBody>
      </p:sp>
    </p:spTree>
    <p:extLst>
      <p:ext uri="{BB962C8B-B14F-4D97-AF65-F5344CB8AC3E}">
        <p14:creationId xmlns:p14="http://schemas.microsoft.com/office/powerpoint/2010/main" val="2126619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4099">
                                            <p:txEl>
                                              <p:pRg st="0" end="0"/>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4099">
                                            <p:txEl>
                                              <p:pRg st="1" end="1"/>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4099">
                                            <p:txEl>
                                              <p:pRg st="2" end="2"/>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1: </a:t>
            </a:r>
            <a:r>
              <a:rPr lang="en-US" altLang="en-US" sz="3600" dirty="0">
                <a:solidFill>
                  <a:srgbClr val="CCFFFF"/>
                </a:solidFill>
              </a:rPr>
              <a:t>cast bread upon waters…</a:t>
            </a:r>
            <a:endParaRPr lang="en-US" altLang="en-US" sz="3400" dirty="0">
              <a:solidFill>
                <a:srgbClr val="CCFFFF"/>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46367" y="831276"/>
            <a:ext cx="8455891" cy="5592620"/>
          </a:xfrm>
        </p:spPr>
        <p:txBody>
          <a:bodyPr/>
          <a:lstStyle/>
          <a:p>
            <a:pPr marL="0" indent="0">
              <a:lnSpc>
                <a:spcPct val="90000"/>
              </a:lnSpc>
              <a:spcBef>
                <a:spcPts val="600"/>
              </a:spcBef>
              <a:spcAft>
                <a:spcPts val="0"/>
              </a:spcAft>
              <a:buNone/>
            </a:pPr>
            <a:r>
              <a:rPr lang="en-US" altLang="en-US" sz="2400" dirty="0">
                <a:solidFill>
                  <a:srgbClr val="FFCC99"/>
                </a:solidFill>
              </a:rPr>
              <a:t>1. </a:t>
            </a:r>
            <a:r>
              <a:rPr lang="en-US" altLang="en-US" sz="2400" dirty="0">
                <a:solidFill>
                  <a:schemeClr val="bg1"/>
                </a:solidFill>
              </a:rPr>
              <a:t>Charity may be rewarded (1b)</a:t>
            </a:r>
          </a:p>
          <a:p>
            <a:pPr marL="0" indent="0">
              <a:lnSpc>
                <a:spcPct val="90000"/>
              </a:lnSpc>
              <a:spcBef>
                <a:spcPts val="600"/>
              </a:spcBef>
              <a:spcAft>
                <a:spcPts val="600"/>
              </a:spcAft>
              <a:buNone/>
            </a:pPr>
            <a:r>
              <a:rPr lang="en-US" altLang="en-US" sz="2400" dirty="0">
                <a:solidFill>
                  <a:srgbClr val="FFCC99"/>
                </a:solidFill>
              </a:rPr>
              <a:t>2. </a:t>
            </a:r>
            <a:r>
              <a:rPr lang="en-US" altLang="en-US" u="sng" dirty="0">
                <a:solidFill>
                  <a:srgbClr val="FFFFCC"/>
                </a:solidFill>
              </a:rPr>
              <a:t>Commerce on the sea</a:t>
            </a:r>
            <a:r>
              <a:rPr lang="en-US" altLang="en-US" dirty="0">
                <a:solidFill>
                  <a:srgbClr val="FFFFCC"/>
                </a:solidFill>
              </a:rPr>
              <a:t> </a:t>
            </a:r>
            <a:endParaRPr lang="en-US" altLang="en-US" sz="2800" dirty="0">
              <a:solidFill>
                <a:srgbClr val="FFFFCC"/>
              </a:solidFill>
            </a:endParaRPr>
          </a:p>
          <a:p>
            <a:pPr lvl="1">
              <a:lnSpc>
                <a:spcPct val="90000"/>
              </a:lnSpc>
              <a:spcBef>
                <a:spcPts val="600"/>
              </a:spcBef>
              <a:spcAft>
                <a:spcPts val="400"/>
              </a:spcAft>
              <a:buFont typeface="Arial" panose="020B0604020202020204" pitchFamily="34" charset="0"/>
              <a:buChar char="•"/>
            </a:pPr>
            <a:r>
              <a:rPr lang="en-US" altLang="en-US" sz="3200" dirty="0">
                <a:solidFill>
                  <a:schemeClr val="bg1"/>
                </a:solidFill>
              </a:rPr>
              <a:t>Life is a risk.  Take it</a:t>
            </a:r>
            <a:r>
              <a:rPr lang="en-US" altLang="en-US" sz="3200">
                <a:solidFill>
                  <a:schemeClr val="bg1"/>
                </a:solidFill>
              </a:rPr>
              <a:t>.  Pr</a:t>
            </a:r>
            <a:r>
              <a:rPr lang="en-US" altLang="en-US" sz="3200" dirty="0">
                <a:solidFill>
                  <a:schemeClr val="bg1"/>
                </a:solidFill>
              </a:rPr>
              <a:t>.31:14.  </a:t>
            </a:r>
          </a:p>
          <a:p>
            <a:pPr lvl="2">
              <a:lnSpc>
                <a:spcPct val="90000"/>
              </a:lnSpc>
              <a:spcBef>
                <a:spcPts val="600"/>
              </a:spcBef>
              <a:spcAft>
                <a:spcPts val="1200"/>
              </a:spcAft>
              <a:buFont typeface="Arial" panose="020B0604020202020204" pitchFamily="34" charset="0"/>
              <a:buChar char="•"/>
            </a:pPr>
            <a:r>
              <a:rPr lang="en-US" altLang="en-US" sz="3100" dirty="0">
                <a:solidFill>
                  <a:schemeClr val="bg1"/>
                </a:solidFill>
              </a:rPr>
              <a:t>Prepare for delay in profits.  </a:t>
            </a:r>
          </a:p>
          <a:p>
            <a:pPr lvl="2">
              <a:lnSpc>
                <a:spcPct val="90000"/>
              </a:lnSpc>
              <a:spcBef>
                <a:spcPts val="600"/>
              </a:spcBef>
              <a:spcAft>
                <a:spcPts val="600"/>
              </a:spcAft>
              <a:buFont typeface="Arial" panose="020B0604020202020204" pitchFamily="34" charset="0"/>
              <a:buChar char="•"/>
            </a:pPr>
            <a:endParaRPr lang="en-US" altLang="en-US" sz="3100" dirty="0">
              <a:solidFill>
                <a:schemeClr val="bg1"/>
              </a:solidFill>
            </a:endParaRPr>
          </a:p>
          <a:p>
            <a:pPr lvl="2">
              <a:lnSpc>
                <a:spcPct val="90000"/>
              </a:lnSpc>
              <a:spcBef>
                <a:spcPts val="600"/>
              </a:spcBef>
              <a:spcAft>
                <a:spcPts val="600"/>
              </a:spcAft>
              <a:buFont typeface="Arial" panose="020B0604020202020204" pitchFamily="34" charset="0"/>
              <a:buChar char="•"/>
            </a:pPr>
            <a:endParaRPr lang="en-US" altLang="en-US" sz="3100" dirty="0">
              <a:solidFill>
                <a:schemeClr val="bg1"/>
              </a:solidFill>
            </a:endParaRPr>
          </a:p>
          <a:p>
            <a:pPr marL="914400" lvl="2" indent="0">
              <a:lnSpc>
                <a:spcPct val="90000"/>
              </a:lnSpc>
              <a:spcBef>
                <a:spcPts val="600"/>
              </a:spcBef>
              <a:spcAft>
                <a:spcPts val="600"/>
              </a:spcAft>
              <a:buNone/>
            </a:pPr>
            <a:endParaRPr lang="en-US" altLang="en-US" sz="3100" dirty="0">
              <a:solidFill>
                <a:schemeClr val="bg1"/>
              </a:solidFill>
            </a:endParaRPr>
          </a:p>
          <a:p>
            <a:pPr lvl="2">
              <a:lnSpc>
                <a:spcPct val="90000"/>
              </a:lnSpc>
              <a:spcBef>
                <a:spcPts val="600"/>
              </a:spcBef>
              <a:spcAft>
                <a:spcPts val="0"/>
              </a:spcAft>
              <a:buFont typeface="Arial" panose="020B0604020202020204" pitchFamily="34" charset="0"/>
              <a:buChar char="•"/>
            </a:pPr>
            <a:endParaRPr lang="en-US" altLang="en-US" sz="3100" dirty="0">
              <a:solidFill>
                <a:schemeClr val="bg1"/>
              </a:solidFill>
            </a:endParaRPr>
          </a:p>
          <a:p>
            <a:pPr lvl="2">
              <a:lnSpc>
                <a:spcPct val="90000"/>
              </a:lnSpc>
              <a:spcBef>
                <a:spcPts val="600"/>
              </a:spcBef>
              <a:spcAft>
                <a:spcPts val="0"/>
              </a:spcAft>
              <a:buFont typeface="Arial" panose="020B0604020202020204" pitchFamily="34" charset="0"/>
              <a:buChar char="•"/>
            </a:pPr>
            <a:r>
              <a:rPr lang="en-US" altLang="en-US" sz="3100" dirty="0">
                <a:solidFill>
                  <a:schemeClr val="bg1"/>
                </a:solidFill>
              </a:rPr>
              <a:t>Best things in life are worth the wait.  Gn.24.  Ro.8:19-23.</a:t>
            </a:r>
          </a:p>
        </p:txBody>
      </p:sp>
      <p:sp>
        <p:nvSpPr>
          <p:cNvPr id="2" name="Rectangle 1">
            <a:extLst>
              <a:ext uri="{FF2B5EF4-FFF2-40B4-BE49-F238E27FC236}">
                <a16:creationId xmlns:a16="http://schemas.microsoft.com/office/drawing/2014/main" id="{8808AE25-6AFB-4AB6-AC2F-3E700D9A8DEF}"/>
              </a:ext>
            </a:extLst>
          </p:cNvPr>
          <p:cNvSpPr/>
          <p:nvPr/>
        </p:nvSpPr>
        <p:spPr>
          <a:xfrm>
            <a:off x="757380" y="2983344"/>
            <a:ext cx="7647708" cy="2152073"/>
          </a:xfrm>
          <a:prstGeom prst="rect">
            <a:avLst/>
          </a:prstGeom>
          <a:solidFill>
            <a:schemeClr val="tx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rgbClr val="FFFFCC"/>
                </a:solidFill>
              </a:rPr>
              <a:t>For the king had merchant ships at sea with the fleet of Hiram.  Once every three years</a:t>
            </a:r>
            <a:br>
              <a:rPr lang="en-US" sz="3000" dirty="0">
                <a:solidFill>
                  <a:srgbClr val="FFFFCC"/>
                </a:solidFill>
              </a:rPr>
            </a:br>
            <a:r>
              <a:rPr lang="en-US" sz="3000" dirty="0">
                <a:solidFill>
                  <a:srgbClr val="FFFFCC"/>
                </a:solidFill>
              </a:rPr>
              <a:t>the merchant ships came bringing gold, silver, ivory, apes, and monkeys</a:t>
            </a:r>
            <a:r>
              <a:rPr lang="en-US" sz="3000" dirty="0"/>
              <a:t> </a:t>
            </a:r>
            <a:r>
              <a:rPr lang="en-US" sz="2600" dirty="0"/>
              <a:t>– 1 K.10:22</a:t>
            </a:r>
          </a:p>
        </p:txBody>
      </p:sp>
    </p:spTree>
    <p:extLst>
      <p:ext uri="{BB962C8B-B14F-4D97-AF65-F5344CB8AC3E}">
        <p14:creationId xmlns:p14="http://schemas.microsoft.com/office/powerpoint/2010/main" val="146321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2: </a:t>
            </a:r>
            <a:r>
              <a:rPr lang="en-US" altLang="en-US" sz="3600" dirty="0">
                <a:solidFill>
                  <a:srgbClr val="CCFFFF"/>
                </a:solidFill>
              </a:rPr>
              <a:t>give serving to seven, eight…</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11020" y="951348"/>
            <a:ext cx="8335818" cy="5546436"/>
          </a:xfrm>
        </p:spPr>
        <p:txBody>
          <a:bodyPr/>
          <a:lstStyle/>
          <a:p>
            <a:pPr>
              <a:lnSpc>
                <a:spcPct val="90000"/>
              </a:lnSpc>
              <a:spcBef>
                <a:spcPts val="600"/>
              </a:spcBef>
              <a:spcAft>
                <a:spcPts val="300"/>
              </a:spcAft>
            </a:pPr>
            <a:r>
              <a:rPr lang="en-US" altLang="en-US" dirty="0">
                <a:solidFill>
                  <a:srgbClr val="CCFFCC"/>
                </a:solidFill>
              </a:rPr>
              <a:t>Numerical sequence:  </a:t>
            </a:r>
            <a:r>
              <a:rPr lang="en-US" altLang="en-US" b="1" dirty="0">
                <a:solidFill>
                  <a:schemeClr val="bg1"/>
                </a:solidFill>
              </a:rPr>
              <a:t>to x + 1 </a:t>
            </a:r>
            <a:r>
              <a:rPr lang="en-US" altLang="en-US" dirty="0">
                <a:solidFill>
                  <a:srgbClr val="CCFFCC"/>
                </a:solidFill>
              </a:rPr>
              <a:t>expresses an indefinite number.   </a:t>
            </a:r>
          </a:p>
          <a:p>
            <a:pPr marL="457200" lvl="1" indent="0">
              <a:lnSpc>
                <a:spcPct val="90000"/>
              </a:lnSpc>
              <a:spcBef>
                <a:spcPts val="600"/>
              </a:spcBef>
              <a:spcAft>
                <a:spcPts val="300"/>
              </a:spcAft>
              <a:buNone/>
            </a:pPr>
            <a:r>
              <a:rPr lang="en-US" altLang="en-US" sz="3200" dirty="0">
                <a:solidFill>
                  <a:schemeClr val="bg1"/>
                </a:solidFill>
              </a:rPr>
              <a:t>Amos 1:3-2:6.  Mt.18:22.  </a:t>
            </a:r>
          </a:p>
          <a:p>
            <a:pPr lvl="1">
              <a:lnSpc>
                <a:spcPct val="90000"/>
              </a:lnSpc>
              <a:spcBef>
                <a:spcPts val="600"/>
              </a:spcBef>
              <a:spcAft>
                <a:spcPts val="1200"/>
              </a:spcAft>
            </a:pPr>
            <a:r>
              <a:rPr lang="en-US" altLang="en-US" sz="3200">
                <a:solidFill>
                  <a:schemeClr val="bg1"/>
                </a:solidFill>
              </a:rPr>
              <a:t>Hebrew form </a:t>
            </a:r>
            <a:r>
              <a:rPr lang="en-US" altLang="en-US" sz="3200" dirty="0">
                <a:solidFill>
                  <a:schemeClr val="bg1"/>
                </a:solidFill>
              </a:rPr>
              <a:t>of definite for indefinite.</a:t>
            </a:r>
          </a:p>
          <a:p>
            <a:pPr lvl="1">
              <a:lnSpc>
                <a:spcPct val="90000"/>
              </a:lnSpc>
              <a:spcBef>
                <a:spcPts val="600"/>
              </a:spcBef>
              <a:spcAft>
                <a:spcPts val="1200"/>
              </a:spcAft>
            </a:pPr>
            <a:r>
              <a:rPr lang="en-US" altLang="en-US" sz="3200" dirty="0">
                <a:solidFill>
                  <a:schemeClr val="bg1"/>
                </a:solidFill>
              </a:rPr>
              <a:t>Eccl.11: try every option and then some.</a:t>
            </a:r>
          </a:p>
          <a:p>
            <a:pPr lvl="1">
              <a:lnSpc>
                <a:spcPct val="90000"/>
              </a:lnSpc>
              <a:spcBef>
                <a:spcPts val="600"/>
              </a:spcBef>
              <a:spcAft>
                <a:spcPts val="1200"/>
              </a:spcAft>
            </a:pPr>
            <a:r>
              <a:rPr lang="en-US" altLang="en-US" sz="3200" dirty="0">
                <a:solidFill>
                  <a:schemeClr val="bg1"/>
                </a:solidFill>
              </a:rPr>
              <a:t>Don’t put all eggs in one basket.  Diversify.  Variety of opportunities.  </a:t>
            </a:r>
          </a:p>
          <a:p>
            <a:pPr lvl="1">
              <a:lnSpc>
                <a:spcPct val="90000"/>
              </a:lnSpc>
              <a:spcBef>
                <a:spcPts val="600"/>
              </a:spcBef>
              <a:spcAft>
                <a:spcPts val="500"/>
              </a:spcAft>
            </a:pPr>
            <a:r>
              <a:rPr lang="en-US" altLang="en-US" sz="3200" dirty="0">
                <a:solidFill>
                  <a:schemeClr val="bg1"/>
                </a:solidFill>
              </a:rPr>
              <a:t>Gn.32:…8-9</a:t>
            </a:r>
          </a:p>
          <a:p>
            <a:pPr>
              <a:lnSpc>
                <a:spcPct val="90000"/>
              </a:lnSpc>
              <a:spcBef>
                <a:spcPts val="600"/>
              </a:spcBef>
              <a:spcAft>
                <a:spcPts val="500"/>
              </a:spcAft>
            </a:pPr>
            <a:r>
              <a:rPr lang="en-US" altLang="en-US" dirty="0">
                <a:solidFill>
                  <a:srgbClr val="CCFFCC"/>
                </a:solidFill>
              </a:rPr>
              <a:t>“You do not know” </a:t>
            </a:r>
            <a:r>
              <a:rPr lang="en-US" altLang="en-US" dirty="0">
                <a:solidFill>
                  <a:schemeClr val="bg1"/>
                </a:solidFill>
              </a:rPr>
              <a:t>(</a:t>
            </a:r>
            <a:r>
              <a:rPr lang="en-US" altLang="en-US" u="sng" dirty="0">
                <a:solidFill>
                  <a:schemeClr val="bg1"/>
                </a:solidFill>
              </a:rPr>
              <a:t>four times</a:t>
            </a:r>
            <a:r>
              <a:rPr lang="en-US" altLang="en-US" dirty="0">
                <a:solidFill>
                  <a:schemeClr val="bg1"/>
                </a:solidFill>
              </a:rPr>
              <a:t>: 2, 5, 6)</a:t>
            </a:r>
          </a:p>
          <a:p>
            <a:pPr marL="0" indent="0">
              <a:lnSpc>
                <a:spcPct val="90000"/>
              </a:lnSpc>
              <a:spcBef>
                <a:spcPts val="600"/>
              </a:spcBef>
              <a:spcAft>
                <a:spcPts val="1200"/>
              </a:spcAft>
              <a:buNone/>
            </a:pPr>
            <a:endParaRPr lang="en-US" altLang="en-US" dirty="0">
              <a:solidFill>
                <a:srgbClr val="FFFF99"/>
              </a:solidFill>
            </a:endParaRPr>
          </a:p>
        </p:txBody>
      </p:sp>
    </p:spTree>
    <p:extLst>
      <p:ext uri="{BB962C8B-B14F-4D97-AF65-F5344CB8AC3E}">
        <p14:creationId xmlns:p14="http://schemas.microsoft.com/office/powerpoint/2010/main" val="343564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3: </a:t>
            </a:r>
            <a:r>
              <a:rPr lang="en-US" altLang="en-US" sz="3600" dirty="0">
                <a:solidFill>
                  <a:srgbClr val="CCFFFF"/>
                </a:solidFill>
              </a:rPr>
              <a:t>things happen</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803571"/>
            <a:ext cx="8229600" cy="5712699"/>
          </a:xfrm>
        </p:spPr>
        <p:txBody>
          <a:bodyPr/>
          <a:lstStyle/>
          <a:p>
            <a:pPr>
              <a:lnSpc>
                <a:spcPct val="90000"/>
              </a:lnSpc>
              <a:spcBef>
                <a:spcPts val="600"/>
              </a:spcBef>
              <a:spcAft>
                <a:spcPts val="600"/>
              </a:spcAft>
            </a:pPr>
            <a:r>
              <a:rPr lang="en-US" altLang="en-US" dirty="0">
                <a:solidFill>
                  <a:srgbClr val="FFFF99"/>
                </a:solidFill>
              </a:rPr>
              <a:t>Clouds</a:t>
            </a:r>
            <a:r>
              <a:rPr lang="en-US" altLang="en-US" dirty="0">
                <a:solidFill>
                  <a:schemeClr val="bg1"/>
                </a:solidFill>
              </a:rPr>
              <a:t> (ominous outlook)</a:t>
            </a:r>
          </a:p>
          <a:p>
            <a:pPr>
              <a:lnSpc>
                <a:spcPct val="90000"/>
              </a:lnSpc>
              <a:spcBef>
                <a:spcPts val="600"/>
              </a:spcBef>
              <a:spcAft>
                <a:spcPts val="600"/>
              </a:spcAft>
            </a:pPr>
            <a:r>
              <a:rPr lang="en-US" altLang="en-US" sz="3200" dirty="0">
                <a:solidFill>
                  <a:srgbClr val="FFFF99"/>
                </a:solidFill>
              </a:rPr>
              <a:t>Tree</a:t>
            </a:r>
            <a:r>
              <a:rPr lang="en-US" altLang="en-US" sz="3200" dirty="0">
                <a:solidFill>
                  <a:schemeClr val="bg1"/>
                </a:solidFill>
              </a:rPr>
              <a:t> falls (unexpected events)</a:t>
            </a:r>
          </a:p>
          <a:p>
            <a:pPr lvl="1">
              <a:lnSpc>
                <a:spcPct val="90000"/>
              </a:lnSpc>
              <a:spcBef>
                <a:spcPts val="600"/>
              </a:spcBef>
              <a:spcAft>
                <a:spcPts val="600"/>
              </a:spcAft>
            </a:pPr>
            <a:r>
              <a:rPr lang="en-US" altLang="en-US" sz="3200" dirty="0">
                <a:solidFill>
                  <a:schemeClr val="bg1"/>
                </a:solidFill>
              </a:rPr>
              <a:t>We cannot control events…</a:t>
            </a:r>
          </a:p>
          <a:p>
            <a:pPr lvl="2">
              <a:lnSpc>
                <a:spcPct val="90000"/>
              </a:lnSpc>
              <a:spcBef>
                <a:spcPts val="600"/>
              </a:spcBef>
              <a:spcAft>
                <a:spcPts val="600"/>
              </a:spcAft>
            </a:pPr>
            <a:r>
              <a:rPr lang="en-US" altLang="en-US" sz="3200" dirty="0">
                <a:solidFill>
                  <a:srgbClr val="FFFF99"/>
                </a:solidFill>
              </a:rPr>
              <a:t>Clouds</a:t>
            </a:r>
            <a:r>
              <a:rPr lang="en-US" altLang="en-US" sz="3200" dirty="0">
                <a:solidFill>
                  <a:schemeClr val="bg1"/>
                </a:solidFill>
              </a:rPr>
              <a:t> do pour down rain…</a:t>
            </a:r>
          </a:p>
          <a:p>
            <a:pPr lvl="2">
              <a:lnSpc>
                <a:spcPct val="90000"/>
              </a:lnSpc>
              <a:spcBef>
                <a:spcPts val="600"/>
              </a:spcBef>
              <a:spcAft>
                <a:spcPts val="600"/>
              </a:spcAft>
            </a:pPr>
            <a:r>
              <a:rPr lang="en-US" altLang="en-US" sz="3200" dirty="0">
                <a:solidFill>
                  <a:srgbClr val="FFFF99"/>
                </a:solidFill>
              </a:rPr>
              <a:t>Trees</a:t>
            </a:r>
            <a:r>
              <a:rPr lang="en-US" altLang="en-US" sz="3200" dirty="0">
                <a:solidFill>
                  <a:schemeClr val="bg1"/>
                </a:solidFill>
              </a:rPr>
              <a:t> do lie where wind blew them… </a:t>
            </a:r>
            <a:endParaRPr lang="en-US" altLang="en-US" sz="3200" dirty="0">
              <a:solidFill>
                <a:srgbClr val="CCFFCC"/>
              </a:solidFill>
            </a:endParaRPr>
          </a:p>
          <a:p>
            <a:pPr>
              <a:lnSpc>
                <a:spcPct val="90000"/>
              </a:lnSpc>
              <a:spcBef>
                <a:spcPts val="600"/>
              </a:spcBef>
              <a:spcAft>
                <a:spcPts val="600"/>
              </a:spcAft>
            </a:pPr>
            <a:r>
              <a:rPr lang="en-US" altLang="en-US" dirty="0">
                <a:solidFill>
                  <a:srgbClr val="CCFFCC"/>
                </a:solidFill>
              </a:rPr>
              <a:t>One who demands absolute certainty will never do anything  </a:t>
            </a:r>
          </a:p>
          <a:p>
            <a:pPr>
              <a:lnSpc>
                <a:spcPct val="90000"/>
              </a:lnSpc>
              <a:spcBef>
                <a:spcPts val="600"/>
              </a:spcBef>
              <a:spcAft>
                <a:spcPts val="600"/>
              </a:spcAft>
            </a:pPr>
            <a:r>
              <a:rPr lang="en-US" altLang="en-US" dirty="0">
                <a:solidFill>
                  <a:srgbClr val="CCFFFF"/>
                </a:solidFill>
              </a:rPr>
              <a:t>Let regrets ruin joy?    </a:t>
            </a:r>
            <a:r>
              <a:rPr lang="en-US" altLang="en-US" dirty="0">
                <a:solidFill>
                  <a:schemeClr val="bg1"/>
                </a:solidFill>
              </a:rPr>
              <a:t>Esau</a:t>
            </a:r>
          </a:p>
          <a:p>
            <a:pPr>
              <a:lnSpc>
                <a:spcPct val="90000"/>
              </a:lnSpc>
              <a:spcBef>
                <a:spcPts val="600"/>
              </a:spcBef>
              <a:spcAft>
                <a:spcPts val="600"/>
              </a:spcAft>
            </a:pPr>
            <a:r>
              <a:rPr lang="en-US" altLang="en-US" dirty="0">
                <a:solidFill>
                  <a:srgbClr val="FFC000"/>
                </a:solidFill>
              </a:rPr>
              <a:t>Duty is ours; results are God’s.   </a:t>
            </a:r>
          </a:p>
          <a:p>
            <a:pPr lvl="1">
              <a:lnSpc>
                <a:spcPct val="90000"/>
              </a:lnSpc>
              <a:spcBef>
                <a:spcPts val="600"/>
              </a:spcBef>
              <a:spcAft>
                <a:spcPts val="600"/>
              </a:spcAft>
            </a:pPr>
            <a:r>
              <a:rPr lang="en-US" altLang="en-US" sz="3100" dirty="0">
                <a:solidFill>
                  <a:schemeClr val="bg1"/>
                </a:solidFill>
              </a:rPr>
              <a:t>Gospel: Lk.13:6-9.    Ac.17 … 18 … 19</a:t>
            </a:r>
          </a:p>
          <a:p>
            <a:pPr marL="0" indent="0">
              <a:lnSpc>
                <a:spcPct val="90000"/>
              </a:lnSpc>
              <a:spcBef>
                <a:spcPts val="600"/>
              </a:spcBef>
              <a:spcAft>
                <a:spcPts val="1200"/>
              </a:spcAft>
              <a:buNone/>
            </a:pPr>
            <a:endParaRPr lang="en-US" altLang="en-US" dirty="0">
              <a:solidFill>
                <a:srgbClr val="FFFF99"/>
              </a:solidFill>
            </a:endParaRPr>
          </a:p>
        </p:txBody>
      </p:sp>
    </p:spTree>
    <p:extLst>
      <p:ext uri="{BB962C8B-B14F-4D97-AF65-F5344CB8AC3E}">
        <p14:creationId xmlns:p14="http://schemas.microsoft.com/office/powerpoint/2010/main" val="2545986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309424" y="76201"/>
            <a:ext cx="8529782" cy="761999"/>
          </a:xfrm>
        </p:spPr>
        <p:txBody>
          <a:bodyPr/>
          <a:lstStyle/>
          <a:p>
            <a:r>
              <a:rPr lang="en-US" altLang="en-US" sz="3600" dirty="0">
                <a:solidFill>
                  <a:schemeClr val="bg1"/>
                </a:solidFill>
              </a:rPr>
              <a:t>4: </a:t>
            </a:r>
            <a:r>
              <a:rPr lang="en-US" altLang="en-US" sz="3600" dirty="0">
                <a:solidFill>
                  <a:srgbClr val="CCFFFF"/>
                </a:solidFill>
              </a:rPr>
              <a:t>observe wind . . . no sowing…</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914404"/>
            <a:ext cx="8229600" cy="5546436"/>
          </a:xfrm>
        </p:spPr>
        <p:txBody>
          <a:bodyPr/>
          <a:lstStyle/>
          <a:p>
            <a:pPr marL="0" indent="0" algn="ctr">
              <a:spcAft>
                <a:spcPts val="400"/>
              </a:spcAft>
              <a:buNone/>
            </a:pPr>
            <a:r>
              <a:rPr lang="en-US" altLang="en-US" dirty="0">
                <a:solidFill>
                  <a:srgbClr val="CCFFFF"/>
                </a:solidFill>
              </a:rPr>
              <a:t>Fear demoralizes</a:t>
            </a:r>
          </a:p>
          <a:p>
            <a:pPr>
              <a:spcAft>
                <a:spcPts val="200"/>
              </a:spcAft>
            </a:pPr>
            <a:r>
              <a:rPr lang="en-US" altLang="en-US" sz="3100" dirty="0">
                <a:solidFill>
                  <a:schemeClr val="bg1"/>
                </a:solidFill>
              </a:rPr>
              <a:t>Wait for perfect conditions: no work</a:t>
            </a:r>
          </a:p>
          <a:p>
            <a:pPr lvl="1">
              <a:spcAft>
                <a:spcPts val="600"/>
              </a:spcAft>
            </a:pPr>
            <a:r>
              <a:rPr lang="en-US" altLang="en-US" sz="3100" dirty="0">
                <a:solidFill>
                  <a:srgbClr val="FFFFCC"/>
                </a:solidFill>
              </a:rPr>
              <a:t>Farmer: </a:t>
            </a:r>
            <a:r>
              <a:rPr lang="en-US" altLang="en-US" sz="3100" dirty="0">
                <a:solidFill>
                  <a:schemeClr val="bg1"/>
                </a:solidFill>
              </a:rPr>
              <a:t>no sowing</a:t>
            </a:r>
          </a:p>
          <a:p>
            <a:pPr lvl="1">
              <a:spcAft>
                <a:spcPts val="200"/>
              </a:spcAft>
            </a:pPr>
            <a:r>
              <a:rPr lang="en-US" altLang="en-US" sz="3100" dirty="0">
                <a:solidFill>
                  <a:srgbClr val="FFFFCC"/>
                </a:solidFill>
              </a:rPr>
              <a:t>Evangelism: </a:t>
            </a:r>
            <a:r>
              <a:rPr lang="en-US" altLang="en-US" sz="3100" dirty="0">
                <a:solidFill>
                  <a:schemeClr val="bg1"/>
                </a:solidFill>
              </a:rPr>
              <a:t>no sowing</a:t>
            </a:r>
          </a:p>
          <a:p>
            <a:pPr lvl="2">
              <a:spcAft>
                <a:spcPts val="600"/>
              </a:spcAft>
            </a:pPr>
            <a:r>
              <a:rPr lang="en-US" altLang="en-US" sz="3000" dirty="0">
                <a:solidFill>
                  <a:schemeClr val="bg1"/>
                </a:solidFill>
              </a:rPr>
              <a:t>Lord’s disciples</a:t>
            </a:r>
          </a:p>
          <a:p>
            <a:pPr lvl="2">
              <a:spcAft>
                <a:spcPts val="500"/>
              </a:spcAft>
            </a:pPr>
            <a:r>
              <a:rPr lang="en-US" altLang="en-US" sz="3000" dirty="0">
                <a:solidFill>
                  <a:schemeClr val="bg1"/>
                </a:solidFill>
              </a:rPr>
              <a:t>Eunuch, Ac.8?    Saul, Ac.9?</a:t>
            </a:r>
          </a:p>
          <a:p>
            <a:pPr>
              <a:spcAft>
                <a:spcPts val="0"/>
              </a:spcAft>
            </a:pPr>
            <a:r>
              <a:rPr lang="en-US" altLang="en-US" dirty="0">
                <a:solidFill>
                  <a:schemeClr val="bg1"/>
                </a:solidFill>
              </a:rPr>
              <a:t>Overly cautious: Mt.25:24-25, </a:t>
            </a:r>
            <a:r>
              <a:rPr lang="en-US" altLang="en-US" i="1" dirty="0">
                <a:solidFill>
                  <a:srgbClr val="FFFFCC"/>
                </a:solidFill>
              </a:rPr>
              <a:t>I was afraid</a:t>
            </a:r>
          </a:p>
          <a:p>
            <a:pPr lvl="1">
              <a:spcAft>
                <a:spcPts val="300"/>
              </a:spcAft>
            </a:pPr>
            <a:r>
              <a:rPr lang="en-US" altLang="en-US" sz="3200" dirty="0">
                <a:solidFill>
                  <a:schemeClr val="bg1"/>
                </a:solidFill>
              </a:rPr>
              <a:t>Lost because of fear</a:t>
            </a:r>
          </a:p>
          <a:p>
            <a:pPr lvl="1">
              <a:spcAft>
                <a:spcPts val="600"/>
              </a:spcAft>
            </a:pPr>
            <a:r>
              <a:rPr lang="en-US" altLang="en-US" sz="3200" dirty="0">
                <a:solidFill>
                  <a:schemeClr val="bg1"/>
                </a:solidFill>
              </a:rPr>
              <a:t>Should fear disobedience</a:t>
            </a:r>
          </a:p>
          <a:p>
            <a:pPr marL="0" indent="0">
              <a:lnSpc>
                <a:spcPct val="90000"/>
              </a:lnSpc>
              <a:spcBef>
                <a:spcPts val="600"/>
              </a:spcBef>
              <a:spcAft>
                <a:spcPts val="1200"/>
              </a:spcAft>
              <a:buNone/>
            </a:pPr>
            <a:endParaRPr lang="en-US" altLang="en-US" dirty="0">
              <a:solidFill>
                <a:srgbClr val="FFFF99"/>
              </a:solidFill>
            </a:endParaRPr>
          </a:p>
        </p:txBody>
      </p:sp>
    </p:spTree>
    <p:extLst>
      <p:ext uri="{BB962C8B-B14F-4D97-AF65-F5344CB8AC3E}">
        <p14:creationId xmlns:p14="http://schemas.microsoft.com/office/powerpoint/2010/main" val="92754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09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0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57200" y="76201"/>
            <a:ext cx="8229600" cy="761999"/>
          </a:xfrm>
        </p:spPr>
        <p:txBody>
          <a:bodyPr/>
          <a:lstStyle/>
          <a:p>
            <a:r>
              <a:rPr lang="en-US" altLang="en-US" sz="3600" dirty="0">
                <a:solidFill>
                  <a:schemeClr val="bg1"/>
                </a:solidFill>
              </a:rPr>
              <a:t>5: </a:t>
            </a:r>
            <a:r>
              <a:rPr lang="en-US" altLang="en-US" sz="3600" i="1" dirty="0">
                <a:solidFill>
                  <a:srgbClr val="CCFFFF"/>
                </a:solidFill>
              </a:rPr>
              <a:t>do not be discouraged by ignorance</a:t>
            </a:r>
            <a:endParaRPr lang="en-US" altLang="en-US" sz="3400" i="1"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57200" y="840516"/>
            <a:ext cx="8229600" cy="5546436"/>
          </a:xfrm>
        </p:spPr>
        <p:txBody>
          <a:bodyPr/>
          <a:lstStyle/>
          <a:p>
            <a:pPr>
              <a:lnSpc>
                <a:spcPct val="90000"/>
              </a:lnSpc>
              <a:spcBef>
                <a:spcPts val="600"/>
              </a:spcBef>
              <a:spcAft>
                <a:spcPts val="300"/>
              </a:spcAft>
            </a:pPr>
            <a:r>
              <a:rPr lang="en-US" altLang="en-US" dirty="0">
                <a:solidFill>
                  <a:schemeClr val="bg1"/>
                </a:solidFill>
              </a:rPr>
              <a:t>You do not know the way of the . . .</a:t>
            </a:r>
          </a:p>
          <a:p>
            <a:pPr marL="803275" lvl="1" indent="-346075">
              <a:lnSpc>
                <a:spcPct val="90000"/>
              </a:lnSpc>
              <a:spcBef>
                <a:spcPts val="600"/>
              </a:spcBef>
              <a:spcAft>
                <a:spcPts val="600"/>
              </a:spcAft>
              <a:buNone/>
            </a:pPr>
            <a:r>
              <a:rPr lang="en-US" altLang="en-US" sz="2400" dirty="0">
                <a:solidFill>
                  <a:srgbClr val="FFC000"/>
                </a:solidFill>
              </a:rPr>
              <a:t>1. </a:t>
            </a:r>
            <a:r>
              <a:rPr lang="en-US" altLang="en-US" sz="3200" dirty="0">
                <a:solidFill>
                  <a:srgbClr val="CCFFCC"/>
                </a:solidFill>
              </a:rPr>
              <a:t>Wind</a:t>
            </a:r>
            <a:r>
              <a:rPr lang="en-US" altLang="en-US" sz="3200" dirty="0">
                <a:solidFill>
                  <a:schemeClr val="bg1"/>
                </a:solidFill>
              </a:rPr>
              <a:t> (as v.4).  </a:t>
            </a:r>
            <a:r>
              <a:rPr lang="en-US" altLang="en-US" sz="3000" dirty="0">
                <a:solidFill>
                  <a:schemeClr val="bg1"/>
                </a:solidFill>
              </a:rPr>
              <a:t>Jn.3:8, </a:t>
            </a:r>
            <a:r>
              <a:rPr lang="en-US" altLang="en-US" sz="3000" u="sng" dirty="0">
                <a:solidFill>
                  <a:srgbClr val="FFFFCC"/>
                </a:solidFill>
              </a:rPr>
              <a:t>the wind blows where it wishes</a:t>
            </a:r>
            <a:r>
              <a:rPr lang="en-US" altLang="en-US" sz="3000" dirty="0">
                <a:solidFill>
                  <a:srgbClr val="FFFFCC"/>
                </a:solidFill>
              </a:rPr>
              <a:t>, and you hear the sound of it, but cannot tell where it comes from and where it goes.  So is everyone who is born of the Spirit.  </a:t>
            </a:r>
          </a:p>
          <a:p>
            <a:pPr marL="803275" lvl="1" indent="-346075">
              <a:lnSpc>
                <a:spcPct val="90000"/>
              </a:lnSpc>
              <a:spcBef>
                <a:spcPts val="600"/>
              </a:spcBef>
              <a:spcAft>
                <a:spcPts val="300"/>
              </a:spcAft>
              <a:buNone/>
            </a:pPr>
            <a:r>
              <a:rPr lang="en-US" altLang="en-US" sz="2400" dirty="0">
                <a:solidFill>
                  <a:srgbClr val="FFC000"/>
                </a:solidFill>
              </a:rPr>
              <a:t>2. </a:t>
            </a:r>
            <a:r>
              <a:rPr lang="en-US" altLang="en-US" sz="3200" dirty="0">
                <a:solidFill>
                  <a:srgbClr val="CCFFCC"/>
                </a:solidFill>
              </a:rPr>
              <a:t>Spirit</a:t>
            </a:r>
            <a:r>
              <a:rPr lang="en-US" altLang="en-US" sz="3200" dirty="0">
                <a:solidFill>
                  <a:schemeClr val="bg1"/>
                </a:solidFill>
              </a:rPr>
              <a:t> …   Jer.1:5, </a:t>
            </a:r>
            <a:r>
              <a:rPr lang="en-US" altLang="en-US" sz="3000" u="sng" dirty="0">
                <a:solidFill>
                  <a:srgbClr val="FFFFCC"/>
                </a:solidFill>
              </a:rPr>
              <a:t>Before I formed you</a:t>
            </a:r>
            <a:r>
              <a:rPr lang="en-US" altLang="en-US" sz="3000" dirty="0">
                <a:solidFill>
                  <a:srgbClr val="FFFFCC"/>
                </a:solidFill>
              </a:rPr>
              <a:t> in the womb I knew you…   </a:t>
            </a:r>
            <a:r>
              <a:rPr lang="en-US" altLang="en-US" sz="3000" dirty="0">
                <a:solidFill>
                  <a:schemeClr val="bg1"/>
                </a:solidFill>
              </a:rPr>
              <a:t>(Ps.139)</a:t>
            </a:r>
          </a:p>
          <a:p>
            <a:pPr marL="803275" lvl="1" indent="-346075">
              <a:lnSpc>
                <a:spcPct val="90000"/>
              </a:lnSpc>
              <a:spcBef>
                <a:spcPts val="600"/>
              </a:spcBef>
              <a:spcAft>
                <a:spcPts val="300"/>
              </a:spcAft>
              <a:buNone/>
            </a:pPr>
            <a:r>
              <a:rPr lang="en-US" altLang="en-US" sz="3000" dirty="0">
                <a:solidFill>
                  <a:schemeClr val="bg1"/>
                </a:solidFill>
              </a:rPr>
              <a:t>	</a:t>
            </a:r>
            <a:r>
              <a:rPr lang="en-US" altLang="en-US" sz="3000" dirty="0">
                <a:solidFill>
                  <a:srgbClr val="FF0000"/>
                </a:solidFill>
              </a:rPr>
              <a:t>[</a:t>
            </a:r>
            <a:r>
              <a:rPr lang="en-US" altLang="en-US" sz="3000" dirty="0">
                <a:solidFill>
                  <a:srgbClr val="FFFF00"/>
                </a:solidFill>
              </a:rPr>
              <a:t>either:</a:t>
            </a:r>
            <a:r>
              <a:rPr lang="en-US" altLang="en-US" sz="3000" dirty="0">
                <a:solidFill>
                  <a:schemeClr val="bg1"/>
                </a:solidFill>
              </a:rPr>
              <a:t> “spirit comes to the bones . . .”</a:t>
            </a:r>
          </a:p>
          <a:p>
            <a:pPr marL="803275" lvl="1" indent="-346075">
              <a:lnSpc>
                <a:spcPct val="90000"/>
              </a:lnSpc>
              <a:spcBef>
                <a:spcPts val="600"/>
              </a:spcBef>
              <a:spcAft>
                <a:spcPts val="300"/>
              </a:spcAft>
              <a:buNone/>
            </a:pPr>
            <a:r>
              <a:rPr lang="en-US" altLang="en-US" sz="3000" dirty="0">
                <a:solidFill>
                  <a:schemeClr val="bg1"/>
                </a:solidFill>
              </a:rPr>
              <a:t>	</a:t>
            </a:r>
            <a:r>
              <a:rPr lang="en-US" altLang="en-US" sz="3000" dirty="0">
                <a:solidFill>
                  <a:srgbClr val="FF0000"/>
                </a:solidFill>
              </a:rPr>
              <a:t>[</a:t>
            </a:r>
            <a:r>
              <a:rPr lang="en-US" altLang="en-US" sz="3000" dirty="0">
                <a:solidFill>
                  <a:srgbClr val="FFFF00"/>
                </a:solidFill>
              </a:rPr>
              <a:t>or:</a:t>
            </a:r>
            <a:r>
              <a:rPr lang="en-US" altLang="en-US" sz="3000" dirty="0">
                <a:solidFill>
                  <a:schemeClr val="bg1"/>
                </a:solidFill>
              </a:rPr>
              <a:t>  “path of the wind and how bones are formed in the womb” </a:t>
            </a:r>
            <a:r>
              <a:rPr lang="en-US" altLang="en-US" sz="2600" dirty="0">
                <a:solidFill>
                  <a:schemeClr val="bg1"/>
                </a:solidFill>
              </a:rPr>
              <a:t>– NASB et al.</a:t>
            </a:r>
          </a:p>
          <a:p>
            <a:pPr marL="0" lvl="1" indent="0">
              <a:lnSpc>
                <a:spcPct val="90000"/>
              </a:lnSpc>
              <a:spcBef>
                <a:spcPts val="600"/>
              </a:spcBef>
              <a:spcAft>
                <a:spcPts val="1200"/>
              </a:spcAft>
              <a:buNone/>
            </a:pPr>
            <a:endParaRPr lang="en-US" altLang="en-US" sz="3000" dirty="0">
              <a:solidFill>
                <a:schemeClr val="bg1"/>
              </a:solidFill>
            </a:endParaRPr>
          </a:p>
        </p:txBody>
      </p:sp>
    </p:spTree>
    <p:extLst>
      <p:ext uri="{BB962C8B-B14F-4D97-AF65-F5344CB8AC3E}">
        <p14:creationId xmlns:p14="http://schemas.microsoft.com/office/powerpoint/2010/main" val="253232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1580</TotalTime>
  <Words>1413</Words>
  <Application>Microsoft Office PowerPoint</Application>
  <PresentationFormat>On-screen Show (4:3)</PresentationFormat>
  <Paragraphs>124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1_Default Design</vt:lpstr>
      <vt:lpstr>PowerPoint Presentation</vt:lpstr>
      <vt:lpstr>PowerPoint Presentation</vt:lpstr>
      <vt:lpstr>1: cast bread upon waters…</vt:lpstr>
      <vt:lpstr>Do good without hoping for a return…</vt:lpstr>
      <vt:lpstr>1: cast bread upon waters…</vt:lpstr>
      <vt:lpstr>2: give serving to seven, eight…</vt:lpstr>
      <vt:lpstr>3: things happen</vt:lpstr>
      <vt:lpstr>4: observe wind . . . no sowing…</vt:lpstr>
      <vt:lpstr>5: do not be discouraged by ignorance</vt:lpstr>
      <vt:lpstr>6: sow seed a.m. to p.m.</vt:lpstr>
      <vt:lpstr>PowerPoint Presentation</vt:lpstr>
      <vt:lpstr>7: light is sweet (good times</vt:lpstr>
      <vt:lpstr>8: rejoice for blessing in each day</vt:lpstr>
      <vt:lpstr>PowerPoint Presentation</vt:lpstr>
      <vt:lpstr>9: Rejoice…but know…</vt:lpstr>
      <vt:lpstr>9: Rejoice…but know…</vt:lpstr>
      <vt:lpstr>9: Rejoice…but know…</vt:lpstr>
      <vt:lpstr>10: remove sorrow and other hindrances to joy</vt:lpstr>
      <vt:lpstr>10: remove sorrow and other hindrances to joy</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33</cp:revision>
  <dcterms:created xsi:type="dcterms:W3CDTF">2006-09-08T19:51:33Z</dcterms:created>
  <dcterms:modified xsi:type="dcterms:W3CDTF">2020-09-26T02:52:09Z</dcterms:modified>
</cp:coreProperties>
</file>