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578" r:id="rId2"/>
    <p:sldId id="579" r:id="rId3"/>
    <p:sldId id="543" r:id="rId4"/>
    <p:sldId id="580" r:id="rId5"/>
    <p:sldId id="601" r:id="rId6"/>
    <p:sldId id="602" r:id="rId7"/>
    <p:sldId id="581" r:id="rId8"/>
    <p:sldId id="603" r:id="rId9"/>
    <p:sldId id="604" r:id="rId10"/>
    <p:sldId id="605" r:id="rId11"/>
    <p:sldId id="606" r:id="rId12"/>
    <p:sldId id="607" r:id="rId13"/>
    <p:sldId id="60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FF"/>
    <a:srgbClr val="99FFCC"/>
    <a:srgbClr val="FFFFCC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47DF6-BDBB-448E-A77B-CE2F4EEA7E3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5B111-5982-43FB-8CCD-5BA34C84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7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37672" y="838200"/>
            <a:ext cx="6675805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Change Starts With Me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1"/>
                </a:solidFill>
                <a:latin typeface="Arial"/>
              </a:rPr>
              <a:t>(Titus 2)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293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99FFCC"/>
                </a:solidFill>
              </a:rPr>
              <a:t>Young men </a:t>
            </a:r>
            <a:r>
              <a:rPr lang="en-US" altLang="en-US" sz="2800" dirty="0">
                <a:solidFill>
                  <a:schemeClr val="bg1"/>
                </a:solidFill>
              </a:rPr>
              <a:t>(6)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9100" y="838200"/>
            <a:ext cx="8305800" cy="5638800"/>
          </a:xfrm>
        </p:spPr>
        <p:txBody>
          <a:bodyPr/>
          <a:lstStyle/>
          <a:p>
            <a:pPr marL="228600" indent="-228600"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Sober-minded: </a:t>
            </a:r>
            <a:r>
              <a:rPr lang="en-US" altLang="en-US" dirty="0">
                <a:solidFill>
                  <a:schemeClr val="bg1"/>
                </a:solidFill>
              </a:rPr>
              <a:t>self-mastery, self-controlled</a:t>
            </a:r>
          </a:p>
          <a:p>
            <a:pPr marL="628650" lvl="1" indent="-228600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Control is possible</a:t>
            </a:r>
          </a:p>
          <a:p>
            <a:pPr marL="628650" lvl="1" indent="-228600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Encouragement helps</a:t>
            </a:r>
          </a:p>
          <a:p>
            <a:pPr marL="628650" lvl="1" indent="-228600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Good example speaks volumes (v.7)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rgbClr val="FFFF99"/>
              </a:solidFill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01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99FFCC"/>
                </a:solidFill>
              </a:rPr>
              <a:t>Titus </a:t>
            </a:r>
            <a:r>
              <a:rPr lang="en-US" altLang="en-US" sz="2800" dirty="0">
                <a:solidFill>
                  <a:schemeClr val="bg1"/>
                </a:solidFill>
              </a:rPr>
              <a:t>(7-8) a young man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9100" y="838200"/>
            <a:ext cx="8305800" cy="5638800"/>
          </a:xfrm>
        </p:spPr>
        <p:txBody>
          <a:bodyPr/>
          <a:lstStyle/>
          <a:p>
            <a:pPr marL="228600" indent="-228600">
              <a:lnSpc>
                <a:spcPct val="90000"/>
              </a:lnSpc>
              <a:spcAft>
                <a:spcPts val="400"/>
              </a:spcAft>
            </a:pPr>
            <a:r>
              <a:rPr lang="en-US" altLang="en-US" dirty="0">
                <a:solidFill>
                  <a:srgbClr val="FFFF99"/>
                </a:solidFill>
              </a:rPr>
              <a:t>Pattern of good works: </a:t>
            </a:r>
            <a:r>
              <a:rPr lang="en-US" altLang="en-US" dirty="0">
                <a:solidFill>
                  <a:schemeClr val="bg1"/>
                </a:solidFill>
              </a:rPr>
              <a:t>model, example to imitate.  1 Tim.4:12</a:t>
            </a:r>
          </a:p>
          <a:p>
            <a:pPr marL="228600" indent="-228600">
              <a:lnSpc>
                <a:spcPct val="90000"/>
              </a:lnSpc>
              <a:spcAft>
                <a:spcPts val="3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Sound doctrine: </a:t>
            </a:r>
            <a:r>
              <a:rPr lang="en-US" altLang="en-US" sz="3200" dirty="0">
                <a:solidFill>
                  <a:schemeClr val="bg1"/>
                </a:solidFill>
              </a:rPr>
              <a:t>teaching, 2 Jn.9</a:t>
            </a:r>
          </a:p>
          <a:p>
            <a:pPr marL="628650" lvl="1" indent="-228600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Integrity: free of lies of adversaries</a:t>
            </a:r>
          </a:p>
          <a:p>
            <a:pPr marL="628650" lvl="1" indent="-228600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Reverence: dignity; attitude/manner of presenting truth.  </a:t>
            </a:r>
          </a:p>
          <a:p>
            <a:pPr marL="628650" lvl="1" indent="-228600">
              <a:lnSpc>
                <a:spcPct val="90000"/>
              </a:lnSpc>
              <a:spcAft>
                <a:spcPts val="4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Incorruptibility: sincerity.  </a:t>
            </a:r>
          </a:p>
          <a:p>
            <a:pPr marL="228600" indent="-228600">
              <a:lnSpc>
                <a:spcPct val="90000"/>
              </a:lnSpc>
              <a:spcAft>
                <a:spcPts val="300"/>
              </a:spcAft>
            </a:pPr>
            <a:r>
              <a:rPr lang="en-US" altLang="en-US" dirty="0">
                <a:solidFill>
                  <a:srgbClr val="FFFF99"/>
                </a:solidFill>
              </a:rPr>
              <a:t>Sound speech that cannot be condemned</a:t>
            </a:r>
          </a:p>
          <a:p>
            <a:pPr marL="628650" lvl="1" indent="-228600">
              <a:lnSpc>
                <a:spcPct val="90000"/>
              </a:lnSpc>
              <a:spcAft>
                <a:spcPts val="4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That opponent may be ashamed</a:t>
            </a:r>
          </a:p>
          <a:p>
            <a:pPr marL="628650" lvl="1" indent="-228600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Having nothing evil to say of you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rgbClr val="FFFF99"/>
              </a:solidFill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87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99FFCC"/>
                </a:solidFill>
              </a:rPr>
              <a:t>Bondservants </a:t>
            </a:r>
            <a:r>
              <a:rPr lang="en-US" altLang="en-US" sz="2800" dirty="0">
                <a:solidFill>
                  <a:schemeClr val="bg1"/>
                </a:solidFill>
              </a:rPr>
              <a:t>(9-10).  Gal.3:28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9100" y="762000"/>
            <a:ext cx="8305800" cy="5791200"/>
          </a:xfrm>
        </p:spPr>
        <p:txBody>
          <a:bodyPr/>
          <a:lstStyle/>
          <a:p>
            <a:pPr marL="228600" indent="-228600">
              <a:lnSpc>
                <a:spcPct val="90000"/>
              </a:lnSpc>
              <a:spcAft>
                <a:spcPts val="300"/>
              </a:spcAft>
            </a:pPr>
            <a:r>
              <a:rPr lang="en-US" altLang="en-US" dirty="0">
                <a:solidFill>
                  <a:srgbClr val="FFFF99"/>
                </a:solidFill>
              </a:rPr>
              <a:t>Obedient: </a:t>
            </a:r>
            <a:r>
              <a:rPr lang="en-US" altLang="en-US" dirty="0">
                <a:solidFill>
                  <a:schemeClr val="bg1"/>
                </a:solidFill>
              </a:rPr>
              <a:t>submissive</a:t>
            </a:r>
          </a:p>
          <a:p>
            <a:pPr marL="228600" indent="-228600">
              <a:lnSpc>
                <a:spcPct val="90000"/>
              </a:lnSpc>
              <a:spcAft>
                <a:spcPts val="300"/>
              </a:spcAft>
            </a:pPr>
            <a:r>
              <a:rPr lang="en-US" altLang="en-US" dirty="0">
                <a:solidFill>
                  <a:srgbClr val="FFFF99"/>
                </a:solidFill>
              </a:rPr>
              <a:t>Well-pleasing in all things</a:t>
            </a:r>
          </a:p>
          <a:p>
            <a:pPr marL="228600" indent="-228600">
              <a:lnSpc>
                <a:spcPct val="90000"/>
              </a:lnSpc>
              <a:spcAft>
                <a:spcPts val="300"/>
              </a:spcAft>
            </a:pPr>
            <a:r>
              <a:rPr lang="en-US" altLang="en-US" dirty="0">
                <a:solidFill>
                  <a:srgbClr val="FFFF99"/>
                </a:solidFill>
              </a:rPr>
              <a:t>Not answering back: 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contra</a:t>
            </a:r>
            <a:r>
              <a:rPr lang="en-US" altLang="en-US" dirty="0" err="1">
                <a:solidFill>
                  <a:srgbClr val="FF0000"/>
                </a:solidFill>
              </a:rPr>
              <a:t>▪</a:t>
            </a:r>
            <a:r>
              <a:rPr lang="en-US" altLang="en-US" dirty="0" err="1">
                <a:solidFill>
                  <a:schemeClr val="bg1"/>
                </a:solidFill>
              </a:rPr>
              <a:t>dict</a:t>
            </a:r>
            <a:endParaRPr lang="en-US" altLang="en-US" dirty="0">
              <a:solidFill>
                <a:schemeClr val="bg1"/>
              </a:solidFill>
            </a:endParaRPr>
          </a:p>
          <a:p>
            <a:pPr marL="228600" indent="-228600">
              <a:lnSpc>
                <a:spcPct val="90000"/>
              </a:lnSpc>
              <a:spcAft>
                <a:spcPts val="300"/>
              </a:spcAft>
            </a:pPr>
            <a:r>
              <a:rPr lang="en-US" altLang="en-US" dirty="0">
                <a:solidFill>
                  <a:srgbClr val="FFFF99"/>
                </a:solidFill>
              </a:rPr>
              <a:t>Not pilfering.</a:t>
            </a:r>
            <a:r>
              <a:rPr lang="en-US" altLang="en-US" dirty="0">
                <a:solidFill>
                  <a:schemeClr val="bg1"/>
                </a:solidFill>
              </a:rPr>
              <a:t>   Ac.5;  Phm.18</a:t>
            </a:r>
          </a:p>
          <a:p>
            <a:pPr marL="228600" indent="-228600">
              <a:lnSpc>
                <a:spcPct val="90000"/>
              </a:lnSpc>
              <a:spcAft>
                <a:spcPts val="300"/>
              </a:spcAft>
            </a:pPr>
            <a:r>
              <a:rPr lang="en-US" altLang="en-US" dirty="0">
                <a:solidFill>
                  <a:srgbClr val="FFFF99"/>
                </a:solidFill>
              </a:rPr>
              <a:t>Showing all good fidelity.  </a:t>
            </a:r>
            <a:r>
              <a:rPr lang="en-US" altLang="en-US" dirty="0">
                <a:solidFill>
                  <a:schemeClr val="bg1"/>
                </a:solidFill>
              </a:rPr>
              <a:t>Faithfulness, reliability, commitment.    </a:t>
            </a:r>
          </a:p>
          <a:p>
            <a:pPr marL="228600" indent="-228600"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That they may adorn the doctrine.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rgbClr val="FFFF99"/>
              </a:solidFill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052237-1847-4863-B82C-AC42E1D48CC4}"/>
              </a:ext>
            </a:extLst>
          </p:cNvPr>
          <p:cNvSpPr/>
          <p:nvPr/>
        </p:nvSpPr>
        <p:spPr>
          <a:xfrm>
            <a:off x="685800" y="5657850"/>
            <a:ext cx="2514600" cy="914400"/>
          </a:xfrm>
          <a:prstGeom prst="rect">
            <a:avLst/>
          </a:prstGeom>
          <a:solidFill>
            <a:schemeClr val="tx1"/>
          </a:solidFill>
          <a:ln w="6350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Society.</a:t>
            </a:r>
            <a:br>
              <a:rPr lang="en-US" sz="3000" dirty="0"/>
            </a:br>
            <a:r>
              <a:rPr lang="en-US" sz="2800" dirty="0"/>
              <a:t>Ep.4</a:t>
            </a:r>
            <a:endParaRPr lang="en-US" sz="3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8F30B1-792F-4E6D-A09E-BDD5072963C3}"/>
              </a:ext>
            </a:extLst>
          </p:cNvPr>
          <p:cNvSpPr/>
          <p:nvPr/>
        </p:nvSpPr>
        <p:spPr>
          <a:xfrm>
            <a:off x="3314700" y="5657850"/>
            <a:ext cx="2514600" cy="914400"/>
          </a:xfrm>
          <a:prstGeom prst="rect">
            <a:avLst/>
          </a:prstGeom>
          <a:solidFill>
            <a:schemeClr val="tx1"/>
          </a:solidFill>
          <a:ln w="6350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Work.</a:t>
            </a:r>
            <a:br>
              <a:rPr lang="en-US" sz="3000" dirty="0"/>
            </a:br>
            <a:r>
              <a:rPr lang="en-US" sz="2800" dirty="0"/>
              <a:t>Ep.6</a:t>
            </a:r>
            <a:endParaRPr lang="en-US" sz="3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E9C891-FBD8-44C7-BB76-BAB0E2532336}"/>
              </a:ext>
            </a:extLst>
          </p:cNvPr>
          <p:cNvSpPr/>
          <p:nvPr/>
        </p:nvSpPr>
        <p:spPr>
          <a:xfrm>
            <a:off x="5943600" y="5657850"/>
            <a:ext cx="2514600" cy="914400"/>
          </a:xfrm>
          <a:prstGeom prst="rect">
            <a:avLst/>
          </a:prstGeom>
          <a:solidFill>
            <a:schemeClr val="tx1"/>
          </a:solidFill>
          <a:ln w="6350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Character.  </a:t>
            </a:r>
            <a:br>
              <a:rPr lang="en-US" sz="3000" dirty="0"/>
            </a:br>
            <a:r>
              <a:rPr lang="en-US" sz="3000" dirty="0"/>
              <a:t> 1 Pt.3:</a:t>
            </a:r>
            <a:r>
              <a:rPr lang="en-US" sz="2800" dirty="0"/>
              <a:t>4-5</a:t>
            </a:r>
            <a:endParaRPr lang="en-US" sz="3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C95713-F1E7-40BF-AE9D-60DDE1C5E671}"/>
              </a:ext>
            </a:extLst>
          </p:cNvPr>
          <p:cNvSpPr/>
          <p:nvPr/>
        </p:nvSpPr>
        <p:spPr>
          <a:xfrm>
            <a:off x="1981200" y="4667250"/>
            <a:ext cx="2514600" cy="914400"/>
          </a:xfrm>
          <a:prstGeom prst="rect">
            <a:avLst/>
          </a:prstGeom>
          <a:solidFill>
            <a:schemeClr val="tx1"/>
          </a:solidFill>
          <a:ln w="6350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Family.</a:t>
            </a:r>
            <a:br>
              <a:rPr lang="en-US" sz="3000" dirty="0"/>
            </a:br>
            <a:r>
              <a:rPr lang="en-US" sz="2800" dirty="0"/>
              <a:t>Gn.13</a:t>
            </a:r>
            <a:endParaRPr lang="en-US" sz="3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2AD61F-11F4-439C-BC1F-F83949030BA2}"/>
              </a:ext>
            </a:extLst>
          </p:cNvPr>
          <p:cNvSpPr/>
          <p:nvPr/>
        </p:nvSpPr>
        <p:spPr>
          <a:xfrm>
            <a:off x="4648200" y="4667250"/>
            <a:ext cx="2514600" cy="914400"/>
          </a:xfrm>
          <a:prstGeom prst="rect">
            <a:avLst/>
          </a:prstGeom>
          <a:solidFill>
            <a:schemeClr val="tx1"/>
          </a:solidFill>
          <a:ln w="6350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Religion.</a:t>
            </a:r>
            <a:br>
              <a:rPr lang="en-US" sz="3000" dirty="0"/>
            </a:br>
            <a:r>
              <a:rPr lang="en-US" sz="2800" dirty="0"/>
              <a:t>Mt.5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6394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99FFCC"/>
                </a:solidFill>
              </a:rPr>
              <a:t>Bondservants </a:t>
            </a:r>
            <a:r>
              <a:rPr lang="en-US" altLang="en-US" sz="2800" dirty="0">
                <a:solidFill>
                  <a:schemeClr val="bg1"/>
                </a:solidFill>
              </a:rPr>
              <a:t>(9-10).  Gal.3:28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9100" y="762000"/>
            <a:ext cx="8305800" cy="5791200"/>
          </a:xfrm>
        </p:spPr>
        <p:txBody>
          <a:bodyPr/>
          <a:lstStyle/>
          <a:p>
            <a:pPr marL="228600" indent="-228600">
              <a:lnSpc>
                <a:spcPct val="90000"/>
              </a:lnSpc>
              <a:spcAft>
                <a:spcPts val="300"/>
              </a:spcAft>
            </a:pPr>
            <a:r>
              <a:rPr lang="en-US" altLang="en-US" dirty="0">
                <a:solidFill>
                  <a:srgbClr val="FFFF99"/>
                </a:solidFill>
              </a:rPr>
              <a:t>Obedient: </a:t>
            </a:r>
            <a:r>
              <a:rPr lang="en-US" altLang="en-US" dirty="0">
                <a:solidFill>
                  <a:schemeClr val="bg1"/>
                </a:solidFill>
              </a:rPr>
              <a:t>submissive</a:t>
            </a:r>
          </a:p>
          <a:p>
            <a:pPr marL="228600" indent="-228600">
              <a:lnSpc>
                <a:spcPct val="90000"/>
              </a:lnSpc>
              <a:spcAft>
                <a:spcPts val="300"/>
              </a:spcAft>
            </a:pPr>
            <a:r>
              <a:rPr lang="en-US" altLang="en-US" dirty="0">
                <a:solidFill>
                  <a:srgbClr val="FFFF99"/>
                </a:solidFill>
              </a:rPr>
              <a:t>Well-pleasing in all things</a:t>
            </a:r>
          </a:p>
          <a:p>
            <a:pPr marL="228600" indent="-228600">
              <a:lnSpc>
                <a:spcPct val="90000"/>
              </a:lnSpc>
              <a:spcAft>
                <a:spcPts val="300"/>
              </a:spcAft>
            </a:pPr>
            <a:r>
              <a:rPr lang="en-US" altLang="en-US" dirty="0">
                <a:solidFill>
                  <a:srgbClr val="FFFF99"/>
                </a:solidFill>
              </a:rPr>
              <a:t>Not answering back: 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contra</a:t>
            </a:r>
            <a:r>
              <a:rPr lang="en-US" altLang="en-US" dirty="0" err="1">
                <a:solidFill>
                  <a:srgbClr val="FF0000"/>
                </a:solidFill>
              </a:rPr>
              <a:t>▪</a:t>
            </a:r>
            <a:r>
              <a:rPr lang="en-US" altLang="en-US" dirty="0" err="1">
                <a:solidFill>
                  <a:schemeClr val="bg1"/>
                </a:solidFill>
              </a:rPr>
              <a:t>dict</a:t>
            </a:r>
            <a:endParaRPr lang="en-US" altLang="en-US" dirty="0">
              <a:solidFill>
                <a:schemeClr val="bg1"/>
              </a:solidFill>
            </a:endParaRPr>
          </a:p>
          <a:p>
            <a:pPr marL="228600" indent="-228600">
              <a:lnSpc>
                <a:spcPct val="90000"/>
              </a:lnSpc>
              <a:spcAft>
                <a:spcPts val="300"/>
              </a:spcAft>
            </a:pPr>
            <a:r>
              <a:rPr lang="en-US" altLang="en-US" dirty="0">
                <a:solidFill>
                  <a:srgbClr val="FFFF99"/>
                </a:solidFill>
              </a:rPr>
              <a:t>Not pilfering.</a:t>
            </a:r>
            <a:r>
              <a:rPr lang="en-US" altLang="en-US" dirty="0">
                <a:solidFill>
                  <a:schemeClr val="bg1"/>
                </a:solidFill>
              </a:rPr>
              <a:t>   Ac.5;  Phm.18</a:t>
            </a:r>
          </a:p>
          <a:p>
            <a:pPr marL="228600" indent="-228600">
              <a:lnSpc>
                <a:spcPct val="90000"/>
              </a:lnSpc>
              <a:spcAft>
                <a:spcPts val="300"/>
              </a:spcAft>
            </a:pPr>
            <a:r>
              <a:rPr lang="en-US" altLang="en-US" dirty="0">
                <a:solidFill>
                  <a:srgbClr val="FFFF99"/>
                </a:solidFill>
              </a:rPr>
              <a:t>Showing all good fidelity.  </a:t>
            </a:r>
            <a:r>
              <a:rPr lang="en-US" altLang="en-US" dirty="0">
                <a:solidFill>
                  <a:schemeClr val="bg1"/>
                </a:solidFill>
              </a:rPr>
              <a:t>Faithfulness, reliability, commitment.    </a:t>
            </a:r>
          </a:p>
          <a:p>
            <a:pPr marL="228600" indent="-228600"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That they may adorn the doctrine. </a:t>
            </a:r>
          </a:p>
          <a:p>
            <a:pPr marL="228600" indent="-228600"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Of God our Savior in all things.  </a:t>
            </a:r>
            <a:r>
              <a:rPr lang="en-US" altLang="en-US" dirty="0">
                <a:solidFill>
                  <a:schemeClr val="bg1"/>
                </a:solidFill>
              </a:rPr>
              <a:t>(10)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rgbClr val="FFFF99"/>
              </a:solidFill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81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Cretans – bad reputation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Good news: could change it.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Paul progresses from pastors </a:t>
            </a:r>
            <a:r>
              <a:rPr lang="en-US" altLang="en-US" dirty="0">
                <a:solidFill>
                  <a:schemeClr val="bg1"/>
                </a:solidFill>
              </a:rPr>
              <a:t>(ch.1) </a:t>
            </a:r>
            <a:r>
              <a:rPr lang="en-US" altLang="en-US" dirty="0">
                <a:solidFill>
                  <a:srgbClr val="FFFFCC"/>
                </a:solidFill>
              </a:rPr>
              <a:t>to teachers </a:t>
            </a:r>
            <a:r>
              <a:rPr lang="en-US" altLang="en-US" dirty="0">
                <a:solidFill>
                  <a:schemeClr val="bg1"/>
                </a:solidFill>
              </a:rPr>
              <a:t>(ch.2).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Ch.1: things that are lacking.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Ch.2: things that are lovely.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6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428750" y="1143000"/>
            <a:ext cx="6294805" cy="11430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33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1: The Charge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You </a:t>
            </a:r>
            <a:r>
              <a:rPr lang="en-US" altLang="en-US" sz="3600" dirty="0">
                <a:solidFill>
                  <a:schemeClr val="bg1"/>
                </a:solidFill>
              </a:rPr>
              <a:t>(emphatic)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In contrast to false teachers, 1:10…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Titus must be active in teaching truth as false teachers are in teaching </a:t>
            </a:r>
            <a:r>
              <a:rPr lang="en-US" altLang="en-US" dirty="0" err="1">
                <a:solidFill>
                  <a:schemeClr val="bg1"/>
                </a:solidFill>
              </a:rPr>
              <a:t>err.r</a:t>
            </a: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Titus must remember that he is . . . </a:t>
            </a:r>
          </a:p>
          <a:p>
            <a:pPr marL="457200" lvl="1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1. </a:t>
            </a:r>
            <a:r>
              <a:rPr lang="en-US" altLang="en-US" sz="3200" dirty="0">
                <a:solidFill>
                  <a:srgbClr val="FFFF99"/>
                </a:solidFill>
              </a:rPr>
              <a:t>True son, </a:t>
            </a:r>
            <a:r>
              <a:rPr lang="en-US" altLang="en-US" sz="3200" dirty="0">
                <a:solidFill>
                  <a:schemeClr val="bg1"/>
                </a:solidFill>
              </a:rPr>
              <a:t>1:4 </a:t>
            </a:r>
            <a:r>
              <a:rPr lang="en-US" altLang="en-US" dirty="0">
                <a:solidFill>
                  <a:schemeClr val="bg1"/>
                </a:solidFill>
              </a:rPr>
              <a:t>(Ga.2:3) </a:t>
            </a:r>
            <a:r>
              <a:rPr lang="en-US" altLang="en-US" sz="3200" dirty="0">
                <a:solidFill>
                  <a:schemeClr val="bg1"/>
                </a:solidFill>
              </a:rPr>
              <a:t>in common faith </a:t>
            </a:r>
            <a:endParaRPr lang="en-US" altLang="en-US" dirty="0">
              <a:solidFill>
                <a:schemeClr val="bg1"/>
              </a:solidFill>
            </a:endParaRPr>
          </a:p>
          <a:p>
            <a:pPr marL="457200" lvl="1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2. </a:t>
            </a:r>
            <a:r>
              <a:rPr lang="en-US" altLang="en-US" sz="3200" dirty="0">
                <a:solidFill>
                  <a:srgbClr val="FFFF99"/>
                </a:solidFill>
              </a:rPr>
              <a:t>Trustworthy,</a:t>
            </a:r>
            <a:r>
              <a:rPr lang="en-US" altLang="en-US" dirty="0">
                <a:solidFill>
                  <a:srgbClr val="FFFF99"/>
                </a:solidFill>
              </a:rPr>
              <a:t> </a:t>
            </a:r>
            <a:r>
              <a:rPr lang="en-US" altLang="en-US" sz="3200" dirty="0">
                <a:solidFill>
                  <a:schemeClr val="bg1"/>
                </a:solidFill>
              </a:rPr>
              <a:t>1:5.</a:t>
            </a:r>
            <a:r>
              <a:rPr lang="en-US" altLang="en-US" dirty="0">
                <a:solidFill>
                  <a:schemeClr val="bg1"/>
                </a:solidFill>
              </a:rPr>
              <a:t>   2 Co.8:16, 23</a:t>
            </a:r>
          </a:p>
          <a:p>
            <a:pPr marL="457200" lvl="1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99FFCC"/>
                </a:solidFill>
              </a:rPr>
              <a:t>3. </a:t>
            </a:r>
            <a:r>
              <a:rPr lang="en-US" altLang="en-US" sz="3200" dirty="0">
                <a:solidFill>
                  <a:srgbClr val="FFFF99"/>
                </a:solidFill>
              </a:rPr>
              <a:t>Teacher of sound doctrine, </a:t>
            </a:r>
            <a:r>
              <a:rPr lang="en-US" altLang="en-US" sz="3200" dirty="0">
                <a:solidFill>
                  <a:schemeClr val="bg1"/>
                </a:solidFill>
              </a:rPr>
              <a:t>2:1</a:t>
            </a:r>
            <a:r>
              <a:rPr lang="en-US" altLang="en-US" dirty="0">
                <a:solidFill>
                  <a:schemeClr val="bg1"/>
                </a:solidFill>
              </a:rPr>
              <a:t>.  Dt.6:6-7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3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Speak</a:t>
            </a:r>
            <a:r>
              <a:rPr lang="en-US" altLang="en-US" sz="3600" dirty="0">
                <a:solidFill>
                  <a:schemeClr val="bg1"/>
                </a:solidFill>
              </a:rPr>
              <a:t> (1, 15)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Words build up, tear down; save, destroy.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Not limited to preaching / teaching. 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1 Tim.5:13.</a:t>
            </a:r>
          </a:p>
          <a:p>
            <a:pPr marL="0" indent="0" algn="ctr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</a:rPr>
              <a:t>Proper for sound doctrine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1 Tim.1:10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2 Tim.1:13; 4:3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ED0324-E420-41ED-A33E-609235C33C78}"/>
              </a:ext>
            </a:extLst>
          </p:cNvPr>
          <p:cNvSpPr/>
          <p:nvPr/>
        </p:nvSpPr>
        <p:spPr>
          <a:xfrm>
            <a:off x="647700" y="4876800"/>
            <a:ext cx="7848600" cy="1219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CCFFFF"/>
                </a:solidFill>
              </a:rPr>
              <a:t>Others are zealous for error; you, for truth.</a:t>
            </a:r>
          </a:p>
          <a:p>
            <a:pPr algn="ctr"/>
            <a:r>
              <a:rPr lang="en-US" sz="3200" dirty="0">
                <a:solidFill>
                  <a:srgbClr val="CCFFFF"/>
                </a:solidFill>
              </a:rPr>
              <a:t>Doctrine and life must harmonize.</a:t>
            </a:r>
          </a:p>
        </p:txBody>
      </p:sp>
    </p:spTree>
    <p:extLst>
      <p:ext uri="{BB962C8B-B14F-4D97-AF65-F5344CB8AC3E}">
        <p14:creationId xmlns:p14="http://schemas.microsoft.com/office/powerpoint/2010/main" val="137944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2426434" y="838200"/>
            <a:ext cx="4299436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1: The Charge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973919F-596A-4CB6-9140-94273CF6B357}"/>
              </a:ext>
            </a:extLst>
          </p:cNvPr>
          <p:cNvSpPr/>
          <p:nvPr/>
        </p:nvSpPr>
        <p:spPr>
          <a:xfrm>
            <a:off x="1429970" y="1524000"/>
            <a:ext cx="6294805" cy="11430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33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2-10: The Classes</a:t>
            </a:r>
          </a:p>
        </p:txBody>
      </p:sp>
    </p:spTree>
    <p:extLst>
      <p:ext uri="{BB962C8B-B14F-4D97-AF65-F5344CB8AC3E}">
        <p14:creationId xmlns:p14="http://schemas.microsoft.com/office/powerpoint/2010/main" val="1447327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99FFCC"/>
                </a:solidFill>
              </a:rPr>
              <a:t>Older men </a:t>
            </a:r>
            <a:r>
              <a:rPr lang="en-US" altLang="en-US" sz="2800" dirty="0">
                <a:solidFill>
                  <a:schemeClr val="bg1"/>
                </a:solidFill>
              </a:rPr>
              <a:t>(2)  Phm.9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Sober:</a:t>
            </a:r>
            <a:r>
              <a:rPr lang="en-US" altLang="en-US" dirty="0">
                <a:solidFill>
                  <a:schemeClr val="bg1"/>
                </a:solidFill>
              </a:rPr>
              <a:t> in control of desires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Reverent:</a:t>
            </a:r>
            <a:r>
              <a:rPr lang="en-US" altLang="en-US" dirty="0">
                <a:solidFill>
                  <a:schemeClr val="bg1"/>
                </a:solidFill>
              </a:rPr>
              <a:t> dignified, serious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Temperate:</a:t>
            </a:r>
            <a:r>
              <a:rPr lang="en-US" altLang="en-US" dirty="0">
                <a:solidFill>
                  <a:schemeClr val="bg1"/>
                </a:solidFill>
              </a:rPr>
              <a:t> self-controlled, of sound mind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Sound:</a:t>
            </a:r>
            <a:r>
              <a:rPr lang="en-US" altLang="en-US" dirty="0">
                <a:solidFill>
                  <a:schemeClr val="bg1"/>
                </a:solidFill>
              </a:rPr>
              <a:t> right attitude toward God / gospel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In faith </a:t>
            </a:r>
            <a:r>
              <a:rPr lang="en-US" altLang="en-US" sz="3200" dirty="0">
                <a:solidFill>
                  <a:schemeClr val="bg1"/>
                </a:solidFill>
              </a:rPr>
              <a:t>– by faith we work, worship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In love </a:t>
            </a:r>
            <a:r>
              <a:rPr lang="en-US" altLang="en-US" sz="3200" dirty="0">
                <a:solidFill>
                  <a:schemeClr val="bg1"/>
                </a:solidFill>
              </a:rPr>
              <a:t>– extends to neighbor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In patience </a:t>
            </a:r>
            <a:r>
              <a:rPr lang="en-US" altLang="en-US" sz="3200" dirty="0">
                <a:solidFill>
                  <a:schemeClr val="bg1"/>
                </a:solidFill>
              </a:rPr>
              <a:t>– fortitude in trials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9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99FFCC"/>
                </a:solidFill>
              </a:rPr>
              <a:t>Older women </a:t>
            </a:r>
            <a:r>
              <a:rPr lang="en-US" altLang="en-US" sz="2800" dirty="0">
                <a:solidFill>
                  <a:schemeClr val="bg1"/>
                </a:solidFill>
              </a:rPr>
              <a:t>(3-4)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Reverent in behavior: sacred, devout…</a:t>
            </a: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Not slanderers:</a:t>
            </a:r>
            <a:r>
              <a:rPr lang="en-US" altLang="en-US" dirty="0">
                <a:solidFill>
                  <a:schemeClr val="bg1"/>
                </a:solidFill>
              </a:rPr>
              <a:t> devils…backbiters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Not given to much wine:</a:t>
            </a:r>
            <a:r>
              <a:rPr lang="en-US" altLang="en-US" dirty="0">
                <a:solidFill>
                  <a:schemeClr val="bg1"/>
                </a:solidFill>
              </a:rPr>
              <a:t> drunkard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Teach what is good:</a:t>
            </a:r>
            <a:r>
              <a:rPr lang="en-US" altLang="en-US" dirty="0">
                <a:solidFill>
                  <a:schemeClr val="bg1"/>
                </a:solidFill>
              </a:rPr>
              <a:t>  ct. 1:11.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Admonish young women: </a:t>
            </a:r>
            <a:r>
              <a:rPr lang="en-US" altLang="en-US" dirty="0">
                <a:solidFill>
                  <a:schemeClr val="bg1"/>
                </a:solidFill>
              </a:rPr>
              <a:t>train in self-control.  </a:t>
            </a:r>
            <a:endParaRPr lang="en-US" altLang="en-US" dirty="0">
              <a:solidFill>
                <a:srgbClr val="FFFF99"/>
              </a:solidFill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E81A91-2E07-4F5C-A265-1B3EE28127A1}"/>
              </a:ext>
            </a:extLst>
          </p:cNvPr>
          <p:cNvSpPr/>
          <p:nvPr/>
        </p:nvSpPr>
        <p:spPr>
          <a:xfrm>
            <a:off x="1423240" y="4419600"/>
            <a:ext cx="6297521" cy="9144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‘Not only by discourse at home,</a:t>
            </a:r>
            <a:b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by example’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Chrysostom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59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99FFCC"/>
                </a:solidFill>
              </a:rPr>
              <a:t>Young women </a:t>
            </a:r>
            <a:r>
              <a:rPr lang="en-US" altLang="en-US" sz="2800" dirty="0">
                <a:solidFill>
                  <a:schemeClr val="bg1"/>
                </a:solidFill>
              </a:rPr>
              <a:t>(4-5)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Love husband: </a:t>
            </a:r>
            <a:r>
              <a:rPr lang="en-US" altLang="en-US" dirty="0">
                <a:solidFill>
                  <a:schemeClr val="bg1"/>
                </a:solidFill>
              </a:rPr>
              <a:t>chief point…  Gn.24</a:t>
            </a:r>
            <a:endParaRPr lang="en-US" altLang="en-US" dirty="0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Love children: </a:t>
            </a:r>
            <a:r>
              <a:rPr lang="en-US" altLang="en-US" dirty="0">
                <a:solidFill>
                  <a:schemeClr val="bg1"/>
                </a:solidFill>
              </a:rPr>
              <a:t>root … fruit</a:t>
            </a:r>
            <a:endParaRPr lang="en-US" altLang="en-US" dirty="0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Discreet: </a:t>
            </a:r>
            <a:r>
              <a:rPr lang="en-US" altLang="en-US" dirty="0">
                <a:solidFill>
                  <a:schemeClr val="bg1"/>
                </a:solidFill>
              </a:rPr>
              <a:t>in control of self.   Pr.16:32</a:t>
            </a:r>
            <a:endParaRPr lang="en-US" altLang="en-US" dirty="0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Chaste: </a:t>
            </a:r>
            <a:r>
              <a:rPr lang="en-US" altLang="en-US" dirty="0">
                <a:solidFill>
                  <a:schemeClr val="bg1"/>
                </a:solidFill>
              </a:rPr>
              <a:t>pure, holy</a:t>
            </a:r>
            <a:endParaRPr lang="en-US" altLang="en-US" dirty="0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Homemakers: </a:t>
            </a:r>
            <a:r>
              <a:rPr lang="en-US" altLang="en-US" dirty="0">
                <a:solidFill>
                  <a:schemeClr val="bg1"/>
                </a:solidFill>
              </a:rPr>
              <a:t>busy at home.  1 Tim.5:14</a:t>
            </a:r>
            <a:endParaRPr lang="en-US" altLang="en-US" dirty="0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Good: </a:t>
            </a:r>
            <a:r>
              <a:rPr lang="en-US" altLang="en-US" dirty="0">
                <a:solidFill>
                  <a:schemeClr val="bg1"/>
                </a:solidFill>
              </a:rPr>
              <a:t>kind; doing what benefits others</a:t>
            </a:r>
            <a:endParaRPr lang="en-US" altLang="en-US" dirty="0">
              <a:solidFill>
                <a:srgbClr val="FFFF99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Obedient to own husband: </a:t>
            </a:r>
            <a:r>
              <a:rPr lang="en-US" altLang="en-US" dirty="0">
                <a:solidFill>
                  <a:schemeClr val="bg1"/>
                </a:solidFill>
              </a:rPr>
              <a:t>1 Tim.2:11-15</a:t>
            </a:r>
            <a:endParaRPr lang="en-US" altLang="en-US" dirty="0">
              <a:solidFill>
                <a:srgbClr val="FFFF99"/>
              </a:solidFill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E81A91-2E07-4F5C-A265-1B3EE28127A1}"/>
              </a:ext>
            </a:extLst>
          </p:cNvPr>
          <p:cNvSpPr/>
          <p:nvPr/>
        </p:nvSpPr>
        <p:spPr>
          <a:xfrm>
            <a:off x="609600" y="5257800"/>
            <a:ext cx="7924800" cy="10668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Word of God not blasphemed.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People judge teaching by its effect on daily life.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77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</TotalTime>
  <Words>634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1_Default Design</vt:lpstr>
      <vt:lpstr>PowerPoint Presentation</vt:lpstr>
      <vt:lpstr>Cretans – bad reputation</vt:lpstr>
      <vt:lpstr>PowerPoint Presentation</vt:lpstr>
      <vt:lpstr>You (emphatic)</vt:lpstr>
      <vt:lpstr>Speak (1, 15)</vt:lpstr>
      <vt:lpstr>PowerPoint Presentation</vt:lpstr>
      <vt:lpstr>Older men (2)  Phm.9</vt:lpstr>
      <vt:lpstr>Older women (3-4)</vt:lpstr>
      <vt:lpstr>Young women (4-5)</vt:lpstr>
      <vt:lpstr>Young men (6)</vt:lpstr>
      <vt:lpstr>Titus (7-8) a young man</vt:lpstr>
      <vt:lpstr>Bondservants (9-10).  Gal.3:28</vt:lpstr>
      <vt:lpstr>Bondservants (9-10).  Gal.3:28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53</cp:revision>
  <dcterms:created xsi:type="dcterms:W3CDTF">2006-09-08T19:51:33Z</dcterms:created>
  <dcterms:modified xsi:type="dcterms:W3CDTF">2020-09-26T02:52:20Z</dcterms:modified>
</cp:coreProperties>
</file>