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578" r:id="rId2"/>
    <p:sldId id="543" r:id="rId3"/>
    <p:sldId id="711" r:id="rId4"/>
    <p:sldId id="762" r:id="rId5"/>
    <p:sldId id="763" r:id="rId6"/>
    <p:sldId id="764" r:id="rId7"/>
    <p:sldId id="765" r:id="rId8"/>
    <p:sldId id="753" r:id="rId9"/>
    <p:sldId id="776" r:id="rId10"/>
    <p:sldId id="766" r:id="rId11"/>
    <p:sldId id="767" r:id="rId12"/>
    <p:sldId id="727" r:id="rId13"/>
    <p:sldId id="768" r:id="rId14"/>
    <p:sldId id="777" r:id="rId15"/>
    <p:sldId id="769" r:id="rId16"/>
    <p:sldId id="728" r:id="rId17"/>
    <p:sldId id="770" r:id="rId18"/>
    <p:sldId id="771" r:id="rId19"/>
    <p:sldId id="772" r:id="rId20"/>
    <p:sldId id="773" r:id="rId21"/>
    <p:sldId id="729" r:id="rId22"/>
    <p:sldId id="774" r:id="rId23"/>
    <p:sldId id="775"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 duggin" initials="rd" lastIdx="1" clrIdx="0">
    <p:extLst>
      <p:ext uri="{19B8F6BF-5375-455C-9EA6-DF929625EA0E}">
        <p15:presenceInfo xmlns:p15="http://schemas.microsoft.com/office/powerpoint/2012/main" userId="0b05f36c4f69b50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CCFFFF"/>
    <a:srgbClr val="CCFFCC"/>
    <a:srgbClr val="C0C0C0"/>
    <a:srgbClr val="FFCC99"/>
    <a:srgbClr val="99FFCC"/>
    <a:srgbClr val="FFFFFF"/>
    <a:srgbClr val="0066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86" d="100"/>
          <a:sy n="86" d="100"/>
        </p:scale>
        <p:origin x="1134"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A47DF6-BDBB-448E-A77B-CE2F4EEA7E37}" type="datetimeFigureOut">
              <a:rPr lang="en-US" smtClean="0"/>
              <a:t>10/2/2020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05B111-5982-43FB-8CCD-5BA34C84C520}" type="slidenum">
              <a:rPr lang="en-US" smtClean="0"/>
              <a:t>‹#›</a:t>
            </a:fld>
            <a:endParaRPr lang="en-US"/>
          </a:p>
        </p:txBody>
      </p:sp>
    </p:spTree>
    <p:extLst>
      <p:ext uri="{BB962C8B-B14F-4D97-AF65-F5344CB8AC3E}">
        <p14:creationId xmlns:p14="http://schemas.microsoft.com/office/powerpoint/2010/main" val="738678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77806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102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18593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91667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28576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0109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21804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93714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48234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79035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7997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US" alt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942018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1163784" y="838199"/>
            <a:ext cx="6816437" cy="1794165"/>
          </a:xfrm>
          <a:prstGeom prst="roundRect">
            <a:avLst/>
          </a:prstGeom>
          <a:solidFill>
            <a:srgbClr val="000000"/>
          </a:solidFill>
          <a:ln w="3175"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rgbClr val="CCFFFF"/>
                </a:solidFill>
                <a:effectLst/>
                <a:uLnTx/>
                <a:uFillTx/>
                <a:latin typeface="Arial"/>
                <a:ea typeface="+mn-ea"/>
                <a:cs typeface="+mn-cs"/>
              </a:rPr>
              <a:t>It’s a Matter of Judgment</a:t>
            </a:r>
          </a:p>
          <a:p>
            <a:pPr marL="0" marR="0" lvl="0" indent="0" algn="ctr" defTabSz="914400" eaLnBrk="1" fontAlgn="auto" latinLnBrk="0" hangingPunct="1">
              <a:lnSpc>
                <a:spcPct val="100000"/>
              </a:lnSpc>
              <a:spcBef>
                <a:spcPts val="0"/>
              </a:spcBef>
              <a:spcAft>
                <a:spcPts val="0"/>
              </a:spcAft>
              <a:buClrTx/>
              <a:buSzTx/>
              <a:buFontTx/>
              <a:buNone/>
              <a:tabLst/>
              <a:defRPr/>
            </a:pPr>
            <a:r>
              <a:rPr lang="en-US" sz="3100" kern="0" dirty="0">
                <a:solidFill>
                  <a:schemeClr val="bg1"/>
                </a:solidFill>
                <a:latin typeface="Arial"/>
              </a:rPr>
              <a:t>(</a:t>
            </a:r>
            <a:r>
              <a:rPr lang="en-US" sz="3000" kern="0" dirty="0">
                <a:solidFill>
                  <a:schemeClr val="bg1"/>
                </a:solidFill>
                <a:latin typeface="Arial"/>
              </a:rPr>
              <a:t>Ecclesiastes 12)</a:t>
            </a:r>
            <a:endParaRPr kumimoji="0" lang="en-US" sz="3000" b="0" i="0" u="none" strike="noStrike" kern="0" cap="none" spc="0" normalizeH="0" baseline="0" noProof="0" dirty="0">
              <a:ln>
                <a:noFill/>
              </a:ln>
              <a:solidFill>
                <a:schemeClr val="bg1"/>
              </a:solidFill>
              <a:effectLst/>
              <a:uLnTx/>
              <a:uFillTx/>
              <a:latin typeface="Arial"/>
            </a:endParaRPr>
          </a:p>
        </p:txBody>
      </p:sp>
    </p:spTree>
    <p:extLst>
      <p:ext uri="{BB962C8B-B14F-4D97-AF65-F5344CB8AC3E}">
        <p14:creationId xmlns:p14="http://schemas.microsoft.com/office/powerpoint/2010/main" val="595293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431799"/>
          </a:xfrm>
        </p:spPr>
        <p:txBody>
          <a:bodyPr/>
          <a:lstStyle/>
          <a:p>
            <a:r>
              <a:rPr lang="en-US" altLang="en-US" sz="3400" dirty="0">
                <a:solidFill>
                  <a:srgbClr val="CCFFFF"/>
                </a:solidFill>
              </a:rPr>
              <a:t>This old house…</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46367" y="600364"/>
            <a:ext cx="8455891" cy="5823532"/>
          </a:xfrm>
        </p:spPr>
        <p:txBody>
          <a:bodyPr/>
          <a:lstStyle/>
          <a:p>
            <a:pPr>
              <a:lnSpc>
                <a:spcPct val="90000"/>
              </a:lnSpc>
              <a:spcBef>
                <a:spcPts val="600"/>
              </a:spcBef>
              <a:spcAft>
                <a:spcPts val="300"/>
              </a:spcAft>
              <a:buFont typeface="Wingdings" panose="05000000000000000000" pitchFamily="2" charset="2"/>
              <a:buChar char="§"/>
            </a:pPr>
            <a:r>
              <a:rPr lang="en-US" altLang="en-US" sz="3000" dirty="0">
                <a:solidFill>
                  <a:srgbClr val="FFFFCC"/>
                </a:solidFill>
              </a:rPr>
              <a:t>Keepers tremble</a:t>
            </a:r>
          </a:p>
          <a:p>
            <a:pPr>
              <a:lnSpc>
                <a:spcPct val="90000"/>
              </a:lnSpc>
              <a:spcBef>
                <a:spcPts val="600"/>
              </a:spcBef>
              <a:spcAft>
                <a:spcPts val="300"/>
              </a:spcAft>
              <a:buFont typeface="Wingdings" panose="05000000000000000000" pitchFamily="2" charset="2"/>
              <a:buChar char="§"/>
            </a:pPr>
            <a:r>
              <a:rPr lang="en-US" altLang="en-US" sz="3000" dirty="0">
                <a:solidFill>
                  <a:srgbClr val="FFFFCC"/>
                </a:solidFill>
              </a:rPr>
              <a:t>Strong men bow</a:t>
            </a:r>
          </a:p>
          <a:p>
            <a:pPr>
              <a:lnSpc>
                <a:spcPct val="90000"/>
              </a:lnSpc>
              <a:spcBef>
                <a:spcPts val="600"/>
              </a:spcBef>
              <a:spcAft>
                <a:spcPts val="300"/>
              </a:spcAft>
              <a:buFont typeface="Wingdings" panose="05000000000000000000" pitchFamily="2" charset="2"/>
              <a:buChar char="§"/>
            </a:pPr>
            <a:r>
              <a:rPr lang="en-US" altLang="en-US" sz="3000" dirty="0">
                <a:solidFill>
                  <a:srgbClr val="FFFFCC"/>
                </a:solidFill>
              </a:rPr>
              <a:t>Grinders cease</a:t>
            </a:r>
          </a:p>
          <a:p>
            <a:pPr>
              <a:lnSpc>
                <a:spcPct val="90000"/>
              </a:lnSpc>
              <a:spcBef>
                <a:spcPts val="600"/>
              </a:spcBef>
              <a:spcAft>
                <a:spcPts val="300"/>
              </a:spcAft>
              <a:buFont typeface="Wingdings" panose="05000000000000000000" pitchFamily="2" charset="2"/>
              <a:buChar char="§"/>
            </a:pPr>
            <a:r>
              <a:rPr lang="en-US" altLang="en-US" sz="3000" dirty="0">
                <a:solidFill>
                  <a:srgbClr val="FFFFCC"/>
                </a:solidFill>
              </a:rPr>
              <a:t>Look out windows</a:t>
            </a:r>
          </a:p>
          <a:p>
            <a:pPr>
              <a:lnSpc>
                <a:spcPct val="90000"/>
              </a:lnSpc>
              <a:spcBef>
                <a:spcPts val="600"/>
              </a:spcBef>
              <a:spcAft>
                <a:spcPts val="300"/>
              </a:spcAft>
              <a:buFont typeface="Wingdings" panose="05000000000000000000" pitchFamily="2" charset="2"/>
              <a:buChar char="§"/>
            </a:pPr>
            <a:r>
              <a:rPr lang="en-US" altLang="en-US" sz="3000" dirty="0">
                <a:solidFill>
                  <a:srgbClr val="FFFFCC"/>
                </a:solidFill>
              </a:rPr>
              <a:t>Doors shut</a:t>
            </a:r>
          </a:p>
          <a:p>
            <a:pPr>
              <a:lnSpc>
                <a:spcPct val="90000"/>
              </a:lnSpc>
              <a:spcBef>
                <a:spcPts val="600"/>
              </a:spcBef>
              <a:spcAft>
                <a:spcPts val="300"/>
              </a:spcAft>
              <a:buFont typeface="Wingdings" panose="05000000000000000000" pitchFamily="2" charset="2"/>
              <a:buChar char="§"/>
            </a:pPr>
            <a:r>
              <a:rPr lang="en-US" altLang="en-US" sz="3000" dirty="0">
                <a:solidFill>
                  <a:srgbClr val="FFFFCC"/>
                </a:solidFill>
              </a:rPr>
              <a:t>Rise at sound of bird</a:t>
            </a:r>
          </a:p>
          <a:p>
            <a:pPr>
              <a:lnSpc>
                <a:spcPct val="90000"/>
              </a:lnSpc>
              <a:spcBef>
                <a:spcPts val="600"/>
              </a:spcBef>
              <a:spcAft>
                <a:spcPts val="300"/>
              </a:spcAft>
              <a:buFont typeface="Wingdings" panose="05000000000000000000" pitchFamily="2" charset="2"/>
              <a:buChar char="§"/>
            </a:pPr>
            <a:r>
              <a:rPr lang="en-US" altLang="en-US" sz="3000" dirty="0">
                <a:solidFill>
                  <a:srgbClr val="FFFFCC"/>
                </a:solidFill>
              </a:rPr>
              <a:t>Daughters of music brought low</a:t>
            </a:r>
          </a:p>
          <a:p>
            <a:pPr>
              <a:lnSpc>
                <a:spcPct val="90000"/>
              </a:lnSpc>
              <a:spcBef>
                <a:spcPts val="600"/>
              </a:spcBef>
              <a:spcAft>
                <a:spcPts val="300"/>
              </a:spcAft>
              <a:buFont typeface="Wingdings" panose="05000000000000000000" pitchFamily="2" charset="2"/>
              <a:buChar char="§"/>
            </a:pPr>
            <a:r>
              <a:rPr lang="en-US" altLang="en-US" sz="3000" dirty="0">
                <a:solidFill>
                  <a:srgbClr val="FFFFCC"/>
                </a:solidFill>
              </a:rPr>
              <a:t>Afraid of height…</a:t>
            </a:r>
          </a:p>
          <a:p>
            <a:pPr>
              <a:lnSpc>
                <a:spcPct val="90000"/>
              </a:lnSpc>
              <a:spcBef>
                <a:spcPts val="600"/>
              </a:spcBef>
              <a:spcAft>
                <a:spcPts val="300"/>
              </a:spcAft>
              <a:buFont typeface="Wingdings" panose="05000000000000000000" pitchFamily="2" charset="2"/>
              <a:buChar char="§"/>
            </a:pPr>
            <a:r>
              <a:rPr lang="en-US" altLang="en-US" sz="3000" dirty="0">
                <a:solidFill>
                  <a:srgbClr val="FFFFCC"/>
                </a:solidFill>
              </a:rPr>
              <a:t>Almost blossoms</a:t>
            </a:r>
          </a:p>
          <a:p>
            <a:pPr>
              <a:lnSpc>
                <a:spcPct val="90000"/>
              </a:lnSpc>
              <a:spcBef>
                <a:spcPts val="600"/>
              </a:spcBef>
              <a:spcAft>
                <a:spcPts val="300"/>
              </a:spcAft>
              <a:buFont typeface="Wingdings" panose="05000000000000000000" pitchFamily="2" charset="2"/>
              <a:buChar char="§"/>
            </a:pPr>
            <a:r>
              <a:rPr lang="en-US" altLang="en-US" sz="3000" dirty="0">
                <a:solidFill>
                  <a:srgbClr val="FFFFCC"/>
                </a:solidFill>
              </a:rPr>
              <a:t>Grasshopper is burden</a:t>
            </a:r>
            <a:endParaRPr lang="en-US" altLang="en-US" sz="3000" dirty="0">
              <a:solidFill>
                <a:schemeClr val="bg1"/>
              </a:solidFill>
            </a:endParaRPr>
          </a:p>
          <a:p>
            <a:pPr>
              <a:lnSpc>
                <a:spcPct val="90000"/>
              </a:lnSpc>
              <a:spcBef>
                <a:spcPts val="600"/>
              </a:spcBef>
              <a:spcAft>
                <a:spcPts val="300"/>
              </a:spcAft>
              <a:buFont typeface="Wingdings" panose="05000000000000000000" pitchFamily="2" charset="2"/>
              <a:buChar char="§"/>
            </a:pPr>
            <a:r>
              <a:rPr lang="en-US" altLang="en-US" sz="3000" dirty="0">
                <a:solidFill>
                  <a:srgbClr val="FFFFCC"/>
                </a:solidFill>
              </a:rPr>
              <a:t>Desire fails </a:t>
            </a:r>
            <a:endParaRPr lang="en-US" altLang="en-US" sz="3100" dirty="0">
              <a:solidFill>
                <a:srgbClr val="FFFFCC"/>
              </a:solidFill>
            </a:endParaRPr>
          </a:p>
          <a:p>
            <a:pPr marL="914400" lvl="2" indent="0">
              <a:lnSpc>
                <a:spcPct val="90000"/>
              </a:lnSpc>
              <a:spcBef>
                <a:spcPts val="600"/>
              </a:spcBef>
              <a:spcAft>
                <a:spcPts val="600"/>
              </a:spcAft>
              <a:buNone/>
            </a:pPr>
            <a:endParaRPr lang="en-US" altLang="en-US" sz="3100" dirty="0">
              <a:solidFill>
                <a:schemeClr val="bg1"/>
              </a:solidFill>
            </a:endParaRPr>
          </a:p>
          <a:p>
            <a:pPr lvl="2">
              <a:lnSpc>
                <a:spcPct val="90000"/>
              </a:lnSpc>
              <a:spcBef>
                <a:spcPts val="600"/>
              </a:spcBef>
              <a:spcAft>
                <a:spcPts val="0"/>
              </a:spcAft>
              <a:buFont typeface="Arial" panose="020B0604020202020204" pitchFamily="34" charset="0"/>
              <a:buChar char="•"/>
            </a:pPr>
            <a:endParaRPr lang="en-US" altLang="en-US" sz="3100" dirty="0">
              <a:solidFill>
                <a:schemeClr val="bg1"/>
              </a:solidFill>
            </a:endParaRPr>
          </a:p>
        </p:txBody>
      </p:sp>
      <p:sp>
        <p:nvSpPr>
          <p:cNvPr id="2" name="Rectangle 1">
            <a:extLst>
              <a:ext uri="{FF2B5EF4-FFF2-40B4-BE49-F238E27FC236}">
                <a16:creationId xmlns:a16="http://schemas.microsoft.com/office/drawing/2014/main" id="{94588A38-B263-4E53-AD4E-8F3719E67895}"/>
              </a:ext>
            </a:extLst>
          </p:cNvPr>
          <p:cNvSpPr/>
          <p:nvPr/>
        </p:nvSpPr>
        <p:spPr>
          <a:xfrm>
            <a:off x="4719783" y="895927"/>
            <a:ext cx="4077850" cy="1727200"/>
          </a:xfrm>
          <a:prstGeom prst="rect">
            <a:avLst/>
          </a:prstGeom>
          <a:solidFill>
            <a:schemeClr val="tx1"/>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Man goes to eternal home</a:t>
            </a:r>
          </a:p>
          <a:p>
            <a:pPr algn="ctr"/>
            <a:r>
              <a:rPr lang="en-US" sz="2800" dirty="0"/>
              <a:t>Ct. ch.3 / 9.</a:t>
            </a:r>
          </a:p>
          <a:p>
            <a:pPr algn="ctr"/>
            <a:r>
              <a:rPr lang="en-US" sz="2800" dirty="0"/>
              <a:t>After breakdown of body</a:t>
            </a:r>
          </a:p>
        </p:txBody>
      </p:sp>
      <p:sp>
        <p:nvSpPr>
          <p:cNvPr id="5" name="Rectangle 4">
            <a:extLst>
              <a:ext uri="{FF2B5EF4-FFF2-40B4-BE49-F238E27FC236}">
                <a16:creationId xmlns:a16="http://schemas.microsoft.com/office/drawing/2014/main" id="{7656A7E1-B58B-4767-8977-12D2D5303E77}"/>
              </a:ext>
            </a:extLst>
          </p:cNvPr>
          <p:cNvSpPr/>
          <p:nvPr/>
        </p:nvSpPr>
        <p:spPr>
          <a:xfrm>
            <a:off x="4724407" y="4465787"/>
            <a:ext cx="4077850" cy="1727200"/>
          </a:xfrm>
          <a:prstGeom prst="rect">
            <a:avLst/>
          </a:prstGeom>
          <a:solidFill>
            <a:schemeClr val="tx1"/>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Mourners go about streets…</a:t>
            </a:r>
          </a:p>
          <a:p>
            <a:pPr algn="ctr"/>
            <a:r>
              <a:rPr lang="en-US" sz="2800" dirty="0"/>
              <a:t>Hired?  Procession?</a:t>
            </a:r>
          </a:p>
          <a:p>
            <a:pPr algn="ctr"/>
            <a:r>
              <a:rPr lang="en-US" sz="2800" dirty="0"/>
              <a:t>Don’t wait…</a:t>
            </a:r>
          </a:p>
        </p:txBody>
      </p:sp>
    </p:spTree>
    <p:extLst>
      <p:ext uri="{BB962C8B-B14F-4D97-AF65-F5344CB8AC3E}">
        <p14:creationId xmlns:p14="http://schemas.microsoft.com/office/powerpoint/2010/main" val="2391799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2616868" y="685800"/>
            <a:ext cx="3910265" cy="533400"/>
          </a:xfrm>
          <a:prstGeom prst="roundRect">
            <a:avLst/>
          </a:prstGeom>
          <a:solidFill>
            <a:srgbClr val="000000"/>
          </a:solidFill>
          <a:ln w="1905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 </a:t>
            </a:r>
            <a:r>
              <a:rPr lang="en-US" sz="2400" kern="0" dirty="0">
                <a:solidFill>
                  <a:schemeClr val="bg1"/>
                </a:solidFill>
                <a:ea typeface="Verdana" panose="020B0604030504040204" pitchFamily="34" charset="0"/>
                <a:cs typeface="Arial" panose="020B0604020202020204" pitchFamily="34" charset="0"/>
              </a:rPr>
              <a:t>The Plea, 1 </a:t>
            </a:r>
            <a:endParaRPr kumimoji="0" lang="en-US" sz="24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
        <p:nvSpPr>
          <p:cNvPr id="3" name="Rectangle: Rounded Corners 2">
            <a:extLst>
              <a:ext uri="{FF2B5EF4-FFF2-40B4-BE49-F238E27FC236}">
                <a16:creationId xmlns:a16="http://schemas.microsoft.com/office/drawing/2014/main" id="{40379C2D-C3AE-4BB8-9686-1DD7AB33C591}"/>
              </a:ext>
            </a:extLst>
          </p:cNvPr>
          <p:cNvSpPr/>
          <p:nvPr/>
        </p:nvSpPr>
        <p:spPr>
          <a:xfrm>
            <a:off x="1427864" y="2112819"/>
            <a:ext cx="6297521" cy="1032164"/>
          </a:xfrm>
          <a:prstGeom prst="roundRect">
            <a:avLst/>
          </a:prstGeom>
          <a:solidFill>
            <a:srgbClr val="000000"/>
          </a:solidFill>
          <a:ln w="19050" cap="flat" cmpd="sng" algn="ctr">
            <a:solidFill>
              <a:srgbClr val="99FFC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300" b="0" i="0" u="none" strike="noStrike" kern="0" cap="none" spc="0" normalizeH="0" baseline="0" noProof="0" dirty="0">
                <a:ln>
                  <a:noFill/>
                </a:ln>
                <a:solidFill>
                  <a:srgbClr val="99FFCC"/>
                </a:solidFill>
                <a:effectLst/>
                <a:uLnTx/>
                <a:uFillTx/>
                <a:latin typeface="Times New Roman" panose="02020603050405020304" pitchFamily="18" charset="0"/>
                <a:cs typeface="Times New Roman" panose="02020603050405020304" pitchFamily="18" charset="0"/>
              </a:rPr>
              <a:t>III. </a:t>
            </a:r>
            <a:r>
              <a:rPr lang="en-US" sz="3300" kern="0" dirty="0">
                <a:solidFill>
                  <a:srgbClr val="FFFF99"/>
                </a:solidFill>
                <a:ea typeface="Verdana" panose="020B0604030504040204" pitchFamily="34" charset="0"/>
                <a:cs typeface="Arial" panose="020B0604020202020204" pitchFamily="34" charset="0"/>
              </a:rPr>
              <a:t>The Preparation, </a:t>
            </a:r>
            <a:r>
              <a:rPr lang="en-US" sz="3200" kern="0" dirty="0">
                <a:solidFill>
                  <a:schemeClr val="bg1"/>
                </a:solidFill>
                <a:ea typeface="Verdana" panose="020B0604030504040204" pitchFamily="34" charset="0"/>
                <a:cs typeface="Arial" panose="020B0604020202020204" pitchFamily="34" charset="0"/>
              </a:rPr>
              <a:t>6-7 </a:t>
            </a:r>
            <a:endParaRPr kumimoji="0" lang="en-US" sz="33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
        <p:nvSpPr>
          <p:cNvPr id="4" name="Rectangle: Rounded Corners 3">
            <a:extLst>
              <a:ext uri="{FF2B5EF4-FFF2-40B4-BE49-F238E27FC236}">
                <a16:creationId xmlns:a16="http://schemas.microsoft.com/office/drawing/2014/main" id="{0C5B7239-0C8D-45E5-9684-8818D0AC8F6D}"/>
              </a:ext>
            </a:extLst>
          </p:cNvPr>
          <p:cNvSpPr/>
          <p:nvPr/>
        </p:nvSpPr>
        <p:spPr>
          <a:xfrm>
            <a:off x="2621487" y="1383143"/>
            <a:ext cx="3910265" cy="533400"/>
          </a:xfrm>
          <a:prstGeom prst="roundRect">
            <a:avLst/>
          </a:prstGeom>
          <a:solidFill>
            <a:srgbClr val="000000"/>
          </a:solidFill>
          <a:ln w="1905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II. </a:t>
            </a:r>
            <a:r>
              <a:rPr lang="en-US" sz="2400" kern="0" dirty="0">
                <a:solidFill>
                  <a:schemeClr val="bg1"/>
                </a:solidFill>
                <a:ea typeface="Verdana" panose="020B0604030504040204" pitchFamily="34" charset="0"/>
                <a:cs typeface="Arial" panose="020B0604020202020204" pitchFamily="34" charset="0"/>
              </a:rPr>
              <a:t>The Picture, 2-5 </a:t>
            </a:r>
            <a:endParaRPr kumimoji="0" lang="en-US" sz="24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068129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rgbClr val="FFFF00"/>
                </a:solidFill>
              </a:rPr>
              <a:t>6:</a:t>
            </a:r>
            <a:r>
              <a:rPr lang="en-US" altLang="en-US" sz="3600" dirty="0">
                <a:solidFill>
                  <a:schemeClr val="bg1"/>
                </a:solidFill>
              </a:rPr>
              <a:t> golden bowl…silver cord</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11020" y="951348"/>
            <a:ext cx="8335818" cy="5546436"/>
          </a:xfrm>
        </p:spPr>
        <p:txBody>
          <a:bodyPr/>
          <a:lstStyle/>
          <a:p>
            <a:pPr>
              <a:lnSpc>
                <a:spcPct val="90000"/>
              </a:lnSpc>
              <a:spcBef>
                <a:spcPts val="600"/>
              </a:spcBef>
              <a:spcAft>
                <a:spcPts val="600"/>
              </a:spcAft>
            </a:pPr>
            <a:r>
              <a:rPr lang="en-US" altLang="en-US" dirty="0">
                <a:solidFill>
                  <a:srgbClr val="CCFFCC"/>
                </a:solidFill>
              </a:rPr>
              <a:t>Death: untying / breaking of the chain</a:t>
            </a:r>
          </a:p>
          <a:p>
            <a:pPr lvl="1">
              <a:lnSpc>
                <a:spcPct val="90000"/>
              </a:lnSpc>
              <a:spcBef>
                <a:spcPts val="600"/>
              </a:spcBef>
              <a:spcAft>
                <a:spcPts val="600"/>
              </a:spcAft>
            </a:pPr>
            <a:r>
              <a:rPr lang="en-US" altLang="en-US" sz="3200" dirty="0">
                <a:solidFill>
                  <a:schemeClr val="bg1"/>
                </a:solidFill>
              </a:rPr>
              <a:t>Silver cord: thread of life that keeps body from failing</a:t>
            </a:r>
          </a:p>
          <a:p>
            <a:pPr lvl="1">
              <a:lnSpc>
                <a:spcPct val="90000"/>
              </a:lnSpc>
              <a:spcBef>
                <a:spcPts val="600"/>
              </a:spcBef>
              <a:spcAft>
                <a:spcPts val="600"/>
              </a:spcAft>
            </a:pPr>
            <a:r>
              <a:rPr lang="en-US" altLang="en-US" sz="3200" dirty="0">
                <a:solidFill>
                  <a:schemeClr val="bg1"/>
                </a:solidFill>
              </a:rPr>
              <a:t>Bowl: body itself</a:t>
            </a:r>
          </a:p>
          <a:p>
            <a:pPr>
              <a:lnSpc>
                <a:spcPct val="90000"/>
              </a:lnSpc>
              <a:spcBef>
                <a:spcPts val="600"/>
              </a:spcBef>
              <a:spcAft>
                <a:spcPts val="300"/>
              </a:spcAft>
            </a:pPr>
            <a:r>
              <a:rPr lang="en-US" altLang="en-US" dirty="0">
                <a:solidFill>
                  <a:srgbClr val="CCFFCC"/>
                </a:solidFill>
              </a:rPr>
              <a:t>Pitcher lowered down well: wheel breaks…  life is fragile</a:t>
            </a:r>
            <a:endParaRPr lang="en-US" altLang="en-US" dirty="0">
              <a:solidFill>
                <a:schemeClr val="bg1"/>
              </a:solidFill>
            </a:endParaRPr>
          </a:p>
          <a:p>
            <a:pPr marL="0" indent="0">
              <a:lnSpc>
                <a:spcPct val="90000"/>
              </a:lnSpc>
              <a:spcBef>
                <a:spcPts val="600"/>
              </a:spcBef>
              <a:spcAft>
                <a:spcPts val="1200"/>
              </a:spcAft>
              <a:buNone/>
            </a:pPr>
            <a:endParaRPr lang="en-US" altLang="en-US" dirty="0">
              <a:solidFill>
                <a:srgbClr val="FFFF99"/>
              </a:solidFill>
            </a:endParaRPr>
          </a:p>
        </p:txBody>
      </p:sp>
    </p:spTree>
    <p:extLst>
      <p:ext uri="{BB962C8B-B14F-4D97-AF65-F5344CB8AC3E}">
        <p14:creationId xmlns:p14="http://schemas.microsoft.com/office/powerpoint/2010/main" val="343564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rgbClr val="FFFF00"/>
                </a:solidFill>
              </a:rPr>
              <a:t>7: </a:t>
            </a:r>
            <a:r>
              <a:rPr lang="en-US" altLang="en-US" sz="3600" dirty="0">
                <a:solidFill>
                  <a:schemeClr val="bg1"/>
                </a:solidFill>
              </a:rPr>
              <a:t>drops imagery: soul continues…</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11020" y="840516"/>
            <a:ext cx="8335818" cy="5546436"/>
          </a:xfrm>
        </p:spPr>
        <p:txBody>
          <a:bodyPr/>
          <a:lstStyle/>
          <a:p>
            <a:pPr>
              <a:lnSpc>
                <a:spcPct val="90000"/>
              </a:lnSpc>
              <a:spcBef>
                <a:spcPts val="600"/>
              </a:spcBef>
              <a:spcAft>
                <a:spcPts val="600"/>
              </a:spcAft>
            </a:pPr>
            <a:r>
              <a:rPr lang="en-US" altLang="en-US" dirty="0">
                <a:solidFill>
                  <a:srgbClr val="CCFFCC"/>
                </a:solidFill>
              </a:rPr>
              <a:t>Soul returns to God</a:t>
            </a:r>
          </a:p>
          <a:p>
            <a:pPr>
              <a:lnSpc>
                <a:spcPct val="90000"/>
              </a:lnSpc>
              <a:spcBef>
                <a:spcPts val="600"/>
              </a:spcBef>
              <a:spcAft>
                <a:spcPts val="600"/>
              </a:spcAft>
            </a:pPr>
            <a:r>
              <a:rPr lang="en-US" altLang="en-US" dirty="0">
                <a:solidFill>
                  <a:srgbClr val="CCFFCC"/>
                </a:solidFill>
              </a:rPr>
              <a:t>Death: body returns to dust.  </a:t>
            </a:r>
            <a:r>
              <a:rPr lang="en-US" altLang="en-US" sz="3000" dirty="0">
                <a:solidFill>
                  <a:schemeClr val="bg1"/>
                </a:solidFill>
              </a:rPr>
              <a:t>Reverses Gn.2:7; fulfills 3:19</a:t>
            </a:r>
            <a:endParaRPr lang="en-US" altLang="en-US" sz="3000" dirty="0">
              <a:solidFill>
                <a:srgbClr val="CCFFCC"/>
              </a:solidFill>
            </a:endParaRPr>
          </a:p>
          <a:p>
            <a:pPr marL="0" indent="0">
              <a:lnSpc>
                <a:spcPct val="90000"/>
              </a:lnSpc>
              <a:spcBef>
                <a:spcPts val="600"/>
              </a:spcBef>
              <a:spcAft>
                <a:spcPts val="1200"/>
              </a:spcAft>
              <a:buNone/>
            </a:pPr>
            <a:endParaRPr lang="en-US" altLang="en-US" dirty="0">
              <a:solidFill>
                <a:srgbClr val="FFFF99"/>
              </a:solidFill>
            </a:endParaRPr>
          </a:p>
        </p:txBody>
      </p:sp>
      <p:sp>
        <p:nvSpPr>
          <p:cNvPr id="2" name="Rectangle 1">
            <a:extLst>
              <a:ext uri="{FF2B5EF4-FFF2-40B4-BE49-F238E27FC236}">
                <a16:creationId xmlns:a16="http://schemas.microsoft.com/office/drawing/2014/main" id="{034A4F0F-D9E6-4547-96D4-FA04F58E56C4}"/>
              </a:ext>
            </a:extLst>
          </p:cNvPr>
          <p:cNvSpPr/>
          <p:nvPr/>
        </p:nvSpPr>
        <p:spPr>
          <a:xfrm>
            <a:off x="554182" y="2438411"/>
            <a:ext cx="8054109" cy="1976581"/>
          </a:xfrm>
          <a:prstGeom prst="rect">
            <a:avLst/>
          </a:prstGeom>
          <a:solidFill>
            <a:schemeClr val="tx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aseline="30000" dirty="0"/>
              <a:t>7</a:t>
            </a:r>
            <a:r>
              <a:rPr lang="en-US" sz="3200" dirty="0"/>
              <a:t> </a:t>
            </a:r>
            <a:r>
              <a:rPr lang="en-US" sz="3100" dirty="0">
                <a:solidFill>
                  <a:srgbClr val="FFFFCC"/>
                </a:solidFill>
              </a:rPr>
              <a:t>And the L</a:t>
            </a:r>
            <a:r>
              <a:rPr lang="en-US" sz="2800" dirty="0">
                <a:solidFill>
                  <a:srgbClr val="FFFFCC"/>
                </a:solidFill>
              </a:rPr>
              <a:t>ORD</a:t>
            </a:r>
            <a:r>
              <a:rPr lang="en-US" sz="3100" dirty="0">
                <a:solidFill>
                  <a:srgbClr val="FFFFCC"/>
                </a:solidFill>
              </a:rPr>
              <a:t> God formed man of the dust of the ground, and breathed into his nostrils the breath of life; and man became a living being </a:t>
            </a:r>
            <a:r>
              <a:rPr lang="en-US" sz="3100" dirty="0"/>
              <a:t>– Gen.2</a:t>
            </a:r>
          </a:p>
        </p:txBody>
      </p:sp>
      <p:sp>
        <p:nvSpPr>
          <p:cNvPr id="5" name="Rectangle 4">
            <a:extLst>
              <a:ext uri="{FF2B5EF4-FFF2-40B4-BE49-F238E27FC236}">
                <a16:creationId xmlns:a16="http://schemas.microsoft.com/office/drawing/2014/main" id="{BA6F68B8-9857-4BBC-AD7B-5A3C52752830}"/>
              </a:ext>
            </a:extLst>
          </p:cNvPr>
          <p:cNvSpPr/>
          <p:nvPr/>
        </p:nvSpPr>
        <p:spPr>
          <a:xfrm>
            <a:off x="549568" y="4576623"/>
            <a:ext cx="8054109" cy="1976581"/>
          </a:xfrm>
          <a:prstGeom prst="rect">
            <a:avLst/>
          </a:prstGeom>
          <a:solidFill>
            <a:schemeClr val="tx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aseline="30000" dirty="0"/>
              <a:t>19</a:t>
            </a:r>
            <a:r>
              <a:rPr lang="en-US" sz="3200" dirty="0"/>
              <a:t> </a:t>
            </a:r>
            <a:r>
              <a:rPr lang="en-US" sz="3100" dirty="0">
                <a:solidFill>
                  <a:srgbClr val="FFFFCC"/>
                </a:solidFill>
              </a:rPr>
              <a:t>In the sweat of your face you shall eat bread till you return to the ground, for out of it you were taken; for dust you are, and to dust you shall return </a:t>
            </a:r>
            <a:r>
              <a:rPr lang="en-US" sz="3100" dirty="0"/>
              <a:t>– Gen.3</a:t>
            </a:r>
          </a:p>
        </p:txBody>
      </p:sp>
    </p:spTree>
    <p:extLst>
      <p:ext uri="{BB962C8B-B14F-4D97-AF65-F5344CB8AC3E}">
        <p14:creationId xmlns:p14="http://schemas.microsoft.com/office/powerpoint/2010/main" val="2961544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rgbClr val="FFFF00"/>
                </a:solidFill>
              </a:rPr>
              <a:t>7: </a:t>
            </a:r>
            <a:r>
              <a:rPr lang="en-US" altLang="en-US" sz="3600" dirty="0">
                <a:solidFill>
                  <a:srgbClr val="CCFFFF"/>
                </a:solidFill>
              </a:rPr>
              <a:t>drops imagery: soul continues…</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11020" y="840516"/>
            <a:ext cx="8335818" cy="5546436"/>
          </a:xfrm>
        </p:spPr>
        <p:txBody>
          <a:bodyPr/>
          <a:lstStyle/>
          <a:p>
            <a:pPr>
              <a:lnSpc>
                <a:spcPct val="90000"/>
              </a:lnSpc>
              <a:spcBef>
                <a:spcPts val="600"/>
              </a:spcBef>
              <a:spcAft>
                <a:spcPts val="600"/>
              </a:spcAft>
            </a:pPr>
            <a:r>
              <a:rPr lang="en-US" altLang="en-US" dirty="0">
                <a:solidFill>
                  <a:srgbClr val="CCFFCC"/>
                </a:solidFill>
              </a:rPr>
              <a:t>Soul returns to God</a:t>
            </a:r>
          </a:p>
          <a:p>
            <a:pPr>
              <a:lnSpc>
                <a:spcPct val="90000"/>
              </a:lnSpc>
              <a:spcBef>
                <a:spcPts val="600"/>
              </a:spcBef>
              <a:spcAft>
                <a:spcPts val="600"/>
              </a:spcAft>
            </a:pPr>
            <a:r>
              <a:rPr lang="en-US" altLang="en-US" dirty="0">
                <a:solidFill>
                  <a:srgbClr val="CCFFCC"/>
                </a:solidFill>
              </a:rPr>
              <a:t>Death: body returns to dust.  </a:t>
            </a:r>
            <a:r>
              <a:rPr lang="en-US" altLang="en-US" sz="3000" dirty="0">
                <a:solidFill>
                  <a:schemeClr val="bg1"/>
                </a:solidFill>
              </a:rPr>
              <a:t>Reverses Gn.2:7; fulfills 3:19</a:t>
            </a:r>
            <a:endParaRPr lang="en-US" altLang="en-US" sz="3000" dirty="0">
              <a:solidFill>
                <a:srgbClr val="CCFFCC"/>
              </a:solidFill>
            </a:endParaRPr>
          </a:p>
          <a:p>
            <a:pPr>
              <a:lnSpc>
                <a:spcPct val="90000"/>
              </a:lnSpc>
              <a:spcBef>
                <a:spcPts val="600"/>
              </a:spcBef>
              <a:spcAft>
                <a:spcPts val="600"/>
              </a:spcAft>
            </a:pPr>
            <a:r>
              <a:rPr lang="en-US" altLang="en-US" dirty="0">
                <a:solidFill>
                  <a:srgbClr val="CCFFCC"/>
                </a:solidFill>
              </a:rPr>
              <a:t>Spirit has distinct destiny: </a:t>
            </a:r>
            <a:r>
              <a:rPr lang="en-US" altLang="en-US" dirty="0">
                <a:solidFill>
                  <a:schemeClr val="bg1"/>
                </a:solidFill>
              </a:rPr>
              <a:t>life after death</a:t>
            </a:r>
          </a:p>
          <a:p>
            <a:pPr>
              <a:lnSpc>
                <a:spcPct val="90000"/>
              </a:lnSpc>
              <a:spcBef>
                <a:spcPts val="600"/>
              </a:spcBef>
              <a:spcAft>
                <a:spcPts val="300"/>
              </a:spcAft>
            </a:pPr>
            <a:r>
              <a:rPr lang="en-US" altLang="en-US" dirty="0">
                <a:solidFill>
                  <a:srgbClr val="CCFFCC"/>
                </a:solidFill>
              </a:rPr>
              <a:t>Point: </a:t>
            </a:r>
            <a:r>
              <a:rPr lang="en-US" altLang="en-US" dirty="0">
                <a:solidFill>
                  <a:schemeClr val="bg1"/>
                </a:solidFill>
              </a:rPr>
              <a:t>3:17,</a:t>
            </a:r>
            <a:r>
              <a:rPr lang="en-US" altLang="en-US" dirty="0">
                <a:solidFill>
                  <a:srgbClr val="CCFFCC"/>
                </a:solidFill>
              </a:rPr>
              <a:t> </a:t>
            </a:r>
            <a:r>
              <a:rPr lang="en-US" altLang="en-US" dirty="0">
                <a:solidFill>
                  <a:schemeClr val="bg1"/>
                </a:solidFill>
              </a:rPr>
              <a:t>time to remember Creator is before hour of death.  </a:t>
            </a:r>
          </a:p>
          <a:p>
            <a:pPr lvl="1">
              <a:lnSpc>
                <a:spcPct val="90000"/>
              </a:lnSpc>
              <a:spcBef>
                <a:spcPts val="600"/>
              </a:spcBef>
              <a:spcAft>
                <a:spcPts val="300"/>
              </a:spcAft>
            </a:pPr>
            <a:r>
              <a:rPr lang="en-US" altLang="en-US" sz="3200" u="sng" dirty="0">
                <a:solidFill>
                  <a:schemeClr val="bg1"/>
                </a:solidFill>
              </a:rPr>
              <a:t>Lk.23:46</a:t>
            </a:r>
            <a:r>
              <a:rPr lang="en-US" altLang="en-US" sz="3200" dirty="0">
                <a:solidFill>
                  <a:schemeClr val="bg1"/>
                </a:solidFill>
              </a:rPr>
              <a:t> … </a:t>
            </a:r>
            <a:r>
              <a:rPr lang="en-US" altLang="en-US" sz="3200" dirty="0">
                <a:solidFill>
                  <a:srgbClr val="FFFFCC"/>
                </a:solidFill>
              </a:rPr>
              <a:t>Father, into Your hands I commit my spirit.</a:t>
            </a:r>
          </a:p>
          <a:p>
            <a:pPr lvl="1">
              <a:lnSpc>
                <a:spcPct val="90000"/>
              </a:lnSpc>
              <a:spcBef>
                <a:spcPts val="600"/>
              </a:spcBef>
              <a:spcAft>
                <a:spcPts val="300"/>
              </a:spcAft>
            </a:pPr>
            <a:r>
              <a:rPr lang="en-US" altLang="en-US" sz="3200" u="sng" dirty="0">
                <a:solidFill>
                  <a:schemeClr val="bg1"/>
                </a:solidFill>
              </a:rPr>
              <a:t>Ac.7:59</a:t>
            </a:r>
            <a:r>
              <a:rPr lang="en-US" altLang="en-US" sz="3200" dirty="0">
                <a:solidFill>
                  <a:schemeClr val="bg1"/>
                </a:solidFill>
              </a:rPr>
              <a:t> </a:t>
            </a:r>
            <a:r>
              <a:rPr lang="en-US" altLang="en-US" sz="3200" dirty="0">
                <a:solidFill>
                  <a:srgbClr val="FFFFCC"/>
                </a:solidFill>
              </a:rPr>
              <a:t>And they stoned Stephen as he was calling on God and saying, “Lord Jesus, receive my spirit.”</a:t>
            </a:r>
          </a:p>
          <a:p>
            <a:pPr lvl="1">
              <a:lnSpc>
                <a:spcPct val="90000"/>
              </a:lnSpc>
              <a:spcBef>
                <a:spcPts val="600"/>
              </a:spcBef>
              <a:spcAft>
                <a:spcPts val="300"/>
              </a:spcAft>
            </a:pPr>
            <a:endParaRPr lang="en-US" altLang="en-US" sz="3200" dirty="0">
              <a:solidFill>
                <a:schemeClr val="bg1"/>
              </a:solidFill>
            </a:endParaRPr>
          </a:p>
          <a:p>
            <a:pPr marL="0" indent="0">
              <a:lnSpc>
                <a:spcPct val="90000"/>
              </a:lnSpc>
              <a:spcBef>
                <a:spcPts val="600"/>
              </a:spcBef>
              <a:spcAft>
                <a:spcPts val="1200"/>
              </a:spcAft>
              <a:buNone/>
            </a:pPr>
            <a:endParaRPr lang="en-US" altLang="en-US" dirty="0">
              <a:solidFill>
                <a:srgbClr val="FFFF99"/>
              </a:solidFill>
            </a:endParaRPr>
          </a:p>
        </p:txBody>
      </p:sp>
    </p:spTree>
    <p:extLst>
      <p:ext uri="{BB962C8B-B14F-4D97-AF65-F5344CB8AC3E}">
        <p14:creationId xmlns:p14="http://schemas.microsoft.com/office/powerpoint/2010/main" val="303883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2616868" y="685800"/>
            <a:ext cx="3910265" cy="533400"/>
          </a:xfrm>
          <a:prstGeom prst="roundRect">
            <a:avLst/>
          </a:prstGeom>
          <a:solidFill>
            <a:srgbClr val="000000"/>
          </a:solidFill>
          <a:ln w="1905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 </a:t>
            </a:r>
            <a:r>
              <a:rPr lang="en-US" sz="2400" kern="0" dirty="0">
                <a:solidFill>
                  <a:schemeClr val="bg1"/>
                </a:solidFill>
                <a:ea typeface="Verdana" panose="020B0604030504040204" pitchFamily="34" charset="0"/>
                <a:cs typeface="Arial" panose="020B0604020202020204" pitchFamily="34" charset="0"/>
              </a:rPr>
              <a:t>The Plea, 1 </a:t>
            </a:r>
            <a:endParaRPr kumimoji="0" lang="en-US" sz="24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
        <p:nvSpPr>
          <p:cNvPr id="3" name="Rectangle: Rounded Corners 2">
            <a:extLst>
              <a:ext uri="{FF2B5EF4-FFF2-40B4-BE49-F238E27FC236}">
                <a16:creationId xmlns:a16="http://schemas.microsoft.com/office/drawing/2014/main" id="{40379C2D-C3AE-4BB8-9686-1DD7AB33C591}"/>
              </a:ext>
            </a:extLst>
          </p:cNvPr>
          <p:cNvSpPr/>
          <p:nvPr/>
        </p:nvSpPr>
        <p:spPr>
          <a:xfrm>
            <a:off x="1427864" y="2814788"/>
            <a:ext cx="6297521" cy="1032164"/>
          </a:xfrm>
          <a:prstGeom prst="roundRect">
            <a:avLst/>
          </a:prstGeom>
          <a:solidFill>
            <a:srgbClr val="000000"/>
          </a:solidFill>
          <a:ln w="19050" cap="flat" cmpd="sng" algn="ctr">
            <a:solidFill>
              <a:srgbClr val="99FFC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300" b="0" i="0" u="none" strike="noStrike" kern="0" cap="none" spc="0" normalizeH="0" baseline="0" noProof="0" dirty="0">
                <a:ln>
                  <a:noFill/>
                </a:ln>
                <a:solidFill>
                  <a:srgbClr val="99FFCC"/>
                </a:solidFill>
                <a:effectLst/>
                <a:uLnTx/>
                <a:uFillTx/>
                <a:latin typeface="Times New Roman" panose="02020603050405020304" pitchFamily="18" charset="0"/>
                <a:cs typeface="Times New Roman" panose="02020603050405020304" pitchFamily="18" charset="0"/>
              </a:rPr>
              <a:t>IV. </a:t>
            </a:r>
            <a:r>
              <a:rPr lang="en-US" sz="3300" kern="0" dirty="0">
                <a:solidFill>
                  <a:srgbClr val="FFFF99"/>
                </a:solidFill>
                <a:ea typeface="Verdana" panose="020B0604030504040204" pitchFamily="34" charset="0"/>
                <a:cs typeface="Arial" panose="020B0604020202020204" pitchFamily="34" charset="0"/>
              </a:rPr>
              <a:t>The Preacher, </a:t>
            </a:r>
            <a:r>
              <a:rPr lang="en-US" sz="3300" kern="0" dirty="0">
                <a:solidFill>
                  <a:schemeClr val="bg1"/>
                </a:solidFill>
                <a:ea typeface="Verdana" panose="020B0604030504040204" pitchFamily="34" charset="0"/>
                <a:cs typeface="Arial" panose="020B0604020202020204" pitchFamily="34" charset="0"/>
              </a:rPr>
              <a:t>8</a:t>
            </a:r>
            <a:r>
              <a:rPr lang="en-US" sz="3200" kern="0" dirty="0">
                <a:solidFill>
                  <a:schemeClr val="bg1"/>
                </a:solidFill>
                <a:ea typeface="Verdana" panose="020B0604030504040204" pitchFamily="34" charset="0"/>
                <a:cs typeface="Arial" panose="020B0604020202020204" pitchFamily="34" charset="0"/>
              </a:rPr>
              <a:t>-12 </a:t>
            </a:r>
            <a:endParaRPr kumimoji="0" lang="en-US" sz="33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
        <p:nvSpPr>
          <p:cNvPr id="4" name="Rectangle: Rounded Corners 3">
            <a:extLst>
              <a:ext uri="{FF2B5EF4-FFF2-40B4-BE49-F238E27FC236}">
                <a16:creationId xmlns:a16="http://schemas.microsoft.com/office/drawing/2014/main" id="{0C5B7239-0C8D-45E5-9684-8818D0AC8F6D}"/>
              </a:ext>
            </a:extLst>
          </p:cNvPr>
          <p:cNvSpPr/>
          <p:nvPr/>
        </p:nvSpPr>
        <p:spPr>
          <a:xfrm>
            <a:off x="2621487" y="1383143"/>
            <a:ext cx="3910265" cy="533400"/>
          </a:xfrm>
          <a:prstGeom prst="roundRect">
            <a:avLst/>
          </a:prstGeom>
          <a:solidFill>
            <a:srgbClr val="000000"/>
          </a:solidFill>
          <a:ln w="1905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II. </a:t>
            </a:r>
            <a:r>
              <a:rPr lang="en-US" sz="2400" kern="0" dirty="0">
                <a:solidFill>
                  <a:schemeClr val="bg1"/>
                </a:solidFill>
                <a:ea typeface="Verdana" panose="020B0604030504040204" pitchFamily="34" charset="0"/>
                <a:cs typeface="Arial" panose="020B0604020202020204" pitchFamily="34" charset="0"/>
              </a:rPr>
              <a:t>The Picture, 2-5 </a:t>
            </a:r>
            <a:endParaRPr kumimoji="0" lang="en-US" sz="24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A2FBA3BC-F33F-4D09-B742-9E5FDDD6D7EA}"/>
              </a:ext>
            </a:extLst>
          </p:cNvPr>
          <p:cNvSpPr/>
          <p:nvPr/>
        </p:nvSpPr>
        <p:spPr>
          <a:xfrm>
            <a:off x="2616871" y="2089724"/>
            <a:ext cx="3910265" cy="533400"/>
          </a:xfrm>
          <a:prstGeom prst="roundRect">
            <a:avLst/>
          </a:prstGeom>
          <a:solidFill>
            <a:srgbClr val="000000"/>
          </a:solidFill>
          <a:ln w="1905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III. </a:t>
            </a:r>
            <a:r>
              <a:rPr lang="en-US" sz="2400" kern="0" dirty="0">
                <a:solidFill>
                  <a:schemeClr val="bg1"/>
                </a:solidFill>
                <a:ea typeface="Verdana" panose="020B0604030504040204" pitchFamily="34" charset="0"/>
                <a:cs typeface="Arial" panose="020B0604020202020204" pitchFamily="34" charset="0"/>
              </a:rPr>
              <a:t>The Preparation, 6-7 </a:t>
            </a:r>
            <a:endParaRPr kumimoji="0" lang="en-US" sz="24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312022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rgbClr val="FFFFCC"/>
                </a:solidFill>
              </a:rPr>
              <a:t>Preacher:</a:t>
            </a:r>
            <a:r>
              <a:rPr lang="en-US" altLang="en-US" sz="3600" dirty="0">
                <a:solidFill>
                  <a:schemeClr val="bg1"/>
                </a:solidFill>
              </a:rPr>
              <a:t> 7x in Eccl.; 3x in ch.12</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902852"/>
            <a:ext cx="8229600" cy="5687306"/>
          </a:xfrm>
        </p:spPr>
        <p:txBody>
          <a:bodyPr/>
          <a:lstStyle/>
          <a:p>
            <a:pPr>
              <a:lnSpc>
                <a:spcPct val="90000"/>
              </a:lnSpc>
              <a:spcBef>
                <a:spcPts val="600"/>
              </a:spcBef>
              <a:spcAft>
                <a:spcPts val="600"/>
              </a:spcAft>
            </a:pPr>
            <a:r>
              <a:rPr lang="en-US" altLang="en-US" dirty="0">
                <a:solidFill>
                  <a:srgbClr val="FFFF00"/>
                </a:solidFill>
              </a:rPr>
              <a:t>8:</a:t>
            </a:r>
            <a:r>
              <a:rPr lang="en-US" altLang="en-US" dirty="0">
                <a:solidFill>
                  <a:schemeClr val="bg1"/>
                </a:solidFill>
              </a:rPr>
              <a:t> vanity (= 1:2)</a:t>
            </a:r>
          </a:p>
          <a:p>
            <a:pPr lvl="1">
              <a:lnSpc>
                <a:spcPct val="90000"/>
              </a:lnSpc>
              <a:spcBef>
                <a:spcPts val="600"/>
              </a:spcBef>
              <a:spcAft>
                <a:spcPts val="600"/>
              </a:spcAft>
            </a:pPr>
            <a:r>
              <a:rPr lang="en-US" altLang="en-US" sz="3200" dirty="0">
                <a:solidFill>
                  <a:srgbClr val="FFFF99"/>
                </a:solidFill>
              </a:rPr>
              <a:t>There is a last time for every job.</a:t>
            </a:r>
          </a:p>
          <a:p>
            <a:pPr lvl="1">
              <a:lnSpc>
                <a:spcPct val="90000"/>
              </a:lnSpc>
              <a:spcBef>
                <a:spcPts val="600"/>
              </a:spcBef>
              <a:spcAft>
                <a:spcPts val="600"/>
              </a:spcAft>
            </a:pPr>
            <a:r>
              <a:rPr lang="en-US" altLang="en-US" sz="3200" dirty="0">
                <a:solidFill>
                  <a:srgbClr val="FFFF99"/>
                </a:solidFill>
              </a:rPr>
              <a:t>Nothing under the sun is ours to keep.</a:t>
            </a:r>
          </a:p>
          <a:p>
            <a:pPr lvl="2">
              <a:lnSpc>
                <a:spcPct val="90000"/>
              </a:lnSpc>
              <a:spcBef>
                <a:spcPts val="600"/>
              </a:spcBef>
              <a:spcAft>
                <a:spcPts val="600"/>
              </a:spcAft>
            </a:pPr>
            <a:r>
              <a:rPr lang="en-US" altLang="en-US" sz="3200" dirty="0">
                <a:solidFill>
                  <a:schemeClr val="bg1"/>
                </a:solidFill>
              </a:rPr>
              <a:t>Job 1</a:t>
            </a:r>
          </a:p>
          <a:p>
            <a:pPr lvl="2">
              <a:lnSpc>
                <a:spcPct val="90000"/>
              </a:lnSpc>
              <a:spcBef>
                <a:spcPts val="600"/>
              </a:spcBef>
              <a:spcAft>
                <a:spcPts val="600"/>
              </a:spcAft>
            </a:pPr>
            <a:r>
              <a:rPr lang="en-US" altLang="en-US" sz="3200" dirty="0">
                <a:solidFill>
                  <a:schemeClr val="bg1"/>
                </a:solidFill>
              </a:rPr>
              <a:t>Lk.16</a:t>
            </a:r>
          </a:p>
          <a:p>
            <a:pPr marL="914400" lvl="2" indent="0">
              <a:lnSpc>
                <a:spcPct val="90000"/>
              </a:lnSpc>
              <a:spcBef>
                <a:spcPts val="600"/>
              </a:spcBef>
              <a:spcAft>
                <a:spcPts val="600"/>
              </a:spcAft>
              <a:buNone/>
            </a:pPr>
            <a:endParaRPr lang="en-US" altLang="en-US" sz="3200" dirty="0">
              <a:solidFill>
                <a:schemeClr val="bg1"/>
              </a:solidFill>
            </a:endParaRPr>
          </a:p>
          <a:p>
            <a:pPr marL="0" indent="0">
              <a:lnSpc>
                <a:spcPct val="90000"/>
              </a:lnSpc>
              <a:spcBef>
                <a:spcPts val="600"/>
              </a:spcBef>
              <a:spcAft>
                <a:spcPts val="1200"/>
              </a:spcAft>
              <a:buNone/>
            </a:pPr>
            <a:endParaRPr lang="en-US" altLang="en-US" dirty="0">
              <a:solidFill>
                <a:srgbClr val="FFFF99"/>
              </a:solidFill>
            </a:endParaRPr>
          </a:p>
        </p:txBody>
      </p:sp>
      <p:sp>
        <p:nvSpPr>
          <p:cNvPr id="2" name="Rectangle 1">
            <a:extLst>
              <a:ext uri="{FF2B5EF4-FFF2-40B4-BE49-F238E27FC236}">
                <a16:creationId xmlns:a16="http://schemas.microsoft.com/office/drawing/2014/main" id="{C1A4C01E-FAE2-4780-9E14-AE5AF624CD94}"/>
              </a:ext>
            </a:extLst>
          </p:cNvPr>
          <p:cNvSpPr/>
          <p:nvPr/>
        </p:nvSpPr>
        <p:spPr>
          <a:xfrm>
            <a:off x="757378" y="3888507"/>
            <a:ext cx="7647709" cy="2493818"/>
          </a:xfrm>
          <a:prstGeom prst="rect">
            <a:avLst/>
          </a:prstGeom>
          <a:solidFill>
            <a:schemeClr val="tx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aseline="30000" dirty="0"/>
              <a:t>18</a:t>
            </a:r>
            <a:r>
              <a:rPr lang="en-US" sz="3100" dirty="0"/>
              <a:t> </a:t>
            </a:r>
            <a:r>
              <a:rPr lang="en-US" sz="3100" dirty="0">
                <a:solidFill>
                  <a:srgbClr val="FFFFCC"/>
                </a:solidFill>
              </a:rPr>
              <a:t>while we do not look at the things which are seen, but at the things which are not seen.  For the things which are seen are temporary, but the things which are not</a:t>
            </a:r>
            <a:br>
              <a:rPr lang="en-US" sz="3100" dirty="0">
                <a:solidFill>
                  <a:srgbClr val="FFFFCC"/>
                </a:solidFill>
              </a:rPr>
            </a:br>
            <a:r>
              <a:rPr lang="en-US" sz="3100" dirty="0">
                <a:solidFill>
                  <a:srgbClr val="FFFFCC"/>
                </a:solidFill>
              </a:rPr>
              <a:t>seen are eternal </a:t>
            </a:r>
            <a:r>
              <a:rPr lang="en-US" sz="2800" dirty="0"/>
              <a:t>– 2 Cor.4</a:t>
            </a:r>
            <a:endParaRPr lang="en-US" sz="3100" dirty="0"/>
          </a:p>
        </p:txBody>
      </p:sp>
    </p:spTree>
    <p:extLst>
      <p:ext uri="{BB962C8B-B14F-4D97-AF65-F5344CB8AC3E}">
        <p14:creationId xmlns:p14="http://schemas.microsoft.com/office/powerpoint/2010/main" val="254598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rgbClr val="FFFFCC"/>
                </a:solidFill>
              </a:rPr>
              <a:t>Preacher:</a:t>
            </a:r>
            <a:r>
              <a:rPr lang="en-US" altLang="en-US" sz="3600" dirty="0">
                <a:solidFill>
                  <a:schemeClr val="bg1"/>
                </a:solidFill>
              </a:rPr>
              <a:t> 7x in Eccl.; 3x in ch.12</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932873"/>
            <a:ext cx="8229600" cy="5583397"/>
          </a:xfrm>
        </p:spPr>
        <p:txBody>
          <a:bodyPr/>
          <a:lstStyle/>
          <a:p>
            <a:pPr>
              <a:lnSpc>
                <a:spcPct val="90000"/>
              </a:lnSpc>
              <a:spcBef>
                <a:spcPts val="600"/>
              </a:spcBef>
              <a:spcAft>
                <a:spcPts val="600"/>
              </a:spcAft>
            </a:pPr>
            <a:r>
              <a:rPr lang="en-US" altLang="en-US" dirty="0">
                <a:solidFill>
                  <a:srgbClr val="FFFF00"/>
                </a:solidFill>
              </a:rPr>
              <a:t>9:</a:t>
            </a:r>
            <a:r>
              <a:rPr lang="en-US" altLang="en-US" dirty="0">
                <a:solidFill>
                  <a:schemeClr val="bg1"/>
                </a:solidFill>
              </a:rPr>
              <a:t> preacher’s credentials</a:t>
            </a:r>
          </a:p>
          <a:p>
            <a:pPr lvl="1">
              <a:lnSpc>
                <a:spcPct val="90000"/>
              </a:lnSpc>
              <a:spcBef>
                <a:spcPts val="600"/>
              </a:spcBef>
              <a:spcAft>
                <a:spcPts val="600"/>
              </a:spcAft>
            </a:pPr>
            <a:r>
              <a:rPr lang="en-US" altLang="en-US" sz="3200" dirty="0">
                <a:solidFill>
                  <a:srgbClr val="FFFF99"/>
                </a:solidFill>
              </a:rPr>
              <a:t>Wise: </a:t>
            </a:r>
            <a:r>
              <a:rPr lang="en-US" altLang="en-US" sz="3200" dirty="0">
                <a:solidFill>
                  <a:schemeClr val="bg1"/>
                </a:solidFill>
              </a:rPr>
              <a:t>skilled, ‘learned sage’</a:t>
            </a:r>
            <a:endParaRPr lang="en-US" altLang="en-US" sz="3200" dirty="0">
              <a:solidFill>
                <a:srgbClr val="FFFF99"/>
              </a:solidFill>
            </a:endParaRPr>
          </a:p>
          <a:p>
            <a:pPr lvl="1">
              <a:lnSpc>
                <a:spcPct val="90000"/>
              </a:lnSpc>
              <a:spcBef>
                <a:spcPts val="600"/>
              </a:spcBef>
              <a:spcAft>
                <a:spcPts val="600"/>
              </a:spcAft>
            </a:pPr>
            <a:r>
              <a:rPr lang="en-US" altLang="en-US" sz="3200" dirty="0">
                <a:solidFill>
                  <a:srgbClr val="FFFF99"/>
                </a:solidFill>
              </a:rPr>
              <a:t>Preacher: </a:t>
            </a:r>
            <a:r>
              <a:rPr lang="en-US" altLang="en-US" sz="3200" dirty="0">
                <a:solidFill>
                  <a:schemeClr val="bg1"/>
                </a:solidFill>
              </a:rPr>
              <a:t>taught knowledge</a:t>
            </a:r>
            <a:endParaRPr lang="en-US" altLang="en-US" sz="3200" dirty="0">
              <a:solidFill>
                <a:srgbClr val="FFFF99"/>
              </a:solidFill>
            </a:endParaRPr>
          </a:p>
          <a:p>
            <a:pPr lvl="1">
              <a:lnSpc>
                <a:spcPct val="90000"/>
              </a:lnSpc>
              <a:spcBef>
                <a:spcPts val="600"/>
              </a:spcBef>
              <a:spcAft>
                <a:spcPts val="1200"/>
              </a:spcAft>
            </a:pPr>
            <a:r>
              <a:rPr lang="en-US" altLang="en-US" sz="3200" dirty="0">
                <a:solidFill>
                  <a:srgbClr val="FFFF99"/>
                </a:solidFill>
              </a:rPr>
              <a:t>Student: </a:t>
            </a:r>
            <a:r>
              <a:rPr lang="en-US" altLang="en-US" sz="3200" dirty="0">
                <a:solidFill>
                  <a:schemeClr val="bg1"/>
                </a:solidFill>
              </a:rPr>
              <a:t>weighed, studied, arranged proverbs…</a:t>
            </a:r>
          </a:p>
          <a:p>
            <a:pPr>
              <a:lnSpc>
                <a:spcPct val="90000"/>
              </a:lnSpc>
              <a:spcBef>
                <a:spcPts val="600"/>
              </a:spcBef>
              <a:spcAft>
                <a:spcPts val="600"/>
              </a:spcAft>
            </a:pPr>
            <a:r>
              <a:rPr lang="en-US" altLang="en-US" dirty="0">
                <a:solidFill>
                  <a:srgbClr val="FFFF00"/>
                </a:solidFill>
              </a:rPr>
              <a:t>10:</a:t>
            </a:r>
            <a:r>
              <a:rPr lang="en-US" altLang="en-US" dirty="0">
                <a:solidFill>
                  <a:schemeClr val="bg1"/>
                </a:solidFill>
              </a:rPr>
              <a:t> produced written material; pleasing and accurate.</a:t>
            </a:r>
          </a:p>
          <a:p>
            <a:pPr lvl="1">
              <a:lnSpc>
                <a:spcPct val="90000"/>
              </a:lnSpc>
              <a:spcBef>
                <a:spcPts val="600"/>
              </a:spcBef>
              <a:spcAft>
                <a:spcPts val="600"/>
              </a:spcAft>
            </a:pPr>
            <a:r>
              <a:rPr lang="en-US" altLang="en-US" sz="3200" dirty="0">
                <a:solidFill>
                  <a:srgbClr val="FFFF99"/>
                </a:solidFill>
              </a:rPr>
              <a:t>‘Upright’: Solomon believed all he wrote</a:t>
            </a:r>
          </a:p>
          <a:p>
            <a:pPr marL="0" indent="0">
              <a:lnSpc>
                <a:spcPct val="90000"/>
              </a:lnSpc>
              <a:spcBef>
                <a:spcPts val="600"/>
              </a:spcBef>
              <a:spcAft>
                <a:spcPts val="1200"/>
              </a:spcAft>
              <a:buNone/>
            </a:pPr>
            <a:endParaRPr lang="en-US" altLang="en-US" dirty="0">
              <a:solidFill>
                <a:srgbClr val="FFFF99"/>
              </a:solidFill>
            </a:endParaRPr>
          </a:p>
        </p:txBody>
      </p:sp>
    </p:spTree>
    <p:extLst>
      <p:ext uri="{BB962C8B-B14F-4D97-AF65-F5344CB8AC3E}">
        <p14:creationId xmlns:p14="http://schemas.microsoft.com/office/powerpoint/2010/main" val="40114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rgbClr val="FFFFCC"/>
                </a:solidFill>
              </a:rPr>
              <a:t>Preacher:</a:t>
            </a:r>
            <a:r>
              <a:rPr lang="en-US" altLang="en-US" sz="3600" dirty="0">
                <a:solidFill>
                  <a:schemeClr val="bg1"/>
                </a:solidFill>
              </a:rPr>
              <a:t> 7x in Eccl.; 3x in ch.12</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923636"/>
            <a:ext cx="8229600" cy="5689600"/>
          </a:xfrm>
        </p:spPr>
        <p:txBody>
          <a:bodyPr/>
          <a:lstStyle/>
          <a:p>
            <a:pPr>
              <a:lnSpc>
                <a:spcPct val="90000"/>
              </a:lnSpc>
              <a:spcBef>
                <a:spcPts val="600"/>
              </a:spcBef>
              <a:spcAft>
                <a:spcPts val="300"/>
              </a:spcAft>
            </a:pPr>
            <a:r>
              <a:rPr lang="en-US" altLang="en-US" dirty="0">
                <a:solidFill>
                  <a:srgbClr val="FFFF00"/>
                </a:solidFill>
              </a:rPr>
              <a:t>11:</a:t>
            </a:r>
            <a:r>
              <a:rPr lang="en-US" altLang="en-US" dirty="0">
                <a:solidFill>
                  <a:schemeClr val="bg1"/>
                </a:solidFill>
              </a:rPr>
              <a:t> all such works are . . .</a:t>
            </a:r>
          </a:p>
          <a:p>
            <a:pPr lvl="1">
              <a:lnSpc>
                <a:spcPct val="90000"/>
              </a:lnSpc>
              <a:spcBef>
                <a:spcPts val="600"/>
              </a:spcBef>
              <a:spcAft>
                <a:spcPts val="600"/>
              </a:spcAft>
            </a:pPr>
            <a:r>
              <a:rPr lang="en-US" altLang="en-US" sz="3200" dirty="0">
                <a:solidFill>
                  <a:srgbClr val="FFFF99"/>
                </a:solidFill>
              </a:rPr>
              <a:t>Goad: </a:t>
            </a:r>
            <a:r>
              <a:rPr lang="en-US" altLang="en-US" sz="3200" dirty="0">
                <a:solidFill>
                  <a:schemeClr val="bg1"/>
                </a:solidFill>
              </a:rPr>
              <a:t>rod with iron spike, sharpened at end to drive oxen.   Ac.26:14</a:t>
            </a:r>
          </a:p>
          <a:p>
            <a:pPr lvl="2">
              <a:lnSpc>
                <a:spcPct val="90000"/>
              </a:lnSpc>
              <a:spcBef>
                <a:spcPts val="600"/>
              </a:spcBef>
              <a:spcAft>
                <a:spcPts val="600"/>
              </a:spcAft>
            </a:pPr>
            <a:r>
              <a:rPr lang="en-US" altLang="en-US" sz="3200" dirty="0">
                <a:solidFill>
                  <a:srgbClr val="CCFFFF"/>
                </a:solidFill>
              </a:rPr>
              <a:t>Spur</a:t>
            </a:r>
            <a:r>
              <a:rPr lang="en-US" altLang="en-US" sz="2800" dirty="0">
                <a:solidFill>
                  <a:srgbClr val="CCFFFF"/>
                </a:solidFill>
              </a:rPr>
              <a:t> </a:t>
            </a:r>
            <a:r>
              <a:rPr lang="en-US" altLang="en-US" sz="3200" dirty="0">
                <a:solidFill>
                  <a:srgbClr val="CCFFFF"/>
                </a:solidFill>
              </a:rPr>
              <a:t>us to </a:t>
            </a:r>
            <a:r>
              <a:rPr lang="en-US" altLang="en-US" sz="3200" b="1" baseline="30000" dirty="0">
                <a:solidFill>
                  <a:srgbClr val="FFC000"/>
                </a:solidFill>
              </a:rPr>
              <a:t>1</a:t>
            </a:r>
            <a:r>
              <a:rPr lang="en-US" altLang="en-US" sz="3200" dirty="0">
                <a:solidFill>
                  <a:srgbClr val="CCFFFF"/>
                </a:solidFill>
              </a:rPr>
              <a:t>learn good,</a:t>
            </a:r>
            <a:r>
              <a:rPr lang="en-US" altLang="en-US" sz="3200" dirty="0">
                <a:solidFill>
                  <a:schemeClr val="bg1"/>
                </a:solidFill>
              </a:rPr>
              <a:t> </a:t>
            </a:r>
            <a:r>
              <a:rPr lang="en-US" altLang="en-US" sz="3200" b="1" baseline="30000" dirty="0">
                <a:solidFill>
                  <a:srgbClr val="FFC000"/>
                </a:solidFill>
              </a:rPr>
              <a:t>2</a:t>
            </a:r>
            <a:r>
              <a:rPr lang="en-US" altLang="en-US" sz="3200" dirty="0">
                <a:solidFill>
                  <a:srgbClr val="CCFFFF"/>
                </a:solidFill>
              </a:rPr>
              <a:t>avoid evil,</a:t>
            </a:r>
            <a:r>
              <a:rPr lang="en-US" altLang="en-US" sz="3200" dirty="0">
                <a:solidFill>
                  <a:schemeClr val="bg1"/>
                </a:solidFill>
              </a:rPr>
              <a:t> </a:t>
            </a:r>
            <a:r>
              <a:rPr lang="en-US" altLang="en-US" sz="3200" b="1" baseline="30000" dirty="0">
                <a:solidFill>
                  <a:srgbClr val="FFC000"/>
                </a:solidFill>
              </a:rPr>
              <a:t>3</a:t>
            </a:r>
            <a:r>
              <a:rPr lang="en-US" altLang="en-US" sz="3200" dirty="0">
                <a:solidFill>
                  <a:srgbClr val="CCFFFF"/>
                </a:solidFill>
              </a:rPr>
              <a:t>go in right direction.</a:t>
            </a:r>
          </a:p>
          <a:p>
            <a:pPr lvl="2">
              <a:lnSpc>
                <a:spcPct val="90000"/>
              </a:lnSpc>
              <a:spcBef>
                <a:spcPts val="600"/>
              </a:spcBef>
              <a:spcAft>
                <a:spcPts val="600"/>
              </a:spcAft>
            </a:pPr>
            <a:r>
              <a:rPr lang="en-US" altLang="en-US" sz="3200" dirty="0">
                <a:solidFill>
                  <a:srgbClr val="CCFFFF"/>
                </a:solidFill>
              </a:rPr>
              <a:t>Words stick in our memory.</a:t>
            </a:r>
          </a:p>
          <a:p>
            <a:pPr lvl="2">
              <a:lnSpc>
                <a:spcPct val="90000"/>
              </a:lnSpc>
              <a:spcBef>
                <a:spcPts val="600"/>
              </a:spcBef>
              <a:spcAft>
                <a:spcPts val="600"/>
              </a:spcAft>
            </a:pPr>
            <a:r>
              <a:rPr lang="en-US" altLang="en-US" sz="3200" dirty="0">
                <a:solidFill>
                  <a:srgbClr val="CCFFFF"/>
                </a:solidFill>
              </a:rPr>
              <a:t>Pricked conscience.</a:t>
            </a:r>
          </a:p>
          <a:p>
            <a:pPr lvl="1">
              <a:lnSpc>
                <a:spcPct val="90000"/>
              </a:lnSpc>
              <a:spcBef>
                <a:spcPts val="600"/>
              </a:spcBef>
              <a:spcAft>
                <a:spcPts val="600"/>
              </a:spcAft>
            </a:pPr>
            <a:r>
              <a:rPr lang="en-US" altLang="en-US" sz="3200" dirty="0">
                <a:solidFill>
                  <a:srgbClr val="FFFF99"/>
                </a:solidFill>
              </a:rPr>
              <a:t>Well-driven nails: </a:t>
            </a:r>
            <a:r>
              <a:rPr lang="en-US" altLang="en-US" sz="3200" dirty="0">
                <a:solidFill>
                  <a:schemeClr val="bg1"/>
                </a:solidFill>
              </a:rPr>
              <a:t>hold on; anchor for soul.   Stick in memory.   Is.22:23</a:t>
            </a:r>
          </a:p>
          <a:p>
            <a:pPr lvl="1">
              <a:lnSpc>
                <a:spcPct val="90000"/>
              </a:lnSpc>
              <a:spcBef>
                <a:spcPts val="600"/>
              </a:spcBef>
              <a:spcAft>
                <a:spcPts val="600"/>
              </a:spcAft>
            </a:pPr>
            <a:r>
              <a:rPr lang="en-US" altLang="en-US" sz="3200" dirty="0">
                <a:solidFill>
                  <a:srgbClr val="FFFF99"/>
                </a:solidFill>
              </a:rPr>
              <a:t>Given by one Shepherd:</a:t>
            </a:r>
            <a:r>
              <a:rPr lang="en-US" altLang="en-US" sz="3200" dirty="0">
                <a:solidFill>
                  <a:schemeClr val="bg1"/>
                </a:solidFill>
              </a:rPr>
              <a:t> inspiration.  Ps.80:1</a:t>
            </a:r>
            <a:endParaRPr lang="en-US" altLang="en-US" sz="3200" dirty="0">
              <a:solidFill>
                <a:srgbClr val="FFFF99"/>
              </a:solidFill>
            </a:endParaRPr>
          </a:p>
          <a:p>
            <a:pPr marL="0" indent="0">
              <a:lnSpc>
                <a:spcPct val="90000"/>
              </a:lnSpc>
              <a:spcBef>
                <a:spcPts val="600"/>
              </a:spcBef>
              <a:spcAft>
                <a:spcPts val="1200"/>
              </a:spcAft>
              <a:buNone/>
            </a:pPr>
            <a:endParaRPr lang="en-US" altLang="en-US" dirty="0">
              <a:solidFill>
                <a:srgbClr val="FFFF99"/>
              </a:solidFill>
            </a:endParaRPr>
          </a:p>
        </p:txBody>
      </p:sp>
    </p:spTree>
    <p:extLst>
      <p:ext uri="{BB962C8B-B14F-4D97-AF65-F5344CB8AC3E}">
        <p14:creationId xmlns:p14="http://schemas.microsoft.com/office/powerpoint/2010/main" val="291687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rgbClr val="FFFFCC"/>
                </a:solidFill>
              </a:rPr>
              <a:t>Preacher:</a:t>
            </a:r>
            <a:r>
              <a:rPr lang="en-US" altLang="en-US" sz="3600" dirty="0">
                <a:solidFill>
                  <a:schemeClr val="bg1"/>
                </a:solidFill>
              </a:rPr>
              <a:t> 7x in Eccl.; 3x in ch.12</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932877"/>
            <a:ext cx="8229600" cy="5481797"/>
          </a:xfrm>
        </p:spPr>
        <p:txBody>
          <a:bodyPr/>
          <a:lstStyle/>
          <a:p>
            <a:pPr>
              <a:lnSpc>
                <a:spcPct val="90000"/>
              </a:lnSpc>
              <a:spcBef>
                <a:spcPts val="600"/>
              </a:spcBef>
              <a:spcAft>
                <a:spcPts val="300"/>
              </a:spcAft>
            </a:pPr>
            <a:r>
              <a:rPr lang="en-US" altLang="en-US" dirty="0">
                <a:solidFill>
                  <a:srgbClr val="FFFF00"/>
                </a:solidFill>
              </a:rPr>
              <a:t>12:</a:t>
            </a:r>
            <a:r>
              <a:rPr lang="en-US" altLang="en-US" dirty="0">
                <a:solidFill>
                  <a:schemeClr val="bg1"/>
                </a:solidFill>
              </a:rPr>
              <a:t> many books</a:t>
            </a:r>
          </a:p>
          <a:p>
            <a:pPr lvl="1">
              <a:lnSpc>
                <a:spcPct val="90000"/>
              </a:lnSpc>
              <a:spcBef>
                <a:spcPts val="600"/>
              </a:spcBef>
              <a:spcAft>
                <a:spcPts val="600"/>
              </a:spcAft>
            </a:pPr>
            <a:r>
              <a:rPr lang="en-US" altLang="en-US" sz="3200" dirty="0">
                <a:solidFill>
                  <a:srgbClr val="FFFF99"/>
                </a:solidFill>
              </a:rPr>
              <a:t>Don’t waste your time; be selective</a:t>
            </a:r>
          </a:p>
          <a:p>
            <a:pPr lvl="2">
              <a:lnSpc>
                <a:spcPct val="90000"/>
              </a:lnSpc>
              <a:spcBef>
                <a:spcPts val="600"/>
              </a:spcBef>
              <a:spcAft>
                <a:spcPts val="600"/>
              </a:spcAft>
            </a:pPr>
            <a:r>
              <a:rPr lang="en-US" altLang="en-US" sz="3200" dirty="0">
                <a:solidFill>
                  <a:srgbClr val="CCFFCC"/>
                </a:solidFill>
              </a:rPr>
              <a:t>Trivial books, TV, internet…</a:t>
            </a:r>
          </a:p>
          <a:p>
            <a:pPr lvl="2">
              <a:lnSpc>
                <a:spcPct val="90000"/>
              </a:lnSpc>
              <a:spcBef>
                <a:spcPts val="600"/>
              </a:spcBef>
              <a:spcAft>
                <a:spcPts val="600"/>
              </a:spcAft>
            </a:pPr>
            <a:r>
              <a:rPr lang="en-US" altLang="en-US" sz="3200" dirty="0">
                <a:solidFill>
                  <a:srgbClr val="CCFFCC"/>
                </a:solidFill>
              </a:rPr>
              <a:t>Deceptive books.</a:t>
            </a:r>
          </a:p>
          <a:p>
            <a:pPr lvl="2">
              <a:lnSpc>
                <a:spcPct val="90000"/>
              </a:lnSpc>
              <a:spcBef>
                <a:spcPts val="600"/>
              </a:spcBef>
              <a:spcAft>
                <a:spcPts val="600"/>
              </a:spcAft>
            </a:pPr>
            <a:endParaRPr lang="en-US" altLang="en-US" sz="3200" dirty="0">
              <a:solidFill>
                <a:srgbClr val="CCFFCC"/>
              </a:solidFill>
            </a:endParaRPr>
          </a:p>
          <a:p>
            <a:pPr lvl="2">
              <a:lnSpc>
                <a:spcPct val="90000"/>
              </a:lnSpc>
              <a:spcBef>
                <a:spcPts val="600"/>
              </a:spcBef>
              <a:spcAft>
                <a:spcPts val="600"/>
              </a:spcAft>
            </a:pPr>
            <a:endParaRPr lang="en-US" altLang="en-US" sz="3200" dirty="0">
              <a:solidFill>
                <a:srgbClr val="CCFFCC"/>
              </a:solidFill>
            </a:endParaRPr>
          </a:p>
          <a:p>
            <a:pPr lvl="2">
              <a:lnSpc>
                <a:spcPct val="90000"/>
              </a:lnSpc>
              <a:spcBef>
                <a:spcPts val="600"/>
              </a:spcBef>
              <a:spcAft>
                <a:spcPts val="600"/>
              </a:spcAft>
            </a:pPr>
            <a:endParaRPr lang="en-US" altLang="en-US" sz="3200" dirty="0">
              <a:solidFill>
                <a:srgbClr val="CCFFCC"/>
              </a:solidFill>
            </a:endParaRPr>
          </a:p>
          <a:p>
            <a:pPr lvl="2">
              <a:lnSpc>
                <a:spcPct val="90000"/>
              </a:lnSpc>
              <a:spcBef>
                <a:spcPts val="600"/>
              </a:spcBef>
              <a:spcAft>
                <a:spcPts val="600"/>
              </a:spcAft>
            </a:pPr>
            <a:endParaRPr lang="en-US" altLang="en-US" sz="3200" dirty="0">
              <a:solidFill>
                <a:srgbClr val="CCFFCC"/>
              </a:solidFill>
            </a:endParaRPr>
          </a:p>
          <a:p>
            <a:pPr lvl="1">
              <a:lnSpc>
                <a:spcPct val="90000"/>
              </a:lnSpc>
              <a:spcBef>
                <a:spcPts val="600"/>
              </a:spcBef>
              <a:spcAft>
                <a:spcPts val="600"/>
              </a:spcAft>
            </a:pPr>
            <a:r>
              <a:rPr lang="en-US" altLang="en-US" sz="3200" dirty="0">
                <a:solidFill>
                  <a:srgbClr val="FFFF99"/>
                </a:solidFill>
              </a:rPr>
              <a:t>Inspired words deserve our time…</a:t>
            </a:r>
            <a:r>
              <a:rPr lang="en-US" altLang="en-US" sz="3200" dirty="0">
                <a:solidFill>
                  <a:srgbClr val="CCFFCC"/>
                </a:solidFill>
              </a:rPr>
              <a:t> </a:t>
            </a:r>
            <a:r>
              <a:rPr lang="en-US" altLang="en-US" sz="3600" dirty="0">
                <a:solidFill>
                  <a:srgbClr val="CCFFCC"/>
                </a:solidFill>
              </a:rPr>
              <a:t>  </a:t>
            </a:r>
          </a:p>
          <a:p>
            <a:pPr marL="0" indent="0">
              <a:lnSpc>
                <a:spcPct val="90000"/>
              </a:lnSpc>
              <a:spcBef>
                <a:spcPts val="600"/>
              </a:spcBef>
              <a:spcAft>
                <a:spcPts val="1200"/>
              </a:spcAft>
              <a:buNone/>
            </a:pPr>
            <a:endParaRPr lang="en-US" altLang="en-US" dirty="0">
              <a:solidFill>
                <a:srgbClr val="FFFF99"/>
              </a:solidFill>
            </a:endParaRPr>
          </a:p>
        </p:txBody>
      </p:sp>
      <p:sp>
        <p:nvSpPr>
          <p:cNvPr id="2" name="Rectangle 1">
            <a:extLst>
              <a:ext uri="{FF2B5EF4-FFF2-40B4-BE49-F238E27FC236}">
                <a16:creationId xmlns:a16="http://schemas.microsoft.com/office/drawing/2014/main" id="{D4AB187F-C6D9-40C9-BFA6-D1D8E8219DB3}"/>
              </a:ext>
            </a:extLst>
          </p:cNvPr>
          <p:cNvSpPr/>
          <p:nvPr/>
        </p:nvSpPr>
        <p:spPr>
          <a:xfrm>
            <a:off x="1182256" y="3325100"/>
            <a:ext cx="6788728" cy="2235195"/>
          </a:xfrm>
          <a:prstGeom prst="rect">
            <a:avLst/>
          </a:prstGeom>
          <a:solidFill>
            <a:schemeClr val="tx1"/>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FF"/>
                </a:solidFill>
              </a:rPr>
              <a:t>“But beyond this, my son, be warned”</a:t>
            </a:r>
            <a:r>
              <a:rPr lang="en-US" sz="3200" dirty="0"/>
              <a:t> </a:t>
            </a:r>
            <a:r>
              <a:rPr lang="en-US" sz="2400" dirty="0"/>
              <a:t>– NASB</a:t>
            </a:r>
            <a:endParaRPr lang="en-US" sz="3200" dirty="0"/>
          </a:p>
          <a:p>
            <a:pPr algn="ctr"/>
            <a:r>
              <a:rPr lang="en-US" sz="3200" dirty="0">
                <a:solidFill>
                  <a:srgbClr val="CCFFFF"/>
                </a:solidFill>
              </a:rPr>
              <a:t>“My son, beware </a:t>
            </a:r>
            <a:r>
              <a:rPr lang="en-US" sz="3200">
                <a:solidFill>
                  <a:srgbClr val="CCFFFF"/>
                </a:solidFill>
              </a:rPr>
              <a:t>of anything</a:t>
            </a:r>
            <a:br>
              <a:rPr lang="en-US" sz="3200">
                <a:solidFill>
                  <a:srgbClr val="CCFFFF"/>
                </a:solidFill>
              </a:rPr>
            </a:br>
            <a:r>
              <a:rPr lang="en-US" sz="3200">
                <a:solidFill>
                  <a:srgbClr val="CCFFFF"/>
                </a:solidFill>
              </a:rPr>
              <a:t>beyond </a:t>
            </a:r>
            <a:r>
              <a:rPr lang="en-US" sz="3200" dirty="0">
                <a:solidFill>
                  <a:srgbClr val="CCFFFF"/>
                </a:solidFill>
              </a:rPr>
              <a:t>these”</a:t>
            </a:r>
            <a:r>
              <a:rPr lang="en-US" sz="3200" dirty="0"/>
              <a:t> </a:t>
            </a:r>
            <a:r>
              <a:rPr lang="en-US" sz="2400" dirty="0"/>
              <a:t>– ESV</a:t>
            </a:r>
            <a:endParaRPr lang="en-US" sz="3200" dirty="0"/>
          </a:p>
        </p:txBody>
      </p:sp>
    </p:spTree>
    <p:extLst>
      <p:ext uri="{BB962C8B-B14F-4D97-AF65-F5344CB8AC3E}">
        <p14:creationId xmlns:p14="http://schemas.microsoft.com/office/powerpoint/2010/main" val="3870462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1423240" y="685800"/>
            <a:ext cx="6297521" cy="1032164"/>
          </a:xfrm>
          <a:prstGeom prst="roundRect">
            <a:avLst/>
          </a:prstGeom>
          <a:solidFill>
            <a:srgbClr val="000000"/>
          </a:solidFill>
          <a:ln w="19050" cap="flat" cmpd="sng" algn="ctr">
            <a:solidFill>
              <a:srgbClr val="99FFC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300" b="0" i="0" u="none" strike="noStrike" kern="0" cap="none" spc="0" normalizeH="0" baseline="0" noProof="0" dirty="0">
                <a:ln>
                  <a:noFill/>
                </a:ln>
                <a:solidFill>
                  <a:srgbClr val="99FFCC"/>
                </a:solidFill>
                <a:effectLst/>
                <a:uLnTx/>
                <a:uFillTx/>
                <a:latin typeface="Times New Roman" panose="02020603050405020304" pitchFamily="18" charset="0"/>
                <a:cs typeface="Times New Roman" panose="02020603050405020304" pitchFamily="18" charset="0"/>
              </a:rPr>
              <a:t>I. </a:t>
            </a:r>
            <a:r>
              <a:rPr lang="en-US" sz="3300" kern="0" dirty="0">
                <a:solidFill>
                  <a:srgbClr val="FFFF99"/>
                </a:solidFill>
                <a:ea typeface="Verdana" panose="020B0604030504040204" pitchFamily="34" charset="0"/>
                <a:cs typeface="Arial" panose="020B0604020202020204" pitchFamily="34" charset="0"/>
              </a:rPr>
              <a:t>The Plea, </a:t>
            </a:r>
            <a:r>
              <a:rPr lang="en-US" sz="3200" kern="0" dirty="0">
                <a:solidFill>
                  <a:schemeClr val="bg1"/>
                </a:solidFill>
                <a:ea typeface="Verdana" panose="020B0604030504040204" pitchFamily="34" charset="0"/>
                <a:cs typeface="Arial" panose="020B0604020202020204" pitchFamily="34" charset="0"/>
              </a:rPr>
              <a:t>1 </a:t>
            </a:r>
            <a:endParaRPr kumimoji="0" lang="en-US" sz="33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708374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2616868" y="685800"/>
            <a:ext cx="3910265" cy="533400"/>
          </a:xfrm>
          <a:prstGeom prst="roundRect">
            <a:avLst/>
          </a:prstGeom>
          <a:solidFill>
            <a:srgbClr val="000000"/>
          </a:solidFill>
          <a:ln w="1905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 </a:t>
            </a:r>
            <a:r>
              <a:rPr lang="en-US" sz="2400" kern="0" dirty="0">
                <a:solidFill>
                  <a:schemeClr val="bg1"/>
                </a:solidFill>
                <a:ea typeface="Verdana" panose="020B0604030504040204" pitchFamily="34" charset="0"/>
                <a:cs typeface="Arial" panose="020B0604020202020204" pitchFamily="34" charset="0"/>
              </a:rPr>
              <a:t>The Plea, 1 </a:t>
            </a:r>
            <a:endParaRPr kumimoji="0" lang="en-US" sz="24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
        <p:nvSpPr>
          <p:cNvPr id="3" name="Rectangle: Rounded Corners 2">
            <a:extLst>
              <a:ext uri="{FF2B5EF4-FFF2-40B4-BE49-F238E27FC236}">
                <a16:creationId xmlns:a16="http://schemas.microsoft.com/office/drawing/2014/main" id="{40379C2D-C3AE-4BB8-9686-1DD7AB33C591}"/>
              </a:ext>
            </a:extLst>
          </p:cNvPr>
          <p:cNvSpPr/>
          <p:nvPr/>
        </p:nvSpPr>
        <p:spPr>
          <a:xfrm>
            <a:off x="1427864" y="3544459"/>
            <a:ext cx="6297521" cy="1032164"/>
          </a:xfrm>
          <a:prstGeom prst="roundRect">
            <a:avLst/>
          </a:prstGeom>
          <a:solidFill>
            <a:srgbClr val="000000"/>
          </a:solidFill>
          <a:ln w="19050" cap="flat" cmpd="sng" algn="ctr">
            <a:solidFill>
              <a:srgbClr val="99FFC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300" b="0" i="0" u="none" strike="noStrike" kern="0" cap="none" spc="0" normalizeH="0" baseline="0" noProof="0" dirty="0">
                <a:ln>
                  <a:noFill/>
                </a:ln>
                <a:solidFill>
                  <a:srgbClr val="99FFCC"/>
                </a:solidFill>
                <a:effectLst/>
                <a:uLnTx/>
                <a:uFillTx/>
                <a:latin typeface="Times New Roman" panose="02020603050405020304" pitchFamily="18" charset="0"/>
                <a:cs typeface="Times New Roman" panose="02020603050405020304" pitchFamily="18" charset="0"/>
              </a:rPr>
              <a:t>V. </a:t>
            </a:r>
            <a:r>
              <a:rPr lang="en-US" sz="3300" kern="0" dirty="0">
                <a:solidFill>
                  <a:srgbClr val="FFFF99"/>
                </a:solidFill>
                <a:ea typeface="Verdana" panose="020B0604030504040204" pitchFamily="34" charset="0"/>
                <a:cs typeface="Arial" panose="020B0604020202020204" pitchFamily="34" charset="0"/>
              </a:rPr>
              <a:t>The Purpose, </a:t>
            </a:r>
            <a:r>
              <a:rPr lang="en-US" sz="3300" kern="0" dirty="0">
                <a:solidFill>
                  <a:schemeClr val="bg1"/>
                </a:solidFill>
                <a:ea typeface="Verdana" panose="020B0604030504040204" pitchFamily="34" charset="0"/>
                <a:cs typeface="Arial" panose="020B0604020202020204" pitchFamily="34" charset="0"/>
              </a:rPr>
              <a:t>13</a:t>
            </a:r>
            <a:r>
              <a:rPr lang="en-US" sz="3200" kern="0" dirty="0">
                <a:solidFill>
                  <a:schemeClr val="bg1"/>
                </a:solidFill>
                <a:ea typeface="Verdana" panose="020B0604030504040204" pitchFamily="34" charset="0"/>
                <a:cs typeface="Arial" panose="020B0604020202020204" pitchFamily="34" charset="0"/>
              </a:rPr>
              <a:t>-14 </a:t>
            </a:r>
            <a:endParaRPr kumimoji="0" lang="en-US" sz="33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
        <p:nvSpPr>
          <p:cNvPr id="4" name="Rectangle: Rounded Corners 3">
            <a:extLst>
              <a:ext uri="{FF2B5EF4-FFF2-40B4-BE49-F238E27FC236}">
                <a16:creationId xmlns:a16="http://schemas.microsoft.com/office/drawing/2014/main" id="{0C5B7239-0C8D-45E5-9684-8818D0AC8F6D}"/>
              </a:ext>
            </a:extLst>
          </p:cNvPr>
          <p:cNvSpPr/>
          <p:nvPr/>
        </p:nvSpPr>
        <p:spPr>
          <a:xfrm>
            <a:off x="2621487" y="1383143"/>
            <a:ext cx="3910265" cy="533400"/>
          </a:xfrm>
          <a:prstGeom prst="roundRect">
            <a:avLst/>
          </a:prstGeom>
          <a:solidFill>
            <a:srgbClr val="000000"/>
          </a:solidFill>
          <a:ln w="1905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II. </a:t>
            </a:r>
            <a:r>
              <a:rPr lang="en-US" sz="2400" kern="0" dirty="0">
                <a:solidFill>
                  <a:schemeClr val="bg1"/>
                </a:solidFill>
                <a:ea typeface="Verdana" panose="020B0604030504040204" pitchFamily="34" charset="0"/>
                <a:cs typeface="Arial" panose="020B0604020202020204" pitchFamily="34" charset="0"/>
              </a:rPr>
              <a:t>The Picture, 2-5 </a:t>
            </a:r>
            <a:endParaRPr kumimoji="0" lang="en-US" sz="24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A2FBA3BC-F33F-4D09-B742-9E5FDDD6D7EA}"/>
              </a:ext>
            </a:extLst>
          </p:cNvPr>
          <p:cNvSpPr/>
          <p:nvPr/>
        </p:nvSpPr>
        <p:spPr>
          <a:xfrm>
            <a:off x="2616871" y="2089724"/>
            <a:ext cx="3910265" cy="533400"/>
          </a:xfrm>
          <a:prstGeom prst="roundRect">
            <a:avLst/>
          </a:prstGeom>
          <a:solidFill>
            <a:srgbClr val="000000"/>
          </a:solidFill>
          <a:ln w="1905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III. </a:t>
            </a:r>
            <a:r>
              <a:rPr lang="en-US" sz="2400" kern="0" dirty="0">
                <a:solidFill>
                  <a:schemeClr val="bg1"/>
                </a:solidFill>
                <a:ea typeface="Verdana" panose="020B0604030504040204" pitchFamily="34" charset="0"/>
                <a:cs typeface="Arial" panose="020B0604020202020204" pitchFamily="34" charset="0"/>
              </a:rPr>
              <a:t>The Preparation, 6-7 </a:t>
            </a:r>
            <a:endParaRPr kumimoji="0" lang="en-US" sz="24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B07391B3-D00C-4624-8110-46B1FDF82B7F}"/>
              </a:ext>
            </a:extLst>
          </p:cNvPr>
          <p:cNvSpPr/>
          <p:nvPr/>
        </p:nvSpPr>
        <p:spPr>
          <a:xfrm>
            <a:off x="2621491" y="2814777"/>
            <a:ext cx="3910265" cy="533400"/>
          </a:xfrm>
          <a:prstGeom prst="roundRect">
            <a:avLst/>
          </a:prstGeom>
          <a:solidFill>
            <a:srgbClr val="000000"/>
          </a:solidFill>
          <a:ln w="1905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IV. </a:t>
            </a:r>
            <a:r>
              <a:rPr lang="en-US" sz="2400" kern="0" dirty="0">
                <a:solidFill>
                  <a:schemeClr val="bg1"/>
                </a:solidFill>
                <a:ea typeface="Verdana" panose="020B0604030504040204" pitchFamily="34" charset="0"/>
                <a:cs typeface="Arial" panose="020B0604020202020204" pitchFamily="34" charset="0"/>
              </a:rPr>
              <a:t>The Preacher, 8-12 </a:t>
            </a:r>
            <a:endParaRPr kumimoji="0" lang="en-US" sz="24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943296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309424" y="76201"/>
            <a:ext cx="8529782" cy="761999"/>
          </a:xfrm>
        </p:spPr>
        <p:txBody>
          <a:bodyPr/>
          <a:lstStyle/>
          <a:p>
            <a:r>
              <a:rPr lang="en-US" altLang="en-US" sz="3600" dirty="0">
                <a:solidFill>
                  <a:srgbClr val="CCFFFF"/>
                </a:solidFill>
              </a:rPr>
              <a:t>The conclusion (end):  </a:t>
            </a:r>
            <a:r>
              <a:rPr lang="en-US" altLang="en-US" sz="3600" dirty="0">
                <a:solidFill>
                  <a:schemeClr val="bg1"/>
                </a:solidFill>
              </a:rPr>
              <a:t>two parts</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914404"/>
            <a:ext cx="8229600" cy="5546436"/>
          </a:xfrm>
        </p:spPr>
        <p:txBody>
          <a:bodyPr/>
          <a:lstStyle/>
          <a:p>
            <a:pPr>
              <a:spcAft>
                <a:spcPts val="200"/>
              </a:spcAft>
            </a:pPr>
            <a:r>
              <a:rPr lang="en-US" altLang="en-US" sz="3100" dirty="0">
                <a:solidFill>
                  <a:srgbClr val="FFFF00"/>
                </a:solidFill>
              </a:rPr>
              <a:t>Fear God, keep His commandments.</a:t>
            </a:r>
          </a:p>
          <a:p>
            <a:pPr lvl="1">
              <a:spcAft>
                <a:spcPts val="200"/>
              </a:spcAft>
            </a:pPr>
            <a:r>
              <a:rPr lang="en-US" altLang="en-US" sz="3200" dirty="0">
                <a:solidFill>
                  <a:schemeClr val="bg1"/>
                </a:solidFill>
              </a:rPr>
              <a:t>Lk.10:38-42</a:t>
            </a:r>
          </a:p>
          <a:p>
            <a:pPr lvl="1">
              <a:spcAft>
                <a:spcPts val="200"/>
              </a:spcAft>
            </a:pPr>
            <a:r>
              <a:rPr lang="en-US" altLang="en-US" sz="3200" dirty="0">
                <a:solidFill>
                  <a:srgbClr val="FFFF00"/>
                </a:solidFill>
              </a:rPr>
              <a:t>Fear: </a:t>
            </a:r>
            <a:r>
              <a:rPr lang="en-US" altLang="en-US" sz="3200" dirty="0">
                <a:solidFill>
                  <a:schemeClr val="bg1"/>
                </a:solidFill>
              </a:rPr>
              <a:t>respect / awe based on faith in holy God.   Ph.2:12</a:t>
            </a:r>
          </a:p>
          <a:p>
            <a:pPr lvl="1">
              <a:spcAft>
                <a:spcPts val="600"/>
              </a:spcAft>
            </a:pPr>
            <a:r>
              <a:rPr lang="en-US" altLang="en-US" sz="3200" dirty="0">
                <a:solidFill>
                  <a:schemeClr val="bg1"/>
                </a:solidFill>
              </a:rPr>
              <a:t>Fear is proven genuine by </a:t>
            </a:r>
            <a:r>
              <a:rPr lang="en-US" altLang="en-US" sz="3200" dirty="0">
                <a:solidFill>
                  <a:srgbClr val="FFFF00"/>
                </a:solidFill>
              </a:rPr>
              <a:t>obedience</a:t>
            </a:r>
            <a:r>
              <a:rPr lang="en-US" altLang="en-US" sz="3200" dirty="0">
                <a:solidFill>
                  <a:schemeClr val="bg1"/>
                </a:solidFill>
              </a:rPr>
              <a:t>.</a:t>
            </a:r>
          </a:p>
          <a:p>
            <a:pPr>
              <a:spcAft>
                <a:spcPts val="200"/>
              </a:spcAft>
            </a:pPr>
            <a:r>
              <a:rPr lang="en-US" altLang="en-US" dirty="0">
                <a:solidFill>
                  <a:srgbClr val="FFFF00"/>
                </a:solidFill>
              </a:rPr>
              <a:t>This is man’s all.</a:t>
            </a:r>
            <a:r>
              <a:rPr lang="en-US" altLang="en-US" sz="3600" dirty="0">
                <a:solidFill>
                  <a:srgbClr val="FFFF00"/>
                </a:solidFill>
              </a:rPr>
              <a:t> </a:t>
            </a:r>
          </a:p>
          <a:p>
            <a:pPr lvl="1">
              <a:spcAft>
                <a:spcPts val="200"/>
              </a:spcAft>
            </a:pPr>
            <a:r>
              <a:rPr lang="en-US" altLang="en-US" sz="3200" dirty="0">
                <a:solidFill>
                  <a:schemeClr val="bg1"/>
                </a:solidFill>
              </a:rPr>
              <a:t>Summarizes our whole duty.</a:t>
            </a:r>
            <a:endParaRPr lang="en-US" altLang="en-US" sz="3200" dirty="0">
              <a:solidFill>
                <a:srgbClr val="FFFF99"/>
              </a:solidFill>
            </a:endParaRPr>
          </a:p>
        </p:txBody>
      </p:sp>
    </p:spTree>
    <p:extLst>
      <p:ext uri="{BB962C8B-B14F-4D97-AF65-F5344CB8AC3E}">
        <p14:creationId xmlns:p14="http://schemas.microsoft.com/office/powerpoint/2010/main" val="927549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309424" y="76201"/>
            <a:ext cx="8529782" cy="1133763"/>
          </a:xfrm>
        </p:spPr>
        <p:txBody>
          <a:bodyPr/>
          <a:lstStyle/>
          <a:p>
            <a:r>
              <a:rPr lang="en-US" altLang="en-US" sz="3600" dirty="0">
                <a:solidFill>
                  <a:srgbClr val="CCFFFF"/>
                </a:solidFill>
              </a:rPr>
              <a:t>Reason for profound</a:t>
            </a:r>
            <a:br>
              <a:rPr lang="en-US" altLang="en-US" sz="3600" dirty="0">
                <a:solidFill>
                  <a:srgbClr val="CCFFFF"/>
                </a:solidFill>
              </a:rPr>
            </a:br>
            <a:r>
              <a:rPr lang="en-US" altLang="en-US" sz="3600" dirty="0">
                <a:solidFill>
                  <a:srgbClr val="CCFFFF"/>
                </a:solidFill>
              </a:rPr>
              <a:t>respect and obedience</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1330036"/>
            <a:ext cx="8229600" cy="5130804"/>
          </a:xfrm>
        </p:spPr>
        <p:txBody>
          <a:bodyPr/>
          <a:lstStyle/>
          <a:p>
            <a:pPr>
              <a:spcAft>
                <a:spcPts val="200"/>
              </a:spcAft>
            </a:pPr>
            <a:r>
              <a:rPr lang="en-US" altLang="en-US" dirty="0">
                <a:solidFill>
                  <a:schemeClr val="bg1"/>
                </a:solidFill>
              </a:rPr>
              <a:t>God will bring every work into judgment – He sees, He remembers.</a:t>
            </a:r>
          </a:p>
          <a:p>
            <a:pPr>
              <a:spcAft>
                <a:spcPts val="200"/>
              </a:spcAft>
            </a:pPr>
            <a:r>
              <a:rPr lang="en-US" altLang="en-US" dirty="0">
                <a:solidFill>
                  <a:schemeClr val="bg1"/>
                </a:solidFill>
              </a:rPr>
              <a:t>…with </a:t>
            </a:r>
            <a:r>
              <a:rPr lang="en-US" altLang="en-US" dirty="0">
                <a:solidFill>
                  <a:srgbClr val="CCFFCC"/>
                </a:solidFill>
              </a:rPr>
              <a:t>every secret thi</a:t>
            </a:r>
            <a:r>
              <a:rPr lang="en-US" altLang="en-US" dirty="0">
                <a:solidFill>
                  <a:schemeClr val="bg1"/>
                </a:solidFill>
              </a:rPr>
              <a:t>ng [all will be exposed]. </a:t>
            </a:r>
            <a:r>
              <a:rPr lang="en-US" altLang="en-US" dirty="0">
                <a:solidFill>
                  <a:srgbClr val="CCFFCC"/>
                </a:solidFill>
              </a:rPr>
              <a:t>  </a:t>
            </a:r>
            <a:r>
              <a:rPr lang="en-US" altLang="en-US" dirty="0">
                <a:solidFill>
                  <a:schemeClr val="bg1"/>
                </a:solidFill>
              </a:rPr>
              <a:t>Ro.2:16</a:t>
            </a:r>
          </a:p>
          <a:p>
            <a:pPr>
              <a:spcAft>
                <a:spcPts val="200"/>
              </a:spcAft>
            </a:pPr>
            <a:r>
              <a:rPr lang="en-US" altLang="en-US" dirty="0">
                <a:solidFill>
                  <a:schemeClr val="bg1"/>
                </a:solidFill>
              </a:rPr>
              <a:t>…whether </a:t>
            </a:r>
            <a:r>
              <a:rPr lang="en-US" altLang="en-US" dirty="0">
                <a:solidFill>
                  <a:srgbClr val="CCFFCC"/>
                </a:solidFill>
              </a:rPr>
              <a:t>good or evil.</a:t>
            </a:r>
            <a:r>
              <a:rPr lang="en-US" altLang="en-US" dirty="0">
                <a:solidFill>
                  <a:schemeClr val="bg1"/>
                </a:solidFill>
              </a:rPr>
              <a:t>   2 Co.5:10.   </a:t>
            </a:r>
          </a:p>
        </p:txBody>
      </p:sp>
    </p:spTree>
    <p:extLst>
      <p:ext uri="{BB962C8B-B14F-4D97-AF65-F5344CB8AC3E}">
        <p14:creationId xmlns:p14="http://schemas.microsoft.com/office/powerpoint/2010/main" val="389982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309424" y="76202"/>
            <a:ext cx="8529782" cy="801254"/>
          </a:xfrm>
        </p:spPr>
        <p:txBody>
          <a:bodyPr/>
          <a:lstStyle/>
          <a:p>
            <a:r>
              <a:rPr lang="en-US" altLang="en-US" sz="3600" dirty="0">
                <a:solidFill>
                  <a:srgbClr val="CCFFFF"/>
                </a:solidFill>
              </a:rPr>
              <a:t>What about Solomon?</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979055"/>
            <a:ext cx="8229600" cy="5481785"/>
          </a:xfrm>
        </p:spPr>
        <p:txBody>
          <a:bodyPr/>
          <a:lstStyle/>
          <a:p>
            <a:pPr>
              <a:spcAft>
                <a:spcPts val="600"/>
              </a:spcAft>
            </a:pPr>
            <a:r>
              <a:rPr lang="en-US" altLang="en-US" sz="3100" dirty="0">
                <a:solidFill>
                  <a:srgbClr val="CCFFFF"/>
                </a:solidFill>
              </a:rPr>
              <a:t>1 K.11, </a:t>
            </a:r>
            <a:r>
              <a:rPr lang="en-US" altLang="en-US" sz="3100" dirty="0">
                <a:solidFill>
                  <a:schemeClr val="bg1"/>
                </a:solidFill>
              </a:rPr>
              <a:t>ends with no mention of repentance</a:t>
            </a:r>
          </a:p>
          <a:p>
            <a:pPr>
              <a:spcAft>
                <a:spcPts val="600"/>
              </a:spcAft>
            </a:pPr>
            <a:r>
              <a:rPr lang="en-US" altLang="en-US" sz="3100" dirty="0">
                <a:solidFill>
                  <a:srgbClr val="CCFFFF"/>
                </a:solidFill>
              </a:rPr>
              <a:t>2 Chr.9, </a:t>
            </a:r>
            <a:r>
              <a:rPr lang="en-US" altLang="en-US" sz="3100" dirty="0">
                <a:solidFill>
                  <a:schemeClr val="bg1"/>
                </a:solidFill>
              </a:rPr>
              <a:t>no mention of his idolatry</a:t>
            </a:r>
          </a:p>
          <a:p>
            <a:pPr>
              <a:spcAft>
                <a:spcPts val="300"/>
              </a:spcAft>
            </a:pPr>
            <a:r>
              <a:rPr lang="en-US" altLang="en-US" sz="3100" dirty="0">
                <a:solidFill>
                  <a:srgbClr val="CCFFFF"/>
                </a:solidFill>
              </a:rPr>
              <a:t>Ecclesiastes,</a:t>
            </a:r>
            <a:r>
              <a:rPr lang="en-US" altLang="en-US" sz="3100" dirty="0">
                <a:solidFill>
                  <a:schemeClr val="bg1"/>
                </a:solidFill>
              </a:rPr>
              <a:t> end of his life</a:t>
            </a:r>
          </a:p>
          <a:p>
            <a:pPr lvl="1">
              <a:spcAft>
                <a:spcPts val="200"/>
              </a:spcAft>
            </a:pPr>
            <a:r>
              <a:rPr lang="en-US" altLang="en-US" sz="3200" dirty="0">
                <a:solidFill>
                  <a:schemeClr val="bg1"/>
                </a:solidFill>
              </a:rPr>
              <a:t>How could he write this book / chapter … if he was still in idolatry?</a:t>
            </a:r>
          </a:p>
          <a:p>
            <a:pPr lvl="1">
              <a:spcAft>
                <a:spcPts val="200"/>
              </a:spcAft>
            </a:pPr>
            <a:r>
              <a:rPr lang="en-US" altLang="en-US" sz="3200" dirty="0">
                <a:solidFill>
                  <a:schemeClr val="bg1"/>
                </a:solidFill>
              </a:rPr>
              <a:t>Ch.2: Solomon had tried to make heaven on earth</a:t>
            </a:r>
          </a:p>
        </p:txBody>
      </p:sp>
    </p:spTree>
    <p:extLst>
      <p:ext uri="{BB962C8B-B14F-4D97-AF65-F5344CB8AC3E}">
        <p14:creationId xmlns:p14="http://schemas.microsoft.com/office/powerpoint/2010/main" val="12027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1: </a:t>
            </a:r>
            <a:r>
              <a:rPr lang="en-US" altLang="en-US" sz="3600" dirty="0">
                <a:solidFill>
                  <a:srgbClr val="CCFFFF"/>
                </a:solidFill>
              </a:rPr>
              <a:t>remember now your Creator</a:t>
            </a:r>
            <a:endParaRPr lang="en-US" altLang="en-US" sz="3400" dirty="0">
              <a:solidFill>
                <a:srgbClr val="CCFFFF"/>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46367" y="831276"/>
            <a:ext cx="8455891" cy="5592620"/>
          </a:xfrm>
        </p:spPr>
        <p:txBody>
          <a:bodyPr/>
          <a:lstStyle/>
          <a:p>
            <a:pPr>
              <a:lnSpc>
                <a:spcPct val="90000"/>
              </a:lnSpc>
              <a:spcBef>
                <a:spcPts val="600"/>
              </a:spcBef>
              <a:spcAft>
                <a:spcPts val="600"/>
              </a:spcAft>
            </a:pPr>
            <a:r>
              <a:rPr lang="en-US" altLang="en-US" dirty="0">
                <a:solidFill>
                  <a:srgbClr val="FFFFCC"/>
                </a:solidFill>
              </a:rPr>
              <a:t>Remember: more than mere recall (there is a Creator)</a:t>
            </a:r>
          </a:p>
          <a:p>
            <a:pPr lvl="1">
              <a:lnSpc>
                <a:spcPct val="90000"/>
              </a:lnSpc>
              <a:spcBef>
                <a:spcPts val="600"/>
              </a:spcBef>
              <a:spcAft>
                <a:spcPts val="600"/>
              </a:spcAft>
            </a:pPr>
            <a:r>
              <a:rPr lang="en-US" altLang="en-US" sz="3200" dirty="0">
                <a:solidFill>
                  <a:schemeClr val="bg1"/>
                </a:solidFill>
              </a:rPr>
              <a:t>Recognizes our Creator is sovereign</a:t>
            </a:r>
          </a:p>
          <a:p>
            <a:pPr lvl="1">
              <a:lnSpc>
                <a:spcPct val="90000"/>
              </a:lnSpc>
              <a:spcBef>
                <a:spcPts val="600"/>
              </a:spcBef>
              <a:spcAft>
                <a:spcPts val="300"/>
              </a:spcAft>
            </a:pPr>
            <a:r>
              <a:rPr lang="en-US" altLang="en-US" sz="3200" dirty="0">
                <a:solidFill>
                  <a:schemeClr val="bg1"/>
                </a:solidFill>
              </a:rPr>
              <a:t>Remember is spelled “obedience”</a:t>
            </a:r>
          </a:p>
          <a:p>
            <a:pPr marL="514350" indent="-514350">
              <a:lnSpc>
                <a:spcPct val="90000"/>
              </a:lnSpc>
              <a:spcBef>
                <a:spcPts val="600"/>
              </a:spcBef>
              <a:spcAft>
                <a:spcPts val="0"/>
              </a:spcAft>
              <a:buAutoNum type="arabicPeriod"/>
            </a:pPr>
            <a:endParaRPr lang="en-US" altLang="en-US" sz="2800" dirty="0">
              <a:solidFill>
                <a:schemeClr val="bg1"/>
              </a:solidFill>
            </a:endParaRPr>
          </a:p>
          <a:p>
            <a:pPr marL="514350" indent="-514350">
              <a:lnSpc>
                <a:spcPct val="90000"/>
              </a:lnSpc>
              <a:spcBef>
                <a:spcPts val="600"/>
              </a:spcBef>
              <a:spcAft>
                <a:spcPts val="0"/>
              </a:spcAft>
              <a:buAutoNum type="arabicPeriod"/>
            </a:pPr>
            <a:endParaRPr lang="en-US" altLang="en-US" sz="2800" dirty="0">
              <a:solidFill>
                <a:schemeClr val="bg1"/>
              </a:solidFill>
            </a:endParaRPr>
          </a:p>
          <a:p>
            <a:pPr marL="514350" indent="-514350">
              <a:lnSpc>
                <a:spcPct val="90000"/>
              </a:lnSpc>
              <a:spcBef>
                <a:spcPts val="600"/>
              </a:spcBef>
              <a:spcAft>
                <a:spcPts val="0"/>
              </a:spcAft>
              <a:buAutoNum type="arabicPeriod"/>
            </a:pPr>
            <a:endParaRPr lang="en-US" altLang="en-US" sz="2800" dirty="0">
              <a:solidFill>
                <a:schemeClr val="bg1"/>
              </a:solidFill>
            </a:endParaRPr>
          </a:p>
        </p:txBody>
      </p:sp>
      <p:sp>
        <p:nvSpPr>
          <p:cNvPr id="2" name="Rectangle 1">
            <a:extLst>
              <a:ext uri="{FF2B5EF4-FFF2-40B4-BE49-F238E27FC236}">
                <a16:creationId xmlns:a16="http://schemas.microsoft.com/office/drawing/2014/main" id="{B59743FE-CDAA-4BC7-AD20-AEFD8003C529}"/>
              </a:ext>
            </a:extLst>
          </p:cNvPr>
          <p:cNvSpPr/>
          <p:nvPr/>
        </p:nvSpPr>
        <p:spPr>
          <a:xfrm>
            <a:off x="387936" y="3168077"/>
            <a:ext cx="8372753" cy="3089569"/>
          </a:xfrm>
          <a:prstGeom prst="rect">
            <a:avLst/>
          </a:prstGeom>
          <a:solidFill>
            <a:schemeClr val="tx1"/>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aseline="30000" dirty="0"/>
              <a:t>19</a:t>
            </a:r>
            <a:r>
              <a:rPr lang="en-US" sz="3100" dirty="0"/>
              <a:t> </a:t>
            </a:r>
            <a:r>
              <a:rPr lang="en-US" sz="3100" dirty="0">
                <a:solidFill>
                  <a:srgbClr val="CCFFFF"/>
                </a:solidFill>
              </a:rPr>
              <a:t>And </a:t>
            </a:r>
            <a:r>
              <a:rPr lang="en-US" sz="3100" dirty="0" err="1">
                <a:solidFill>
                  <a:srgbClr val="CCFFFF"/>
                </a:solidFill>
              </a:rPr>
              <a:t>Elkanah</a:t>
            </a:r>
            <a:r>
              <a:rPr lang="en-US" sz="3100" dirty="0">
                <a:solidFill>
                  <a:srgbClr val="CCFFFF"/>
                </a:solidFill>
              </a:rPr>
              <a:t> knew Hannah his wife, and the Lord remembered her.  </a:t>
            </a:r>
            <a:r>
              <a:rPr lang="en-US" sz="3100" baseline="30000" dirty="0"/>
              <a:t>20</a:t>
            </a:r>
            <a:r>
              <a:rPr lang="en-US" sz="3100" dirty="0"/>
              <a:t> </a:t>
            </a:r>
            <a:r>
              <a:rPr lang="en-US" sz="3100" dirty="0">
                <a:solidFill>
                  <a:srgbClr val="CCFFFF"/>
                </a:solidFill>
              </a:rPr>
              <a:t>So it came to pass</a:t>
            </a:r>
            <a:br>
              <a:rPr lang="en-US" sz="3100" dirty="0">
                <a:solidFill>
                  <a:srgbClr val="CCFFFF"/>
                </a:solidFill>
              </a:rPr>
            </a:br>
            <a:r>
              <a:rPr lang="en-US" sz="3100" dirty="0">
                <a:solidFill>
                  <a:srgbClr val="CCFFFF"/>
                </a:solidFill>
              </a:rPr>
              <a:t>in the process of time that Hannah conceived and bore a son, and called his name Samuel, </a:t>
            </a:r>
            <a:r>
              <a:rPr lang="en-US" sz="3100" i="1" dirty="0">
                <a:solidFill>
                  <a:srgbClr val="CCFFFF"/>
                </a:solidFill>
              </a:rPr>
              <a:t>saying, “Because I have asked for him from the Lord”</a:t>
            </a:r>
            <a:r>
              <a:rPr lang="en-US" sz="3100" i="1" dirty="0"/>
              <a:t> </a:t>
            </a:r>
            <a:r>
              <a:rPr lang="en-US" sz="2400" dirty="0"/>
              <a:t>– 1 Samuel 1</a:t>
            </a:r>
            <a:r>
              <a:rPr lang="en-US" dirty="0"/>
              <a:t> </a:t>
            </a:r>
            <a:endParaRPr lang="en-US" sz="2900" dirty="0"/>
          </a:p>
        </p:txBody>
      </p:sp>
    </p:spTree>
    <p:extLst>
      <p:ext uri="{BB962C8B-B14F-4D97-AF65-F5344CB8AC3E}">
        <p14:creationId xmlns:p14="http://schemas.microsoft.com/office/powerpoint/2010/main" val="192625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1: </a:t>
            </a:r>
            <a:r>
              <a:rPr lang="en-US" altLang="en-US" sz="3600" dirty="0">
                <a:solidFill>
                  <a:srgbClr val="CCFFFF"/>
                </a:solidFill>
              </a:rPr>
              <a:t>remember now your Creator</a:t>
            </a:r>
            <a:endParaRPr lang="en-US" altLang="en-US" sz="3400" dirty="0">
              <a:solidFill>
                <a:srgbClr val="CCFFFF"/>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46367" y="831276"/>
            <a:ext cx="8455891" cy="5592620"/>
          </a:xfrm>
        </p:spPr>
        <p:txBody>
          <a:bodyPr/>
          <a:lstStyle/>
          <a:p>
            <a:pPr>
              <a:lnSpc>
                <a:spcPct val="90000"/>
              </a:lnSpc>
              <a:spcBef>
                <a:spcPts val="600"/>
              </a:spcBef>
              <a:spcAft>
                <a:spcPts val="600"/>
              </a:spcAft>
            </a:pPr>
            <a:r>
              <a:rPr lang="en-US" altLang="en-US" sz="2400" dirty="0">
                <a:solidFill>
                  <a:schemeClr val="bg1"/>
                </a:solidFill>
              </a:rPr>
              <a:t>Remember </a:t>
            </a:r>
          </a:p>
          <a:p>
            <a:pPr>
              <a:lnSpc>
                <a:spcPct val="90000"/>
              </a:lnSpc>
              <a:spcBef>
                <a:spcPts val="600"/>
              </a:spcBef>
              <a:spcAft>
                <a:spcPts val="600"/>
              </a:spcAft>
            </a:pPr>
            <a:r>
              <a:rPr lang="en-US" altLang="en-US" dirty="0">
                <a:solidFill>
                  <a:srgbClr val="FFFFCC"/>
                </a:solidFill>
              </a:rPr>
              <a:t>Creator:</a:t>
            </a:r>
          </a:p>
          <a:p>
            <a:pPr lvl="1">
              <a:lnSpc>
                <a:spcPct val="90000"/>
              </a:lnSpc>
              <a:spcBef>
                <a:spcPts val="600"/>
              </a:spcBef>
              <a:spcAft>
                <a:spcPts val="600"/>
              </a:spcAft>
            </a:pPr>
            <a:r>
              <a:rPr lang="en-US" altLang="en-US" sz="3200" dirty="0">
                <a:solidFill>
                  <a:schemeClr val="bg1"/>
                </a:solidFill>
              </a:rPr>
              <a:t>Plural of excellence, or foreshadow of Godhead</a:t>
            </a:r>
          </a:p>
          <a:p>
            <a:pPr>
              <a:lnSpc>
                <a:spcPct val="90000"/>
              </a:lnSpc>
              <a:spcBef>
                <a:spcPts val="600"/>
              </a:spcBef>
              <a:spcAft>
                <a:spcPts val="600"/>
              </a:spcAft>
            </a:pPr>
            <a:endParaRPr lang="en-US" altLang="en-US" dirty="0">
              <a:solidFill>
                <a:schemeClr val="bg1"/>
              </a:solidFill>
            </a:endParaRPr>
          </a:p>
          <a:p>
            <a:pPr marL="514350" indent="-514350">
              <a:lnSpc>
                <a:spcPct val="90000"/>
              </a:lnSpc>
              <a:spcBef>
                <a:spcPts val="600"/>
              </a:spcBef>
              <a:spcAft>
                <a:spcPts val="0"/>
              </a:spcAft>
              <a:buAutoNum type="arabicPeriod"/>
            </a:pPr>
            <a:endParaRPr lang="en-US" altLang="en-US" sz="2800" dirty="0">
              <a:solidFill>
                <a:schemeClr val="bg1"/>
              </a:solidFill>
            </a:endParaRPr>
          </a:p>
          <a:p>
            <a:pPr marL="514350" indent="-514350">
              <a:lnSpc>
                <a:spcPct val="90000"/>
              </a:lnSpc>
              <a:spcBef>
                <a:spcPts val="600"/>
              </a:spcBef>
              <a:spcAft>
                <a:spcPts val="0"/>
              </a:spcAft>
              <a:buAutoNum type="arabicPeriod"/>
            </a:pPr>
            <a:endParaRPr lang="en-US" altLang="en-US" sz="2800" dirty="0">
              <a:solidFill>
                <a:schemeClr val="bg1"/>
              </a:solidFill>
            </a:endParaRPr>
          </a:p>
          <a:p>
            <a:pPr marL="514350" indent="-514350">
              <a:lnSpc>
                <a:spcPct val="90000"/>
              </a:lnSpc>
              <a:spcBef>
                <a:spcPts val="600"/>
              </a:spcBef>
              <a:spcAft>
                <a:spcPts val="0"/>
              </a:spcAft>
              <a:buAutoNum type="arabicPeriod"/>
            </a:pPr>
            <a:endParaRPr lang="en-US" altLang="en-US" sz="2800" dirty="0">
              <a:solidFill>
                <a:schemeClr val="bg1"/>
              </a:solidFill>
            </a:endParaRPr>
          </a:p>
        </p:txBody>
      </p:sp>
    </p:spTree>
    <p:extLst>
      <p:ext uri="{BB962C8B-B14F-4D97-AF65-F5344CB8AC3E}">
        <p14:creationId xmlns:p14="http://schemas.microsoft.com/office/powerpoint/2010/main" val="208045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1: </a:t>
            </a:r>
            <a:r>
              <a:rPr lang="en-US" altLang="en-US" sz="3600" dirty="0">
                <a:solidFill>
                  <a:srgbClr val="CCFFFF"/>
                </a:solidFill>
              </a:rPr>
              <a:t>remember now your Creator</a:t>
            </a:r>
            <a:endParaRPr lang="en-US" altLang="en-US" sz="3400" dirty="0">
              <a:solidFill>
                <a:srgbClr val="CCFFFF"/>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46367" y="831276"/>
            <a:ext cx="8455891" cy="5592620"/>
          </a:xfrm>
        </p:spPr>
        <p:txBody>
          <a:bodyPr/>
          <a:lstStyle/>
          <a:p>
            <a:pPr>
              <a:lnSpc>
                <a:spcPct val="90000"/>
              </a:lnSpc>
              <a:spcBef>
                <a:spcPts val="600"/>
              </a:spcBef>
              <a:spcAft>
                <a:spcPts val="600"/>
              </a:spcAft>
            </a:pPr>
            <a:r>
              <a:rPr lang="en-US" altLang="en-US" sz="2400" dirty="0">
                <a:solidFill>
                  <a:schemeClr val="bg1"/>
                </a:solidFill>
              </a:rPr>
              <a:t>Remember </a:t>
            </a:r>
          </a:p>
          <a:p>
            <a:pPr>
              <a:lnSpc>
                <a:spcPct val="90000"/>
              </a:lnSpc>
              <a:spcBef>
                <a:spcPts val="600"/>
              </a:spcBef>
              <a:spcAft>
                <a:spcPts val="600"/>
              </a:spcAft>
            </a:pPr>
            <a:r>
              <a:rPr lang="en-US" altLang="en-US" sz="2400" dirty="0">
                <a:solidFill>
                  <a:schemeClr val="bg1"/>
                </a:solidFill>
              </a:rPr>
              <a:t>Creator</a:t>
            </a:r>
          </a:p>
          <a:p>
            <a:pPr>
              <a:lnSpc>
                <a:spcPct val="90000"/>
              </a:lnSpc>
              <a:spcBef>
                <a:spcPts val="600"/>
              </a:spcBef>
              <a:spcAft>
                <a:spcPts val="600"/>
              </a:spcAft>
            </a:pPr>
            <a:r>
              <a:rPr lang="en-US" altLang="en-US" dirty="0">
                <a:solidFill>
                  <a:srgbClr val="FFFFCC"/>
                </a:solidFill>
              </a:rPr>
              <a:t>Days of youth:</a:t>
            </a:r>
          </a:p>
          <a:p>
            <a:pPr lvl="1">
              <a:lnSpc>
                <a:spcPct val="90000"/>
              </a:lnSpc>
              <a:spcBef>
                <a:spcPts val="600"/>
              </a:spcBef>
              <a:spcAft>
                <a:spcPts val="600"/>
              </a:spcAft>
            </a:pPr>
            <a:r>
              <a:rPr lang="en-US" altLang="en-US" sz="3100" dirty="0">
                <a:solidFill>
                  <a:schemeClr val="bg1"/>
                </a:solidFill>
              </a:rPr>
              <a:t>Incredibly crude to offer leftovers of our life to God after giving our best years to </a:t>
            </a:r>
            <a:r>
              <a:rPr lang="en-US" altLang="en-US" sz="3100" dirty="0" err="1">
                <a:solidFill>
                  <a:schemeClr val="bg1"/>
                </a:solidFill>
              </a:rPr>
              <a:t>satan</a:t>
            </a:r>
            <a:endParaRPr lang="en-US" altLang="en-US" sz="3100" dirty="0">
              <a:solidFill>
                <a:schemeClr val="bg1"/>
              </a:solidFill>
            </a:endParaRPr>
          </a:p>
          <a:p>
            <a:pPr lvl="1">
              <a:lnSpc>
                <a:spcPct val="90000"/>
              </a:lnSpc>
              <a:spcBef>
                <a:spcPts val="600"/>
              </a:spcBef>
              <a:spcAft>
                <a:spcPts val="600"/>
              </a:spcAft>
            </a:pPr>
            <a:r>
              <a:rPr lang="en-US" altLang="en-US" sz="3100" dirty="0">
                <a:solidFill>
                  <a:schemeClr val="bg1"/>
                </a:solidFill>
              </a:rPr>
              <a:t>Young people remember . . . </a:t>
            </a:r>
          </a:p>
          <a:p>
            <a:pPr lvl="2">
              <a:lnSpc>
                <a:spcPct val="90000"/>
              </a:lnSpc>
              <a:spcBef>
                <a:spcPts val="600"/>
              </a:spcBef>
              <a:spcAft>
                <a:spcPts val="600"/>
              </a:spcAft>
            </a:pPr>
            <a:r>
              <a:rPr lang="en-US" altLang="en-US" sz="3100" dirty="0">
                <a:solidFill>
                  <a:schemeClr val="bg1"/>
                </a:solidFill>
              </a:rPr>
              <a:t>Who made you</a:t>
            </a:r>
          </a:p>
          <a:p>
            <a:pPr lvl="2">
              <a:lnSpc>
                <a:spcPct val="90000"/>
              </a:lnSpc>
              <a:spcBef>
                <a:spcPts val="600"/>
              </a:spcBef>
              <a:spcAft>
                <a:spcPts val="600"/>
              </a:spcAft>
            </a:pPr>
            <a:r>
              <a:rPr lang="en-US" altLang="en-US" sz="3100" dirty="0">
                <a:solidFill>
                  <a:schemeClr val="bg1"/>
                </a:solidFill>
              </a:rPr>
              <a:t>Why He made you</a:t>
            </a:r>
          </a:p>
          <a:p>
            <a:pPr marL="514350" indent="-514350">
              <a:lnSpc>
                <a:spcPct val="90000"/>
              </a:lnSpc>
              <a:spcBef>
                <a:spcPts val="600"/>
              </a:spcBef>
              <a:spcAft>
                <a:spcPts val="0"/>
              </a:spcAft>
              <a:buAutoNum type="arabicPeriod"/>
            </a:pPr>
            <a:endParaRPr lang="en-US" altLang="en-US" sz="2800" dirty="0">
              <a:solidFill>
                <a:schemeClr val="bg1"/>
              </a:solidFill>
            </a:endParaRPr>
          </a:p>
          <a:p>
            <a:pPr marL="514350" indent="-514350">
              <a:lnSpc>
                <a:spcPct val="90000"/>
              </a:lnSpc>
              <a:spcBef>
                <a:spcPts val="600"/>
              </a:spcBef>
              <a:spcAft>
                <a:spcPts val="0"/>
              </a:spcAft>
              <a:buAutoNum type="arabicPeriod"/>
            </a:pPr>
            <a:endParaRPr lang="en-US" altLang="en-US" sz="2800" dirty="0">
              <a:solidFill>
                <a:schemeClr val="bg1"/>
              </a:solidFill>
            </a:endParaRPr>
          </a:p>
        </p:txBody>
      </p:sp>
    </p:spTree>
    <p:extLst>
      <p:ext uri="{BB962C8B-B14F-4D97-AF65-F5344CB8AC3E}">
        <p14:creationId xmlns:p14="http://schemas.microsoft.com/office/powerpoint/2010/main" val="3452281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1: </a:t>
            </a:r>
            <a:r>
              <a:rPr lang="en-US" altLang="en-US" sz="3600" dirty="0">
                <a:solidFill>
                  <a:srgbClr val="CCFFFF"/>
                </a:solidFill>
              </a:rPr>
              <a:t>remember now your Creator</a:t>
            </a:r>
            <a:endParaRPr lang="en-US" altLang="en-US" sz="3400" dirty="0">
              <a:solidFill>
                <a:srgbClr val="CCFFFF"/>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46367" y="831276"/>
            <a:ext cx="8455891" cy="5592620"/>
          </a:xfrm>
        </p:spPr>
        <p:txBody>
          <a:bodyPr/>
          <a:lstStyle/>
          <a:p>
            <a:pPr>
              <a:lnSpc>
                <a:spcPct val="90000"/>
              </a:lnSpc>
              <a:spcBef>
                <a:spcPts val="600"/>
              </a:spcBef>
              <a:spcAft>
                <a:spcPts val="600"/>
              </a:spcAft>
            </a:pPr>
            <a:r>
              <a:rPr lang="en-US" altLang="en-US" sz="2400" dirty="0">
                <a:solidFill>
                  <a:schemeClr val="bg1"/>
                </a:solidFill>
              </a:rPr>
              <a:t>Remember </a:t>
            </a:r>
          </a:p>
          <a:p>
            <a:pPr>
              <a:lnSpc>
                <a:spcPct val="90000"/>
              </a:lnSpc>
              <a:spcBef>
                <a:spcPts val="600"/>
              </a:spcBef>
              <a:spcAft>
                <a:spcPts val="600"/>
              </a:spcAft>
            </a:pPr>
            <a:r>
              <a:rPr lang="en-US" altLang="en-US" sz="2400" dirty="0">
                <a:solidFill>
                  <a:schemeClr val="bg1"/>
                </a:solidFill>
              </a:rPr>
              <a:t>Creator</a:t>
            </a:r>
          </a:p>
          <a:p>
            <a:pPr>
              <a:lnSpc>
                <a:spcPct val="90000"/>
              </a:lnSpc>
              <a:spcBef>
                <a:spcPts val="600"/>
              </a:spcBef>
              <a:spcAft>
                <a:spcPts val="600"/>
              </a:spcAft>
            </a:pPr>
            <a:r>
              <a:rPr lang="en-US" altLang="en-US" sz="2400" dirty="0">
                <a:solidFill>
                  <a:schemeClr val="bg1"/>
                </a:solidFill>
              </a:rPr>
              <a:t>Days of youth</a:t>
            </a:r>
          </a:p>
          <a:p>
            <a:pPr>
              <a:lnSpc>
                <a:spcPct val="90000"/>
              </a:lnSpc>
              <a:spcBef>
                <a:spcPts val="600"/>
              </a:spcBef>
              <a:spcAft>
                <a:spcPts val="600"/>
              </a:spcAft>
            </a:pPr>
            <a:r>
              <a:rPr lang="en-US" altLang="en-US" dirty="0">
                <a:solidFill>
                  <a:srgbClr val="FFFFCC"/>
                </a:solidFill>
              </a:rPr>
              <a:t>Difficult (evil) days coming…</a:t>
            </a:r>
          </a:p>
          <a:p>
            <a:pPr lvl="1">
              <a:lnSpc>
                <a:spcPct val="90000"/>
              </a:lnSpc>
              <a:spcBef>
                <a:spcPts val="600"/>
              </a:spcBef>
              <a:spcAft>
                <a:spcPts val="600"/>
              </a:spcAft>
            </a:pPr>
            <a:r>
              <a:rPr lang="en-US" altLang="en-US" sz="3100" dirty="0">
                <a:solidFill>
                  <a:schemeClr val="bg1"/>
                </a:solidFill>
              </a:rPr>
              <a:t>You will NOT always be young</a:t>
            </a:r>
          </a:p>
          <a:p>
            <a:pPr lvl="1">
              <a:lnSpc>
                <a:spcPct val="90000"/>
              </a:lnSpc>
              <a:spcBef>
                <a:spcPts val="600"/>
              </a:spcBef>
              <a:spcAft>
                <a:spcPts val="600"/>
              </a:spcAft>
            </a:pPr>
            <a:r>
              <a:rPr lang="en-US" altLang="en-US" sz="3100" dirty="0">
                <a:solidFill>
                  <a:schemeClr val="bg1"/>
                </a:solidFill>
              </a:rPr>
              <a:t>2:12, Solomon sought pleasure in youth</a:t>
            </a:r>
          </a:p>
          <a:p>
            <a:pPr marL="514350" indent="-514350">
              <a:lnSpc>
                <a:spcPct val="90000"/>
              </a:lnSpc>
              <a:spcBef>
                <a:spcPts val="600"/>
              </a:spcBef>
              <a:spcAft>
                <a:spcPts val="0"/>
              </a:spcAft>
              <a:buAutoNum type="arabicPeriod"/>
            </a:pPr>
            <a:endParaRPr lang="en-US" altLang="en-US" sz="2800" dirty="0">
              <a:solidFill>
                <a:schemeClr val="bg1"/>
              </a:solidFill>
            </a:endParaRPr>
          </a:p>
          <a:p>
            <a:pPr marL="514350" indent="-514350">
              <a:lnSpc>
                <a:spcPct val="90000"/>
              </a:lnSpc>
              <a:spcBef>
                <a:spcPts val="600"/>
              </a:spcBef>
              <a:spcAft>
                <a:spcPts val="0"/>
              </a:spcAft>
              <a:buAutoNum type="arabicPeriod"/>
            </a:pPr>
            <a:endParaRPr lang="en-US" altLang="en-US" sz="2800" dirty="0">
              <a:solidFill>
                <a:schemeClr val="bg1"/>
              </a:solidFill>
            </a:endParaRPr>
          </a:p>
        </p:txBody>
      </p:sp>
    </p:spTree>
    <p:extLst>
      <p:ext uri="{BB962C8B-B14F-4D97-AF65-F5344CB8AC3E}">
        <p14:creationId xmlns:p14="http://schemas.microsoft.com/office/powerpoint/2010/main" val="157139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2616868" y="685800"/>
            <a:ext cx="3910265" cy="533400"/>
          </a:xfrm>
          <a:prstGeom prst="roundRect">
            <a:avLst/>
          </a:prstGeom>
          <a:solidFill>
            <a:srgbClr val="000000"/>
          </a:solidFill>
          <a:ln w="1905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 </a:t>
            </a:r>
            <a:r>
              <a:rPr lang="en-US" sz="2400" kern="0" dirty="0">
                <a:solidFill>
                  <a:schemeClr val="bg1"/>
                </a:solidFill>
                <a:ea typeface="Verdana" panose="020B0604030504040204" pitchFamily="34" charset="0"/>
                <a:cs typeface="Arial" panose="020B0604020202020204" pitchFamily="34" charset="0"/>
              </a:rPr>
              <a:t>The Plea, 1 </a:t>
            </a:r>
            <a:endParaRPr kumimoji="0" lang="en-US" sz="24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
        <p:nvSpPr>
          <p:cNvPr id="3" name="Rectangle: Rounded Corners 2">
            <a:extLst>
              <a:ext uri="{FF2B5EF4-FFF2-40B4-BE49-F238E27FC236}">
                <a16:creationId xmlns:a16="http://schemas.microsoft.com/office/drawing/2014/main" id="{40379C2D-C3AE-4BB8-9686-1DD7AB33C591}"/>
              </a:ext>
            </a:extLst>
          </p:cNvPr>
          <p:cNvSpPr/>
          <p:nvPr/>
        </p:nvSpPr>
        <p:spPr>
          <a:xfrm>
            <a:off x="1427864" y="1420092"/>
            <a:ext cx="6297521" cy="1032164"/>
          </a:xfrm>
          <a:prstGeom prst="roundRect">
            <a:avLst/>
          </a:prstGeom>
          <a:solidFill>
            <a:srgbClr val="000000"/>
          </a:solidFill>
          <a:ln w="19050" cap="flat" cmpd="sng" algn="ctr">
            <a:solidFill>
              <a:srgbClr val="99FFC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300" b="0" i="0" u="none" strike="noStrike" kern="0" cap="none" spc="0" normalizeH="0" baseline="0" noProof="0" dirty="0">
                <a:ln>
                  <a:noFill/>
                </a:ln>
                <a:solidFill>
                  <a:srgbClr val="99FFCC"/>
                </a:solidFill>
                <a:effectLst/>
                <a:uLnTx/>
                <a:uFillTx/>
                <a:latin typeface="Times New Roman" panose="02020603050405020304" pitchFamily="18" charset="0"/>
                <a:cs typeface="Times New Roman" panose="02020603050405020304" pitchFamily="18" charset="0"/>
              </a:rPr>
              <a:t>II. </a:t>
            </a:r>
            <a:r>
              <a:rPr lang="en-US" sz="3300" kern="0" dirty="0">
                <a:solidFill>
                  <a:srgbClr val="FFFF99"/>
                </a:solidFill>
                <a:ea typeface="Verdana" panose="020B0604030504040204" pitchFamily="34" charset="0"/>
                <a:cs typeface="Arial" panose="020B0604020202020204" pitchFamily="34" charset="0"/>
              </a:rPr>
              <a:t>The Picture, </a:t>
            </a:r>
            <a:r>
              <a:rPr lang="en-US" sz="3200" kern="0" dirty="0">
                <a:solidFill>
                  <a:schemeClr val="bg1"/>
                </a:solidFill>
                <a:ea typeface="Verdana" panose="020B0604030504040204" pitchFamily="34" charset="0"/>
                <a:cs typeface="Arial" panose="020B0604020202020204" pitchFamily="34" charset="0"/>
              </a:rPr>
              <a:t>2-5 </a:t>
            </a:r>
            <a:endParaRPr kumimoji="0" lang="en-US" sz="33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009676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rgbClr val="CCFFFF"/>
                </a:solidFill>
              </a:rPr>
              <a:t>Sun and light…darken</a:t>
            </a:r>
            <a:endParaRPr lang="en-US" altLang="en-US" sz="3400" dirty="0">
              <a:solidFill>
                <a:srgbClr val="CCFFFF"/>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46367" y="831276"/>
            <a:ext cx="8455891" cy="5592620"/>
          </a:xfrm>
        </p:spPr>
        <p:txBody>
          <a:bodyPr/>
          <a:lstStyle/>
          <a:p>
            <a:pPr>
              <a:lnSpc>
                <a:spcPct val="90000"/>
              </a:lnSpc>
              <a:spcBef>
                <a:spcPts val="600"/>
              </a:spcBef>
              <a:spcAft>
                <a:spcPts val="600"/>
              </a:spcAft>
              <a:buFont typeface="Wingdings" panose="05000000000000000000" pitchFamily="2" charset="2"/>
              <a:buChar char="§"/>
            </a:pPr>
            <a:r>
              <a:rPr lang="en-US" altLang="en-US" dirty="0">
                <a:solidFill>
                  <a:srgbClr val="FFFFCC"/>
                </a:solidFill>
              </a:rPr>
              <a:t>Light: </a:t>
            </a:r>
            <a:r>
              <a:rPr lang="en-US" altLang="en-US" dirty="0">
                <a:solidFill>
                  <a:schemeClr val="bg1"/>
                </a:solidFill>
              </a:rPr>
              <a:t>joy; God’s favor</a:t>
            </a:r>
          </a:p>
          <a:p>
            <a:pPr>
              <a:lnSpc>
                <a:spcPct val="90000"/>
              </a:lnSpc>
              <a:spcBef>
                <a:spcPts val="600"/>
              </a:spcBef>
              <a:spcAft>
                <a:spcPts val="600"/>
              </a:spcAft>
              <a:buFont typeface="Wingdings" panose="05000000000000000000" pitchFamily="2" charset="2"/>
              <a:buChar char="§"/>
            </a:pPr>
            <a:r>
              <a:rPr lang="en-US" altLang="en-US" dirty="0">
                <a:solidFill>
                  <a:srgbClr val="FFFFCC"/>
                </a:solidFill>
              </a:rPr>
              <a:t>Darken (11:7-8):  </a:t>
            </a:r>
            <a:r>
              <a:rPr lang="en-US" altLang="en-US" dirty="0">
                <a:solidFill>
                  <a:schemeClr val="bg1"/>
                </a:solidFill>
              </a:rPr>
              <a:t>rainy season, clouds… </a:t>
            </a:r>
          </a:p>
          <a:p>
            <a:pPr lvl="1">
              <a:lnSpc>
                <a:spcPct val="90000"/>
              </a:lnSpc>
              <a:spcBef>
                <a:spcPts val="600"/>
              </a:spcBef>
              <a:spcAft>
                <a:spcPts val="400"/>
              </a:spcAft>
              <a:buFont typeface="Arial" panose="020B0604020202020204" pitchFamily="34" charset="0"/>
              <a:buChar char="•"/>
            </a:pPr>
            <a:r>
              <a:rPr lang="en-US" altLang="en-US" sz="3200" dirty="0">
                <a:solidFill>
                  <a:schemeClr val="bg1"/>
                </a:solidFill>
              </a:rPr>
              <a:t>Picture of broken-down house</a:t>
            </a:r>
            <a:endParaRPr lang="en-US" altLang="en-US" sz="3100" dirty="0">
              <a:solidFill>
                <a:schemeClr val="bg1"/>
              </a:solidFill>
            </a:endParaRPr>
          </a:p>
          <a:p>
            <a:pPr lvl="2">
              <a:lnSpc>
                <a:spcPct val="90000"/>
              </a:lnSpc>
              <a:spcBef>
                <a:spcPts val="600"/>
              </a:spcBef>
              <a:spcAft>
                <a:spcPts val="600"/>
              </a:spcAft>
              <a:buFont typeface="Arial" panose="020B0604020202020204" pitchFamily="34" charset="0"/>
              <a:buChar char="•"/>
            </a:pPr>
            <a:endParaRPr lang="en-US" altLang="en-US" sz="3100" dirty="0">
              <a:solidFill>
                <a:schemeClr val="bg1"/>
              </a:solidFill>
            </a:endParaRPr>
          </a:p>
          <a:p>
            <a:pPr marL="914400" lvl="2" indent="0">
              <a:lnSpc>
                <a:spcPct val="90000"/>
              </a:lnSpc>
              <a:spcBef>
                <a:spcPts val="600"/>
              </a:spcBef>
              <a:spcAft>
                <a:spcPts val="600"/>
              </a:spcAft>
              <a:buNone/>
            </a:pPr>
            <a:endParaRPr lang="en-US" altLang="en-US" sz="3100" dirty="0">
              <a:solidFill>
                <a:schemeClr val="bg1"/>
              </a:solidFill>
            </a:endParaRPr>
          </a:p>
          <a:p>
            <a:pPr lvl="2">
              <a:lnSpc>
                <a:spcPct val="90000"/>
              </a:lnSpc>
              <a:spcBef>
                <a:spcPts val="600"/>
              </a:spcBef>
              <a:spcAft>
                <a:spcPts val="0"/>
              </a:spcAft>
              <a:buFont typeface="Arial" panose="020B0604020202020204" pitchFamily="34" charset="0"/>
              <a:buChar char="•"/>
            </a:pPr>
            <a:endParaRPr lang="en-US" altLang="en-US" sz="3100" dirty="0">
              <a:solidFill>
                <a:schemeClr val="bg1"/>
              </a:solidFill>
            </a:endParaRPr>
          </a:p>
        </p:txBody>
      </p:sp>
      <p:sp>
        <p:nvSpPr>
          <p:cNvPr id="3" name="Rectangle 2">
            <a:extLst>
              <a:ext uri="{FF2B5EF4-FFF2-40B4-BE49-F238E27FC236}">
                <a16:creationId xmlns:a16="http://schemas.microsoft.com/office/drawing/2014/main" id="{AD0597E2-9D79-49B6-8301-45FEC20F1AA0}"/>
              </a:ext>
            </a:extLst>
          </p:cNvPr>
          <p:cNvSpPr/>
          <p:nvPr/>
        </p:nvSpPr>
        <p:spPr>
          <a:xfrm>
            <a:off x="498765" y="2807857"/>
            <a:ext cx="8160327" cy="2974109"/>
          </a:xfrm>
          <a:prstGeom prst="rect">
            <a:avLst/>
          </a:prstGeom>
          <a:solidFill>
            <a:schemeClr val="tx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baseline="30000" dirty="0"/>
              <a:t>1</a:t>
            </a:r>
            <a:r>
              <a:rPr lang="en-US" sz="3000" dirty="0"/>
              <a:t> </a:t>
            </a:r>
            <a:r>
              <a:rPr lang="en-US" sz="3000" dirty="0">
                <a:solidFill>
                  <a:srgbClr val="CCFFCC"/>
                </a:solidFill>
              </a:rPr>
              <a:t>For we know that if our earthly house, this tent, is destroyed, we have a building from God, a house not made with hands, eternal in the heavens.</a:t>
            </a:r>
            <a:r>
              <a:rPr lang="en-US" sz="3000" dirty="0"/>
              <a:t> </a:t>
            </a:r>
            <a:r>
              <a:rPr lang="en-US" sz="3000" baseline="30000" dirty="0"/>
              <a:t>2</a:t>
            </a:r>
            <a:r>
              <a:rPr lang="en-US" sz="3000" dirty="0"/>
              <a:t> </a:t>
            </a:r>
            <a:r>
              <a:rPr lang="en-US" sz="3000" dirty="0">
                <a:solidFill>
                  <a:srgbClr val="CCFFCC"/>
                </a:solidFill>
              </a:rPr>
              <a:t>For in this we groan, earnestly desiring to be clothed with our habitation which is from heaven</a:t>
            </a:r>
            <a:r>
              <a:rPr lang="en-US" sz="3000" dirty="0"/>
              <a:t> – 2 Co.5</a:t>
            </a:r>
            <a:endParaRPr lang="en-US" dirty="0"/>
          </a:p>
        </p:txBody>
      </p:sp>
    </p:spTree>
    <p:extLst>
      <p:ext uri="{BB962C8B-B14F-4D97-AF65-F5344CB8AC3E}">
        <p14:creationId xmlns:p14="http://schemas.microsoft.com/office/powerpoint/2010/main" val="146321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rgbClr val="CCFFFF"/>
                </a:solidFill>
              </a:rPr>
              <a:t>Sun and light…darken</a:t>
            </a:r>
            <a:endParaRPr lang="en-US" altLang="en-US" sz="3400" dirty="0">
              <a:solidFill>
                <a:srgbClr val="CCFFFF"/>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46367" y="831276"/>
            <a:ext cx="8455891" cy="5592620"/>
          </a:xfrm>
        </p:spPr>
        <p:txBody>
          <a:bodyPr/>
          <a:lstStyle/>
          <a:p>
            <a:pPr>
              <a:lnSpc>
                <a:spcPct val="90000"/>
              </a:lnSpc>
              <a:spcBef>
                <a:spcPts val="600"/>
              </a:spcBef>
              <a:spcAft>
                <a:spcPts val="600"/>
              </a:spcAft>
              <a:buFont typeface="Wingdings" panose="05000000000000000000" pitchFamily="2" charset="2"/>
              <a:buChar char="§"/>
            </a:pPr>
            <a:r>
              <a:rPr lang="en-US" altLang="en-US" dirty="0">
                <a:solidFill>
                  <a:srgbClr val="FFFFCC"/>
                </a:solidFill>
              </a:rPr>
              <a:t>Light: </a:t>
            </a:r>
            <a:r>
              <a:rPr lang="en-US" altLang="en-US" dirty="0">
                <a:solidFill>
                  <a:schemeClr val="bg1"/>
                </a:solidFill>
              </a:rPr>
              <a:t>joy; God’s favor</a:t>
            </a:r>
          </a:p>
          <a:p>
            <a:pPr>
              <a:lnSpc>
                <a:spcPct val="90000"/>
              </a:lnSpc>
              <a:spcBef>
                <a:spcPts val="600"/>
              </a:spcBef>
              <a:spcAft>
                <a:spcPts val="600"/>
              </a:spcAft>
              <a:buFont typeface="Wingdings" panose="05000000000000000000" pitchFamily="2" charset="2"/>
              <a:buChar char="§"/>
            </a:pPr>
            <a:r>
              <a:rPr lang="en-US" altLang="en-US" dirty="0">
                <a:solidFill>
                  <a:srgbClr val="FFFFCC"/>
                </a:solidFill>
              </a:rPr>
              <a:t>Darken (11:7-8):  </a:t>
            </a:r>
            <a:r>
              <a:rPr lang="en-US" altLang="en-US" dirty="0">
                <a:solidFill>
                  <a:schemeClr val="bg1"/>
                </a:solidFill>
              </a:rPr>
              <a:t>rainy season, clouds… </a:t>
            </a:r>
          </a:p>
          <a:p>
            <a:pPr lvl="1">
              <a:lnSpc>
                <a:spcPct val="90000"/>
              </a:lnSpc>
              <a:spcBef>
                <a:spcPts val="600"/>
              </a:spcBef>
              <a:spcAft>
                <a:spcPts val="400"/>
              </a:spcAft>
              <a:buFont typeface="Arial" panose="020B0604020202020204" pitchFamily="34" charset="0"/>
              <a:buChar char="•"/>
            </a:pPr>
            <a:r>
              <a:rPr lang="en-US" altLang="en-US" sz="3200" dirty="0">
                <a:solidFill>
                  <a:schemeClr val="bg1"/>
                </a:solidFill>
              </a:rPr>
              <a:t>Picture of broken-down house</a:t>
            </a:r>
            <a:endParaRPr lang="en-US" altLang="en-US" sz="3100" dirty="0">
              <a:solidFill>
                <a:schemeClr val="bg1"/>
              </a:solidFill>
            </a:endParaRPr>
          </a:p>
          <a:p>
            <a:pPr lvl="2">
              <a:lnSpc>
                <a:spcPct val="90000"/>
              </a:lnSpc>
              <a:spcBef>
                <a:spcPts val="600"/>
              </a:spcBef>
              <a:spcAft>
                <a:spcPts val="600"/>
              </a:spcAft>
              <a:buFont typeface="Arial" panose="020B0604020202020204" pitchFamily="34" charset="0"/>
              <a:buChar char="•"/>
            </a:pPr>
            <a:endParaRPr lang="en-US" altLang="en-US" sz="3100" dirty="0">
              <a:solidFill>
                <a:schemeClr val="bg1"/>
              </a:solidFill>
            </a:endParaRPr>
          </a:p>
          <a:p>
            <a:pPr marL="914400" lvl="2" indent="0">
              <a:lnSpc>
                <a:spcPct val="90000"/>
              </a:lnSpc>
              <a:spcBef>
                <a:spcPts val="600"/>
              </a:spcBef>
              <a:spcAft>
                <a:spcPts val="600"/>
              </a:spcAft>
              <a:buNone/>
            </a:pPr>
            <a:endParaRPr lang="en-US" altLang="en-US" sz="3100" dirty="0">
              <a:solidFill>
                <a:schemeClr val="bg1"/>
              </a:solidFill>
            </a:endParaRPr>
          </a:p>
          <a:p>
            <a:pPr lvl="2">
              <a:lnSpc>
                <a:spcPct val="90000"/>
              </a:lnSpc>
              <a:spcBef>
                <a:spcPts val="600"/>
              </a:spcBef>
              <a:spcAft>
                <a:spcPts val="0"/>
              </a:spcAft>
              <a:buFont typeface="Arial" panose="020B0604020202020204" pitchFamily="34" charset="0"/>
              <a:buChar char="•"/>
            </a:pPr>
            <a:endParaRPr lang="en-US" altLang="en-US" sz="3100" dirty="0">
              <a:solidFill>
                <a:schemeClr val="bg1"/>
              </a:solidFill>
            </a:endParaRPr>
          </a:p>
        </p:txBody>
      </p:sp>
      <p:sp>
        <p:nvSpPr>
          <p:cNvPr id="3" name="Rectangle 2">
            <a:extLst>
              <a:ext uri="{FF2B5EF4-FFF2-40B4-BE49-F238E27FC236}">
                <a16:creationId xmlns:a16="http://schemas.microsoft.com/office/drawing/2014/main" id="{AD0597E2-9D79-49B6-8301-45FEC20F1AA0}"/>
              </a:ext>
            </a:extLst>
          </p:cNvPr>
          <p:cNvSpPr/>
          <p:nvPr/>
        </p:nvSpPr>
        <p:spPr>
          <a:xfrm>
            <a:off x="498765" y="2807858"/>
            <a:ext cx="8160327" cy="2198252"/>
          </a:xfrm>
          <a:prstGeom prst="rect">
            <a:avLst/>
          </a:prstGeom>
          <a:solidFill>
            <a:schemeClr val="tx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baseline="30000" dirty="0"/>
              <a:t>13</a:t>
            </a:r>
            <a:r>
              <a:rPr lang="en-US" sz="3000" dirty="0"/>
              <a:t> </a:t>
            </a:r>
            <a:r>
              <a:rPr lang="en-US" sz="3000" dirty="0">
                <a:solidFill>
                  <a:srgbClr val="CCFFCC"/>
                </a:solidFill>
              </a:rPr>
              <a:t>Yes, I think it is right, as long as I am in this tent, to stir you up by reminding you,</a:t>
            </a:r>
            <a:r>
              <a:rPr lang="en-US" sz="3000" baseline="30000" dirty="0">
                <a:solidFill>
                  <a:schemeClr val="bg1"/>
                </a:solidFill>
              </a:rPr>
              <a:t>14</a:t>
            </a:r>
            <a:r>
              <a:rPr lang="en-US" sz="3000" dirty="0">
                <a:solidFill>
                  <a:srgbClr val="CCFFCC"/>
                </a:solidFill>
              </a:rPr>
              <a:t> knowing that shortly I must put off my tent, just as our Lord Jesus Christ showed me. </a:t>
            </a:r>
            <a:r>
              <a:rPr lang="en-US" sz="3000" dirty="0"/>
              <a:t>– 2 Pt.1</a:t>
            </a:r>
            <a:endParaRPr lang="en-US" dirty="0"/>
          </a:p>
        </p:txBody>
      </p:sp>
    </p:spTree>
    <p:extLst>
      <p:ext uri="{BB962C8B-B14F-4D97-AF65-F5344CB8AC3E}">
        <p14:creationId xmlns:p14="http://schemas.microsoft.com/office/powerpoint/2010/main" val="1573089683"/>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1744</TotalTime>
  <Words>1172</Words>
  <Application>Microsoft Office PowerPoint</Application>
  <PresentationFormat>On-screen Show (4:3)</PresentationFormat>
  <Paragraphs>142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Times New Roman</vt:lpstr>
      <vt:lpstr>Wingdings</vt:lpstr>
      <vt:lpstr>1_Default Design</vt:lpstr>
      <vt:lpstr>PowerPoint Presentation</vt:lpstr>
      <vt:lpstr>PowerPoint Presentation</vt:lpstr>
      <vt:lpstr>1: remember now your Creator</vt:lpstr>
      <vt:lpstr>1: remember now your Creator</vt:lpstr>
      <vt:lpstr>1: remember now your Creator</vt:lpstr>
      <vt:lpstr>1: remember now your Creator</vt:lpstr>
      <vt:lpstr>PowerPoint Presentation</vt:lpstr>
      <vt:lpstr>Sun and light…darken</vt:lpstr>
      <vt:lpstr>Sun and light…darken</vt:lpstr>
      <vt:lpstr>This old house…</vt:lpstr>
      <vt:lpstr>PowerPoint Presentation</vt:lpstr>
      <vt:lpstr>6: golden bowl…silver cord</vt:lpstr>
      <vt:lpstr>7: drops imagery: soul continues…</vt:lpstr>
      <vt:lpstr>7: drops imagery: soul continues…</vt:lpstr>
      <vt:lpstr>PowerPoint Presentation</vt:lpstr>
      <vt:lpstr>Preacher: 7x in Eccl.; 3x in ch.12</vt:lpstr>
      <vt:lpstr>Preacher: 7x in Eccl.; 3x in ch.12</vt:lpstr>
      <vt:lpstr>Preacher: 7x in Eccl.; 3x in ch.12</vt:lpstr>
      <vt:lpstr>Preacher: 7x in Eccl.; 3x in ch.12</vt:lpstr>
      <vt:lpstr>PowerPoint Presentation</vt:lpstr>
      <vt:lpstr>The conclusion (end):  two parts</vt:lpstr>
      <vt:lpstr>Reason for profound respect and obedience</vt:lpstr>
      <vt:lpstr>What about Solomon?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36</cp:revision>
  <dcterms:created xsi:type="dcterms:W3CDTF">2006-09-08T19:51:33Z</dcterms:created>
  <dcterms:modified xsi:type="dcterms:W3CDTF">2020-10-03T03:00:22Z</dcterms:modified>
</cp:coreProperties>
</file>