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578" r:id="rId2"/>
    <p:sldId id="579" r:id="rId3"/>
    <p:sldId id="543" r:id="rId4"/>
    <p:sldId id="580" r:id="rId5"/>
    <p:sldId id="609" r:id="rId6"/>
    <p:sldId id="610" r:id="rId7"/>
    <p:sldId id="611" r:id="rId8"/>
    <p:sldId id="612" r:id="rId9"/>
    <p:sldId id="581" r:id="rId10"/>
    <p:sldId id="613" r:id="rId11"/>
    <p:sldId id="614" r:id="rId12"/>
    <p:sldId id="615" r:id="rId13"/>
    <p:sldId id="603" r:id="rId14"/>
    <p:sldId id="616" r:id="rId15"/>
    <p:sldId id="617" r:id="rId16"/>
    <p:sldId id="618" r:id="rId17"/>
    <p:sldId id="604" r:id="rId18"/>
    <p:sldId id="60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99FFCC"/>
    <a:srgbClr val="FFFF99"/>
    <a:srgbClr val="CCFFCC"/>
    <a:srgbClr val="CC3300"/>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6" d="100"/>
          <a:sy n="86" d="100"/>
        </p:scale>
        <p:origin x="113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47DF6-BDBB-448E-A77B-CE2F4EEA7E37}" type="datetimeFigureOut">
              <a:rPr lang="en-US" smtClean="0"/>
              <a:t>10/2/2020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5B111-5982-43FB-8CCD-5BA34C84C520}" type="slidenum">
              <a:rPr lang="en-US" smtClean="0"/>
              <a:t>‹#›</a:t>
            </a:fld>
            <a:endParaRPr lang="en-US"/>
          </a:p>
        </p:txBody>
      </p:sp>
    </p:spTree>
    <p:extLst>
      <p:ext uri="{BB962C8B-B14F-4D97-AF65-F5344CB8AC3E}">
        <p14:creationId xmlns:p14="http://schemas.microsoft.com/office/powerpoint/2010/main" val="73867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237672" y="838200"/>
            <a:ext cx="6675805" cy="1447800"/>
          </a:xfrm>
          <a:prstGeom prst="roundRect">
            <a:avLst/>
          </a:prstGeom>
          <a:solidFill>
            <a:srgbClr val="000000"/>
          </a:solidFill>
          <a:ln w="3175"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FFC000"/>
                </a:solidFill>
                <a:effectLst/>
                <a:uLnTx/>
                <a:uFillTx/>
                <a:latin typeface="Arial"/>
                <a:ea typeface="+mn-ea"/>
                <a:cs typeface="+mn-cs"/>
              </a:rPr>
              <a:t>The Epiphany</a:t>
            </a:r>
          </a:p>
          <a:p>
            <a:pPr marL="0" marR="0" lvl="0" indent="0" algn="ctr" defTabSz="914400" eaLnBrk="1" fontAlgn="auto" latinLnBrk="0" hangingPunct="1">
              <a:lnSpc>
                <a:spcPct val="100000"/>
              </a:lnSpc>
              <a:spcBef>
                <a:spcPts val="0"/>
              </a:spcBef>
              <a:spcAft>
                <a:spcPts val="0"/>
              </a:spcAft>
              <a:buClrTx/>
              <a:buSzTx/>
              <a:buFontTx/>
              <a:buNone/>
              <a:tabLst/>
              <a:defRPr/>
            </a:pPr>
            <a:r>
              <a:rPr lang="en-US" sz="3200" kern="0" dirty="0">
                <a:solidFill>
                  <a:schemeClr val="bg1"/>
                </a:solidFill>
                <a:latin typeface="Arial"/>
              </a:rPr>
              <a:t>(Titus 2)</a:t>
            </a:r>
            <a:endParaRPr kumimoji="0" lang="en-US" sz="3200" b="0" i="0" u="none" strike="noStrike" kern="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59529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1371599"/>
          </a:xfrm>
        </p:spPr>
        <p:txBody>
          <a:bodyPr/>
          <a:lstStyle/>
          <a:p>
            <a:r>
              <a:rPr lang="en-US" altLang="en-US" sz="2800" dirty="0">
                <a:solidFill>
                  <a:schemeClr val="bg1"/>
                </a:solidFill>
              </a:rPr>
              <a:t>Teaching us</a:t>
            </a:r>
            <a:br>
              <a:rPr lang="en-US" altLang="en-US" sz="3600" dirty="0">
                <a:solidFill>
                  <a:srgbClr val="FFFF99"/>
                </a:solidFill>
              </a:rPr>
            </a:br>
            <a:r>
              <a:rPr lang="en-US" altLang="en-US" sz="3600" dirty="0">
                <a:solidFill>
                  <a:srgbClr val="FFFF99"/>
                </a:solidFill>
              </a:rPr>
              <a:t>Negative application (don’t be)</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1447800"/>
            <a:ext cx="8229600" cy="5029200"/>
          </a:xfrm>
        </p:spPr>
        <p:txBody>
          <a:bodyPr/>
          <a:lstStyle/>
          <a:p>
            <a:pPr marL="0" indent="0" algn="ctr">
              <a:lnSpc>
                <a:spcPct val="90000"/>
              </a:lnSpc>
              <a:spcAft>
                <a:spcPts val="600"/>
              </a:spcAft>
              <a:buNone/>
            </a:pPr>
            <a:r>
              <a:rPr lang="en-US" altLang="en-US" dirty="0">
                <a:solidFill>
                  <a:srgbClr val="FFFF99"/>
                </a:solidFill>
              </a:rPr>
              <a:t>Deny: refuse, disdain,</a:t>
            </a:r>
            <a:br>
              <a:rPr lang="en-US" altLang="en-US" dirty="0">
                <a:solidFill>
                  <a:srgbClr val="FFFF99"/>
                </a:solidFill>
              </a:rPr>
            </a:br>
            <a:r>
              <a:rPr lang="en-US" altLang="en-US" dirty="0">
                <a:solidFill>
                  <a:srgbClr val="FFFF99"/>
                </a:solidFill>
              </a:rPr>
              <a:t>disown, renounce </a:t>
            </a:r>
            <a:r>
              <a:rPr lang="en-US" altLang="en-US" dirty="0">
                <a:solidFill>
                  <a:schemeClr val="bg1"/>
                </a:solidFill>
              </a:rPr>
              <a:t>(1:16).  </a:t>
            </a:r>
          </a:p>
          <a:p>
            <a:pPr>
              <a:lnSpc>
                <a:spcPct val="90000"/>
              </a:lnSpc>
              <a:spcAft>
                <a:spcPts val="600"/>
              </a:spcAft>
            </a:pPr>
            <a:r>
              <a:rPr lang="en-US" altLang="en-US" dirty="0">
                <a:solidFill>
                  <a:srgbClr val="CCFFCC"/>
                </a:solidFill>
              </a:rPr>
              <a:t>Ungodliness:</a:t>
            </a:r>
            <a:r>
              <a:rPr lang="en-US" altLang="en-US" dirty="0">
                <a:solidFill>
                  <a:schemeClr val="bg1"/>
                </a:solidFill>
              </a:rPr>
              <a:t>  impiety, irreverence</a:t>
            </a:r>
          </a:p>
          <a:p>
            <a:pPr>
              <a:lnSpc>
                <a:spcPct val="90000"/>
              </a:lnSpc>
              <a:spcAft>
                <a:spcPts val="600"/>
              </a:spcAft>
            </a:pPr>
            <a:r>
              <a:rPr lang="en-US" altLang="en-US" sz="3200" dirty="0">
                <a:solidFill>
                  <a:srgbClr val="CCFFCC"/>
                </a:solidFill>
              </a:rPr>
              <a:t>Worldly lusts: </a:t>
            </a:r>
            <a:r>
              <a:rPr lang="en-US" altLang="en-US" sz="3200" dirty="0">
                <a:solidFill>
                  <a:schemeClr val="bg1"/>
                </a:solidFill>
              </a:rPr>
              <a:t>1 Jn.2:15-16</a:t>
            </a:r>
          </a:p>
          <a:p>
            <a:pPr marL="0" indent="0">
              <a:lnSpc>
                <a:spcPct val="90000"/>
              </a:lnSpc>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01941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1371599"/>
          </a:xfrm>
        </p:spPr>
        <p:txBody>
          <a:bodyPr/>
          <a:lstStyle/>
          <a:p>
            <a:r>
              <a:rPr lang="en-US" altLang="en-US" sz="2800" dirty="0">
                <a:solidFill>
                  <a:schemeClr val="bg1"/>
                </a:solidFill>
              </a:rPr>
              <a:t>Teaching us</a:t>
            </a:r>
            <a:br>
              <a:rPr lang="en-US" altLang="en-US" sz="3600" dirty="0">
                <a:solidFill>
                  <a:srgbClr val="FFFF99"/>
                </a:solidFill>
              </a:rPr>
            </a:br>
            <a:r>
              <a:rPr lang="en-US" altLang="en-US" sz="2800" dirty="0">
                <a:solidFill>
                  <a:schemeClr val="bg1"/>
                </a:solidFill>
              </a:rPr>
              <a:t>Negative application (don’t be)</a:t>
            </a:r>
            <a:br>
              <a:rPr lang="en-US" altLang="en-US" sz="2800" dirty="0">
                <a:solidFill>
                  <a:schemeClr val="bg1"/>
                </a:solidFill>
              </a:rPr>
            </a:br>
            <a:r>
              <a:rPr lang="en-US" altLang="en-US" sz="3600" dirty="0">
                <a:solidFill>
                  <a:srgbClr val="FFFF99"/>
                </a:solidFill>
              </a:rPr>
              <a:t>Positive application (do be)</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1447800"/>
            <a:ext cx="8229600" cy="5029200"/>
          </a:xfrm>
        </p:spPr>
        <p:txBody>
          <a:bodyPr/>
          <a:lstStyle/>
          <a:p>
            <a:pPr marL="0" indent="0" algn="ctr">
              <a:lnSpc>
                <a:spcPct val="90000"/>
              </a:lnSpc>
              <a:spcAft>
                <a:spcPts val="600"/>
              </a:spcAft>
              <a:buNone/>
            </a:pPr>
            <a:r>
              <a:rPr lang="en-US" altLang="en-US" dirty="0">
                <a:solidFill>
                  <a:srgbClr val="FFFF99"/>
                </a:solidFill>
              </a:rPr>
              <a:t>Should live . . .  </a:t>
            </a:r>
            <a:r>
              <a:rPr lang="en-US" altLang="en-US" dirty="0">
                <a:solidFill>
                  <a:schemeClr val="bg1"/>
                </a:solidFill>
              </a:rPr>
              <a:t>(2:1-10)  </a:t>
            </a:r>
          </a:p>
          <a:p>
            <a:pPr>
              <a:lnSpc>
                <a:spcPct val="90000"/>
              </a:lnSpc>
              <a:spcAft>
                <a:spcPts val="600"/>
              </a:spcAft>
            </a:pPr>
            <a:r>
              <a:rPr lang="en-US" altLang="en-US" dirty="0">
                <a:solidFill>
                  <a:srgbClr val="CCFFCC"/>
                </a:solidFill>
              </a:rPr>
              <a:t>Soberly: </a:t>
            </a:r>
            <a:r>
              <a:rPr lang="en-US" altLang="en-US" dirty="0">
                <a:solidFill>
                  <a:schemeClr val="bg1"/>
                </a:solidFill>
              </a:rPr>
              <a:t>self-control, as v.2,4,5,6.  </a:t>
            </a:r>
            <a:br>
              <a:rPr lang="en-US" altLang="en-US" dirty="0">
                <a:solidFill>
                  <a:schemeClr val="bg1"/>
                </a:solidFill>
              </a:rPr>
            </a:br>
            <a:r>
              <a:rPr lang="en-US" altLang="en-US" dirty="0">
                <a:solidFill>
                  <a:schemeClr val="bg1"/>
                </a:solidFill>
              </a:rPr>
              <a:t>Is.1:16-17.  </a:t>
            </a:r>
          </a:p>
          <a:p>
            <a:pPr>
              <a:lnSpc>
                <a:spcPct val="90000"/>
              </a:lnSpc>
              <a:spcAft>
                <a:spcPts val="600"/>
              </a:spcAft>
            </a:pPr>
            <a:r>
              <a:rPr lang="en-US" altLang="en-US" sz="3200" dirty="0">
                <a:solidFill>
                  <a:srgbClr val="CCFFCC"/>
                </a:solidFill>
              </a:rPr>
              <a:t>Righteously:  </a:t>
            </a:r>
            <a:r>
              <a:rPr lang="en-US" altLang="en-US" sz="3200" dirty="0">
                <a:solidFill>
                  <a:schemeClr val="bg1"/>
                </a:solidFill>
              </a:rPr>
              <a:t>in an upright manner, devoutly, correctly.</a:t>
            </a:r>
          </a:p>
          <a:p>
            <a:pPr>
              <a:lnSpc>
                <a:spcPct val="90000"/>
              </a:lnSpc>
              <a:spcAft>
                <a:spcPts val="600"/>
              </a:spcAft>
            </a:pPr>
            <a:r>
              <a:rPr lang="en-US" altLang="en-US" sz="3200" dirty="0">
                <a:solidFill>
                  <a:srgbClr val="CCFFCC"/>
                </a:solidFill>
              </a:rPr>
              <a:t>Godly:</a:t>
            </a:r>
            <a:r>
              <a:rPr lang="en-US" altLang="en-US" sz="3200" dirty="0">
                <a:solidFill>
                  <a:schemeClr val="bg1"/>
                </a:solidFill>
              </a:rPr>
              <a:t> in a godly manner. </a:t>
            </a:r>
          </a:p>
          <a:p>
            <a:pPr marL="0" indent="0" algn="ctr">
              <a:lnSpc>
                <a:spcPct val="90000"/>
              </a:lnSpc>
              <a:spcAft>
                <a:spcPts val="600"/>
              </a:spcAft>
              <a:buNone/>
            </a:pPr>
            <a:r>
              <a:rPr lang="en-US" altLang="en-US" sz="3600" dirty="0">
                <a:solidFill>
                  <a:srgbClr val="FFFF99"/>
                </a:solidFill>
              </a:rPr>
              <a:t>In the present age: </a:t>
            </a:r>
            <a:r>
              <a:rPr lang="en-US" altLang="en-US" sz="3600" dirty="0">
                <a:solidFill>
                  <a:schemeClr val="bg1"/>
                </a:solidFill>
              </a:rPr>
              <a:t>the time of salvation</a:t>
            </a:r>
          </a:p>
          <a:p>
            <a:pPr marL="0" indent="0">
              <a:lnSpc>
                <a:spcPct val="90000"/>
              </a:lnSpc>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407111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974993" y="685800"/>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kumimoji="0" lang="en-US" sz="2400" b="0" i="0" u="none" strike="noStrike" kern="0" cap="none" spc="0" normalizeH="0" baseline="0" noProof="0" dirty="0">
                <a:ln>
                  <a:noFill/>
                </a:ln>
                <a:solidFill>
                  <a:schemeClr val="bg1"/>
                </a:solidFill>
                <a:effectLst/>
                <a:uLnTx/>
                <a:uFillTx/>
                <a:latin typeface="Arial"/>
                <a:ea typeface="+mn-ea"/>
                <a:cs typeface="+mn-cs"/>
              </a:rPr>
              <a:t>11: The Epiphany of the Past</a:t>
            </a:r>
          </a:p>
        </p:txBody>
      </p:sp>
      <p:sp>
        <p:nvSpPr>
          <p:cNvPr id="3" name="Rectangle: Rounded Corners 2">
            <a:extLst>
              <a:ext uri="{FF2B5EF4-FFF2-40B4-BE49-F238E27FC236}">
                <a16:creationId xmlns:a16="http://schemas.microsoft.com/office/drawing/2014/main" id="{02AC2A1D-2581-4FFA-ABD8-9EB57EF599CA}"/>
              </a:ext>
            </a:extLst>
          </p:cNvPr>
          <p:cNvSpPr/>
          <p:nvPr/>
        </p:nvSpPr>
        <p:spPr>
          <a:xfrm>
            <a:off x="1431415" y="2249056"/>
            <a:ext cx="6294805" cy="1143000"/>
          </a:xfrm>
          <a:prstGeom prst="roundRect">
            <a:avLst/>
          </a:prstGeom>
          <a:solidFill>
            <a:srgbClr val="000000"/>
          </a:solidFill>
          <a:ln w="3175" cap="flat" cmpd="sng" algn="ctr">
            <a:solidFill>
              <a:srgbClr val="CC33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V. </a:t>
            </a:r>
            <a:r>
              <a:rPr kumimoji="0" lang="en-US" sz="3600" b="0" i="0" u="none" strike="noStrike" kern="0" cap="none" spc="0" normalizeH="0" baseline="0" noProof="0" dirty="0">
                <a:ln>
                  <a:noFill/>
                </a:ln>
                <a:solidFill>
                  <a:srgbClr val="99FFCC"/>
                </a:solidFill>
                <a:effectLst/>
                <a:uLnTx/>
                <a:uFillTx/>
                <a:latin typeface="Arial"/>
                <a:ea typeface="+mn-ea"/>
                <a:cs typeface="+mn-cs"/>
              </a:rPr>
              <a:t>13:</a:t>
            </a:r>
            <a:r>
              <a:rPr kumimoji="0" lang="en-US" sz="3600" b="0" i="0" u="none" strike="noStrike" kern="0" cap="none" spc="0" normalizeH="0" baseline="0" noProof="0" dirty="0">
                <a:ln>
                  <a:noFill/>
                </a:ln>
                <a:solidFill>
                  <a:srgbClr val="FFFF00"/>
                </a:solidFill>
                <a:effectLst/>
                <a:uLnTx/>
                <a:uFillTx/>
                <a:latin typeface="Arial"/>
                <a:ea typeface="+mn-ea"/>
                <a:cs typeface="+mn-cs"/>
              </a:rPr>
              <a:t> The Expectation</a:t>
            </a:r>
            <a:br>
              <a:rPr kumimoji="0" lang="en-US" sz="3600" b="0" i="0" u="none" strike="noStrike" kern="0" cap="none" spc="0" normalizeH="0" baseline="0" noProof="0" dirty="0">
                <a:ln>
                  <a:noFill/>
                </a:ln>
                <a:solidFill>
                  <a:srgbClr val="FFFF00"/>
                </a:solidFill>
                <a:effectLst/>
                <a:uLnTx/>
                <a:uFillTx/>
                <a:latin typeface="Arial"/>
                <a:ea typeface="+mn-ea"/>
                <a:cs typeface="+mn-cs"/>
              </a:rPr>
            </a:br>
            <a:r>
              <a:rPr kumimoji="0" lang="en-US" sz="3600" b="0" i="0" u="none" strike="noStrike" kern="0" cap="none" spc="0" normalizeH="0" baseline="0" noProof="0" dirty="0">
                <a:ln>
                  <a:noFill/>
                </a:ln>
                <a:solidFill>
                  <a:srgbClr val="FFFF00"/>
                </a:solidFill>
                <a:effectLst/>
                <a:uLnTx/>
                <a:uFillTx/>
                <a:latin typeface="Arial"/>
                <a:ea typeface="+mn-ea"/>
                <a:cs typeface="+mn-cs"/>
              </a:rPr>
              <a:t>of the </a:t>
            </a:r>
            <a:r>
              <a:rPr lang="en-US" sz="3600" kern="0" dirty="0">
                <a:solidFill>
                  <a:srgbClr val="FFFF00"/>
                </a:solidFill>
                <a:latin typeface="Arial"/>
              </a:rPr>
              <a:t>Future</a:t>
            </a:r>
            <a:endParaRPr kumimoji="0" lang="en-US" sz="4000" b="0" i="0" u="none" strike="noStrike" kern="0" cap="none" spc="0" normalizeH="0" baseline="0" noProof="0" dirty="0">
              <a:ln>
                <a:noFill/>
              </a:ln>
              <a:solidFill>
                <a:srgbClr val="FFFF00"/>
              </a:solidFill>
              <a:effectLst/>
              <a:uLnTx/>
              <a:uFillTx/>
              <a:latin typeface="Arial"/>
              <a:ea typeface="+mn-ea"/>
              <a:cs typeface="+mn-cs"/>
            </a:endParaRPr>
          </a:p>
        </p:txBody>
      </p:sp>
      <p:sp>
        <p:nvSpPr>
          <p:cNvPr id="4" name="Rectangle: Rounded Corners 3">
            <a:extLst>
              <a:ext uri="{FF2B5EF4-FFF2-40B4-BE49-F238E27FC236}">
                <a16:creationId xmlns:a16="http://schemas.microsoft.com/office/drawing/2014/main" id="{71EEA191-BA80-4CCB-99CA-EF486FF25F96}"/>
              </a:ext>
            </a:extLst>
          </p:cNvPr>
          <p:cNvSpPr/>
          <p:nvPr/>
        </p:nvSpPr>
        <p:spPr>
          <a:xfrm>
            <a:off x="1978954" y="1447800"/>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IV. </a:t>
            </a:r>
            <a:r>
              <a:rPr kumimoji="0" lang="en-US" sz="2400" b="0" i="0" u="none" strike="noStrike" kern="0" cap="none" spc="0" normalizeH="0" baseline="0" noProof="0" dirty="0">
                <a:ln>
                  <a:noFill/>
                </a:ln>
                <a:solidFill>
                  <a:schemeClr val="bg1"/>
                </a:solidFill>
                <a:effectLst/>
                <a:uLnTx/>
                <a:uFillTx/>
                <a:latin typeface="Arial"/>
                <a:ea typeface="+mn-ea"/>
                <a:cs typeface="+mn-cs"/>
              </a:rPr>
              <a:t>12: The Education of the Present</a:t>
            </a:r>
          </a:p>
        </p:txBody>
      </p:sp>
    </p:spTree>
    <p:extLst>
      <p:ext uri="{BB962C8B-B14F-4D97-AF65-F5344CB8AC3E}">
        <p14:creationId xmlns:p14="http://schemas.microsoft.com/office/powerpoint/2010/main" val="57692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99FFCC"/>
                </a:solidFill>
              </a:rPr>
              <a:t>Look for the blessed hope </a:t>
            </a:r>
            <a:r>
              <a:rPr lang="en-US" altLang="en-US" sz="3200" dirty="0">
                <a:solidFill>
                  <a:schemeClr val="bg1"/>
                </a:solidFill>
              </a:rPr>
              <a:t>(3:7)</a:t>
            </a:r>
            <a:endParaRPr lang="en-US" altLang="en-US" sz="36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38200"/>
            <a:ext cx="8229600" cy="5638800"/>
          </a:xfrm>
        </p:spPr>
        <p:txBody>
          <a:bodyPr/>
          <a:lstStyle/>
          <a:p>
            <a:pPr marL="0" indent="0" algn="ctr">
              <a:lnSpc>
                <a:spcPct val="90000"/>
              </a:lnSpc>
              <a:spcAft>
                <a:spcPts val="600"/>
              </a:spcAft>
              <a:buNone/>
            </a:pPr>
            <a:r>
              <a:rPr lang="en-US" altLang="en-US" sz="3500" dirty="0">
                <a:solidFill>
                  <a:srgbClr val="99FFCC"/>
                </a:solidFill>
              </a:rPr>
              <a:t>And for the glorious appearing</a:t>
            </a:r>
          </a:p>
          <a:p>
            <a:pPr>
              <a:lnSpc>
                <a:spcPct val="90000"/>
              </a:lnSpc>
              <a:spcAft>
                <a:spcPts val="600"/>
              </a:spcAft>
            </a:pPr>
            <a:r>
              <a:rPr lang="en-US" altLang="en-US" dirty="0">
                <a:solidFill>
                  <a:srgbClr val="FFFF99"/>
                </a:solidFill>
              </a:rPr>
              <a:t>Lord, Savior, great, only God, and His kingdom</a:t>
            </a:r>
          </a:p>
          <a:p>
            <a:pPr>
              <a:lnSpc>
                <a:spcPct val="90000"/>
              </a:lnSpc>
              <a:spcAft>
                <a:spcPts val="600"/>
              </a:spcAft>
            </a:pPr>
            <a:r>
              <a:rPr lang="en-US" altLang="en-US" dirty="0">
                <a:solidFill>
                  <a:srgbClr val="FFFF99"/>
                </a:solidFill>
              </a:rPr>
              <a:t>Christians will share in His blessedness </a:t>
            </a:r>
          </a:p>
          <a:p>
            <a:pPr marL="0" indent="0">
              <a:lnSpc>
                <a:spcPct val="90000"/>
              </a:lnSpc>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7DE81A91-2E07-4F5C-A265-1B3EE28127A1}"/>
              </a:ext>
            </a:extLst>
          </p:cNvPr>
          <p:cNvSpPr/>
          <p:nvPr/>
        </p:nvSpPr>
        <p:spPr>
          <a:xfrm>
            <a:off x="1423240" y="3277667"/>
            <a:ext cx="6297521" cy="1217066"/>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effectLst/>
                <a:latin typeface="Calibri" panose="020F0502020204030204" pitchFamily="34" charset="0"/>
                <a:ea typeface="Times New Roman" panose="02020603050405020304" pitchFamily="18" charset="0"/>
                <a:cs typeface="Calibri" panose="020F0502020204030204" pitchFamily="34" charset="0"/>
              </a:rPr>
              <a:t>“We rejoice in the hope of the glory of God” </a:t>
            </a:r>
            <a:r>
              <a:rPr lang="en-US" sz="3200" dirty="0">
                <a:effectLst/>
                <a:latin typeface="Calibri" panose="020F0502020204030204" pitchFamily="34" charset="0"/>
                <a:ea typeface="Times New Roman" panose="02020603050405020304" pitchFamily="18" charset="0"/>
                <a:cs typeface="Calibri" panose="020F0502020204030204" pitchFamily="34" charset="0"/>
              </a:rPr>
              <a:t>– Ro.5:2</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959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0" y="76201"/>
            <a:ext cx="9144000" cy="761999"/>
          </a:xfrm>
        </p:spPr>
        <p:txBody>
          <a:bodyPr/>
          <a:lstStyle/>
          <a:p>
            <a:r>
              <a:rPr lang="en-US" altLang="en-US" sz="3600" dirty="0">
                <a:solidFill>
                  <a:srgbClr val="FFFF00"/>
                </a:solidFill>
              </a:rPr>
              <a:t>Of our great God and Savior, Jesus Christ</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04800" y="838200"/>
            <a:ext cx="8610600" cy="5638800"/>
          </a:xfrm>
        </p:spPr>
        <p:txBody>
          <a:bodyPr/>
          <a:lstStyle/>
          <a:p>
            <a:pPr marL="0" indent="0">
              <a:lnSpc>
                <a:spcPct val="90000"/>
              </a:lnSpc>
              <a:spcAft>
                <a:spcPts val="600"/>
              </a:spcAft>
              <a:buNone/>
            </a:pPr>
            <a:r>
              <a:rPr lang="en-US" altLang="en-US" dirty="0">
                <a:solidFill>
                  <a:schemeClr val="bg1"/>
                </a:solidFill>
              </a:rPr>
              <a:t>“Of </a:t>
            </a:r>
            <a:r>
              <a:rPr lang="en-US" altLang="en-US" u="sng" dirty="0">
                <a:solidFill>
                  <a:srgbClr val="FFFFCC"/>
                </a:solidFill>
              </a:rPr>
              <a:t>the</a:t>
            </a:r>
            <a:r>
              <a:rPr lang="en-US" altLang="en-US" dirty="0">
                <a:solidFill>
                  <a:schemeClr val="bg1"/>
                </a:solidFill>
              </a:rPr>
              <a:t> great </a:t>
            </a:r>
            <a:r>
              <a:rPr lang="en-US" altLang="en-US" u="sng" dirty="0">
                <a:solidFill>
                  <a:srgbClr val="FFFFCC"/>
                </a:solidFill>
              </a:rPr>
              <a:t>God</a:t>
            </a:r>
            <a:r>
              <a:rPr lang="en-US" altLang="en-US" dirty="0">
                <a:solidFill>
                  <a:schemeClr val="bg1"/>
                </a:solidFill>
              </a:rPr>
              <a:t> </a:t>
            </a:r>
            <a:r>
              <a:rPr lang="en-US" altLang="en-US" u="sng" dirty="0">
                <a:solidFill>
                  <a:srgbClr val="FFFFCC"/>
                </a:solidFill>
              </a:rPr>
              <a:t>and</a:t>
            </a:r>
            <a:r>
              <a:rPr lang="en-US" altLang="en-US" dirty="0">
                <a:solidFill>
                  <a:schemeClr val="bg1"/>
                </a:solidFill>
              </a:rPr>
              <a:t> </a:t>
            </a:r>
            <a:r>
              <a:rPr lang="en-US" altLang="en-US" u="sng" dirty="0">
                <a:solidFill>
                  <a:srgbClr val="FFFFCC"/>
                </a:solidFill>
              </a:rPr>
              <a:t>Savior</a:t>
            </a:r>
            <a:r>
              <a:rPr lang="en-US" altLang="en-US" dirty="0">
                <a:solidFill>
                  <a:schemeClr val="bg1"/>
                </a:solidFill>
              </a:rPr>
              <a:t> of us, Jesus…”</a:t>
            </a:r>
          </a:p>
          <a:p>
            <a:pPr>
              <a:lnSpc>
                <a:spcPct val="90000"/>
              </a:lnSpc>
              <a:spcAft>
                <a:spcPts val="600"/>
              </a:spcAft>
            </a:pPr>
            <a:r>
              <a:rPr lang="en-US" altLang="en-US" dirty="0">
                <a:solidFill>
                  <a:srgbClr val="FFFFCC"/>
                </a:solidFill>
              </a:rPr>
              <a:t>Article-noun-conjunction-noun</a:t>
            </a:r>
            <a:r>
              <a:rPr lang="en-US" altLang="en-US" dirty="0">
                <a:solidFill>
                  <a:schemeClr val="bg1"/>
                </a:solidFill>
              </a:rPr>
              <a:t> . . . Always refers to same referent</a:t>
            </a:r>
          </a:p>
          <a:p>
            <a:pPr>
              <a:lnSpc>
                <a:spcPct val="90000"/>
              </a:lnSpc>
              <a:spcAft>
                <a:spcPts val="600"/>
              </a:spcAft>
            </a:pPr>
            <a:r>
              <a:rPr lang="en-US" altLang="en-US" dirty="0">
                <a:solidFill>
                  <a:schemeClr val="bg1"/>
                </a:solidFill>
              </a:rPr>
              <a:t>Ro.15:6, “the God and Father”</a:t>
            </a:r>
          </a:p>
          <a:p>
            <a:pPr>
              <a:lnSpc>
                <a:spcPct val="90000"/>
              </a:lnSpc>
              <a:spcAft>
                <a:spcPts val="600"/>
              </a:spcAft>
            </a:pPr>
            <a:r>
              <a:rPr lang="en-US" altLang="en-US" dirty="0">
                <a:solidFill>
                  <a:schemeClr val="bg1"/>
                </a:solidFill>
              </a:rPr>
              <a:t>Phm.1, “the friend and fellow-laborer”</a:t>
            </a:r>
          </a:p>
          <a:p>
            <a:pPr>
              <a:lnSpc>
                <a:spcPct val="90000"/>
              </a:lnSpc>
              <a:spcAft>
                <a:spcPts val="600"/>
              </a:spcAft>
            </a:pPr>
            <a:r>
              <a:rPr lang="en-US" altLang="en-US" dirty="0">
                <a:solidFill>
                  <a:schemeClr val="bg1"/>
                </a:solidFill>
              </a:rPr>
              <a:t>Tit.2:13, no article before “Savior”: one article for both</a:t>
            </a:r>
          </a:p>
        </p:txBody>
      </p:sp>
    </p:spTree>
    <p:extLst>
      <p:ext uri="{BB962C8B-B14F-4D97-AF65-F5344CB8AC3E}">
        <p14:creationId xmlns:p14="http://schemas.microsoft.com/office/powerpoint/2010/main" val="183279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0" y="76201"/>
            <a:ext cx="9144000" cy="761999"/>
          </a:xfrm>
        </p:spPr>
        <p:txBody>
          <a:bodyPr/>
          <a:lstStyle/>
          <a:p>
            <a:r>
              <a:rPr lang="en-US" altLang="en-US" sz="3600" dirty="0">
                <a:solidFill>
                  <a:srgbClr val="FFFF00"/>
                </a:solidFill>
              </a:rPr>
              <a:t>Of our great God and Savior, Jesus Christ</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04800" y="838200"/>
            <a:ext cx="8610600" cy="5638800"/>
          </a:xfrm>
        </p:spPr>
        <p:txBody>
          <a:bodyPr/>
          <a:lstStyle/>
          <a:p>
            <a:pPr marL="0" indent="0">
              <a:lnSpc>
                <a:spcPct val="90000"/>
              </a:lnSpc>
              <a:spcAft>
                <a:spcPts val="600"/>
              </a:spcAft>
              <a:buNone/>
            </a:pPr>
            <a:r>
              <a:rPr lang="en-US" altLang="en-US" dirty="0">
                <a:solidFill>
                  <a:schemeClr val="bg1"/>
                </a:solidFill>
              </a:rPr>
              <a:t>“Of </a:t>
            </a:r>
            <a:r>
              <a:rPr lang="en-US" altLang="en-US" u="sng" dirty="0">
                <a:solidFill>
                  <a:srgbClr val="FFFFCC"/>
                </a:solidFill>
              </a:rPr>
              <a:t>the</a:t>
            </a:r>
            <a:r>
              <a:rPr lang="en-US" altLang="en-US" dirty="0">
                <a:solidFill>
                  <a:schemeClr val="bg1"/>
                </a:solidFill>
              </a:rPr>
              <a:t> great </a:t>
            </a:r>
            <a:r>
              <a:rPr lang="en-US" altLang="en-US" u="sng" dirty="0">
                <a:solidFill>
                  <a:srgbClr val="FFFFCC"/>
                </a:solidFill>
              </a:rPr>
              <a:t>God</a:t>
            </a:r>
            <a:r>
              <a:rPr lang="en-US" altLang="en-US" dirty="0">
                <a:solidFill>
                  <a:srgbClr val="FFFFCC"/>
                </a:solidFill>
              </a:rPr>
              <a:t> </a:t>
            </a:r>
            <a:r>
              <a:rPr lang="en-US" altLang="en-US" u="sng" dirty="0">
                <a:solidFill>
                  <a:srgbClr val="FFFFCC"/>
                </a:solidFill>
              </a:rPr>
              <a:t>and</a:t>
            </a:r>
            <a:r>
              <a:rPr lang="en-US" altLang="en-US" dirty="0">
                <a:solidFill>
                  <a:srgbClr val="FFFFCC"/>
                </a:solidFill>
              </a:rPr>
              <a:t> </a:t>
            </a:r>
            <a:r>
              <a:rPr lang="en-US" altLang="en-US" u="sng" dirty="0">
                <a:solidFill>
                  <a:srgbClr val="FFFFCC"/>
                </a:solidFill>
              </a:rPr>
              <a:t>Savior</a:t>
            </a:r>
            <a:r>
              <a:rPr lang="en-US" altLang="en-US" dirty="0">
                <a:solidFill>
                  <a:srgbClr val="FFFFCC"/>
                </a:solidFill>
              </a:rPr>
              <a:t> </a:t>
            </a:r>
            <a:r>
              <a:rPr lang="en-US" altLang="en-US" dirty="0">
                <a:solidFill>
                  <a:schemeClr val="bg1"/>
                </a:solidFill>
              </a:rPr>
              <a:t>of us, Jesus…”</a:t>
            </a:r>
          </a:p>
          <a:p>
            <a:pPr>
              <a:lnSpc>
                <a:spcPct val="90000"/>
              </a:lnSpc>
              <a:spcAft>
                <a:spcPts val="600"/>
              </a:spcAft>
            </a:pPr>
            <a:r>
              <a:rPr lang="en-US" altLang="en-US" dirty="0">
                <a:solidFill>
                  <a:schemeClr val="bg1"/>
                </a:solidFill>
              </a:rPr>
              <a:t>Pliny the Younger</a:t>
            </a:r>
          </a:p>
          <a:p>
            <a:pPr>
              <a:lnSpc>
                <a:spcPct val="90000"/>
              </a:lnSpc>
              <a:spcAft>
                <a:spcPts val="600"/>
              </a:spcAft>
            </a:pPr>
            <a:r>
              <a:rPr lang="en-US" altLang="en-US" dirty="0">
                <a:solidFill>
                  <a:schemeClr val="bg1"/>
                </a:solidFill>
              </a:rPr>
              <a:t>Jews enjoyed long history of the oneness of God…</a:t>
            </a:r>
          </a:p>
          <a:p>
            <a:pPr lvl="1">
              <a:lnSpc>
                <a:spcPct val="90000"/>
              </a:lnSpc>
              <a:spcAft>
                <a:spcPts val="600"/>
              </a:spcAft>
            </a:pPr>
            <a:r>
              <a:rPr lang="en-US" altLang="en-US" sz="3200" dirty="0">
                <a:solidFill>
                  <a:schemeClr val="bg1"/>
                </a:solidFill>
              </a:rPr>
              <a:t>Paul, Peter… ascribe deity to Jesus</a:t>
            </a:r>
          </a:p>
          <a:p>
            <a:pPr lvl="1">
              <a:lnSpc>
                <a:spcPct val="90000"/>
              </a:lnSpc>
              <a:spcAft>
                <a:spcPts val="600"/>
              </a:spcAft>
            </a:pPr>
            <a:r>
              <a:rPr lang="en-US" altLang="en-US" sz="3200" dirty="0">
                <a:solidFill>
                  <a:schemeClr val="bg1"/>
                </a:solidFill>
              </a:rPr>
              <a:t>Titus is to teach it with all authority</a:t>
            </a:r>
          </a:p>
          <a:p>
            <a:pPr>
              <a:lnSpc>
                <a:spcPct val="90000"/>
              </a:lnSpc>
              <a:spcAft>
                <a:spcPts val="600"/>
              </a:spcAft>
            </a:pPr>
            <a:r>
              <a:rPr lang="en-US" altLang="en-US" dirty="0">
                <a:solidFill>
                  <a:schemeClr val="bg1"/>
                </a:solidFill>
              </a:rPr>
              <a:t>2 Pt.1:1, 11</a:t>
            </a:r>
          </a:p>
          <a:p>
            <a:pPr>
              <a:lnSpc>
                <a:spcPct val="90000"/>
              </a:lnSpc>
              <a:spcAft>
                <a:spcPts val="600"/>
              </a:spcAft>
            </a:pPr>
            <a:r>
              <a:rPr lang="en-US" altLang="en-US" dirty="0">
                <a:solidFill>
                  <a:schemeClr val="bg1"/>
                </a:solidFill>
              </a:rPr>
              <a:t>Ro.9:5</a:t>
            </a:r>
          </a:p>
          <a:p>
            <a:pPr>
              <a:lnSpc>
                <a:spcPct val="90000"/>
              </a:lnSpc>
              <a:spcAft>
                <a:spcPts val="600"/>
              </a:spcAft>
            </a:pPr>
            <a:r>
              <a:rPr lang="en-US" altLang="en-US" dirty="0">
                <a:solidFill>
                  <a:schemeClr val="bg1"/>
                </a:solidFill>
              </a:rPr>
              <a:t>Jn.1:1</a:t>
            </a:r>
          </a:p>
        </p:txBody>
      </p:sp>
    </p:spTree>
    <p:extLst>
      <p:ext uri="{BB962C8B-B14F-4D97-AF65-F5344CB8AC3E}">
        <p14:creationId xmlns:p14="http://schemas.microsoft.com/office/powerpoint/2010/main" val="126007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974993" y="685800"/>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kumimoji="0" lang="en-US" sz="2400" b="0" i="0" u="none" strike="noStrike" kern="0" cap="none" spc="0" normalizeH="0" baseline="0" noProof="0" dirty="0">
                <a:ln>
                  <a:noFill/>
                </a:ln>
                <a:solidFill>
                  <a:schemeClr val="bg1"/>
                </a:solidFill>
                <a:effectLst/>
                <a:uLnTx/>
                <a:uFillTx/>
                <a:latin typeface="Arial"/>
                <a:ea typeface="+mn-ea"/>
                <a:cs typeface="+mn-cs"/>
              </a:rPr>
              <a:t>11: The Epiphany of the Past</a:t>
            </a:r>
          </a:p>
        </p:txBody>
      </p:sp>
      <p:sp>
        <p:nvSpPr>
          <p:cNvPr id="4" name="Rectangle: Rounded Corners 3">
            <a:extLst>
              <a:ext uri="{FF2B5EF4-FFF2-40B4-BE49-F238E27FC236}">
                <a16:creationId xmlns:a16="http://schemas.microsoft.com/office/drawing/2014/main" id="{71EEA191-BA80-4CCB-99CA-EF486FF25F96}"/>
              </a:ext>
            </a:extLst>
          </p:cNvPr>
          <p:cNvSpPr/>
          <p:nvPr/>
        </p:nvSpPr>
        <p:spPr>
          <a:xfrm>
            <a:off x="1978954" y="1447800"/>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IV. </a:t>
            </a:r>
            <a:r>
              <a:rPr kumimoji="0" lang="en-US" sz="2400" b="0" i="0" u="none" strike="noStrike" kern="0" cap="none" spc="0" normalizeH="0" baseline="0" noProof="0" dirty="0">
                <a:ln>
                  <a:noFill/>
                </a:ln>
                <a:solidFill>
                  <a:schemeClr val="bg1"/>
                </a:solidFill>
                <a:effectLst/>
                <a:uLnTx/>
                <a:uFillTx/>
                <a:latin typeface="Arial"/>
                <a:ea typeface="+mn-ea"/>
                <a:cs typeface="+mn-cs"/>
              </a:rPr>
              <a:t>12: The Education of the Present</a:t>
            </a:r>
          </a:p>
        </p:txBody>
      </p:sp>
      <p:sp>
        <p:nvSpPr>
          <p:cNvPr id="5" name="Rectangle: Rounded Corners 4">
            <a:extLst>
              <a:ext uri="{FF2B5EF4-FFF2-40B4-BE49-F238E27FC236}">
                <a16:creationId xmlns:a16="http://schemas.microsoft.com/office/drawing/2014/main" id="{DA79A2C8-03A1-4BD2-A2F1-B553D60741F5}"/>
              </a:ext>
            </a:extLst>
          </p:cNvPr>
          <p:cNvSpPr/>
          <p:nvPr/>
        </p:nvSpPr>
        <p:spPr>
          <a:xfrm>
            <a:off x="1427016" y="2981036"/>
            <a:ext cx="6294805" cy="1143000"/>
          </a:xfrm>
          <a:prstGeom prst="roundRect">
            <a:avLst/>
          </a:prstGeom>
          <a:solidFill>
            <a:srgbClr val="000000"/>
          </a:solidFill>
          <a:ln w="3175" cap="flat" cmpd="sng" algn="ctr">
            <a:solidFill>
              <a:srgbClr val="CC33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VI. </a:t>
            </a:r>
            <a:r>
              <a:rPr kumimoji="0" lang="en-US" sz="3600" b="0" i="0" u="none" strike="noStrike" kern="0" cap="none" spc="0" normalizeH="0" baseline="0" noProof="0" dirty="0">
                <a:ln>
                  <a:noFill/>
                </a:ln>
                <a:solidFill>
                  <a:srgbClr val="99FFCC"/>
                </a:solidFill>
                <a:effectLst/>
                <a:uLnTx/>
                <a:uFillTx/>
                <a:latin typeface="Arial"/>
                <a:ea typeface="+mn-ea"/>
                <a:cs typeface="+mn-cs"/>
              </a:rPr>
              <a:t>14: </a:t>
            </a:r>
            <a:r>
              <a:rPr kumimoji="0" lang="en-US" sz="3600" b="0" i="0" u="none" strike="noStrike" kern="0" cap="none" spc="0" normalizeH="0" baseline="0" noProof="0" dirty="0">
                <a:ln>
                  <a:noFill/>
                </a:ln>
                <a:solidFill>
                  <a:srgbClr val="FFFF00"/>
                </a:solidFill>
                <a:effectLst/>
                <a:uLnTx/>
                <a:uFillTx/>
                <a:latin typeface="Arial"/>
                <a:ea typeface="+mn-ea"/>
                <a:cs typeface="+mn-cs"/>
              </a:rPr>
              <a:t>The Endowment</a:t>
            </a:r>
            <a:br>
              <a:rPr kumimoji="0" lang="en-US" sz="3600" b="0" i="0" u="none" strike="noStrike" kern="0" cap="none" spc="0" normalizeH="0" baseline="0" noProof="0" dirty="0">
                <a:ln>
                  <a:noFill/>
                </a:ln>
                <a:solidFill>
                  <a:srgbClr val="FFFF00"/>
                </a:solidFill>
                <a:effectLst/>
                <a:uLnTx/>
                <a:uFillTx/>
                <a:latin typeface="Arial"/>
                <a:ea typeface="+mn-ea"/>
                <a:cs typeface="+mn-cs"/>
              </a:rPr>
            </a:br>
            <a:r>
              <a:rPr kumimoji="0" lang="en-US" sz="3600" b="0" i="0" u="none" strike="noStrike" kern="0" cap="none" spc="0" normalizeH="0" baseline="0" noProof="0" dirty="0">
                <a:ln>
                  <a:noFill/>
                </a:ln>
                <a:solidFill>
                  <a:srgbClr val="FFFF00"/>
                </a:solidFill>
                <a:effectLst/>
                <a:uLnTx/>
                <a:uFillTx/>
                <a:latin typeface="Arial"/>
                <a:ea typeface="+mn-ea"/>
                <a:cs typeface="+mn-cs"/>
              </a:rPr>
              <a:t>of the Savior</a:t>
            </a:r>
            <a:endParaRPr kumimoji="0" lang="en-US" sz="4000" b="0" i="0" u="none" strike="noStrike" kern="0" cap="none" spc="0" normalizeH="0" baseline="0" noProof="0" dirty="0">
              <a:ln>
                <a:noFill/>
              </a:ln>
              <a:solidFill>
                <a:srgbClr val="FFFF00"/>
              </a:solidFill>
              <a:effectLst/>
              <a:uLnTx/>
              <a:uFillTx/>
              <a:latin typeface="Arial"/>
              <a:ea typeface="+mn-ea"/>
              <a:cs typeface="+mn-cs"/>
            </a:endParaRPr>
          </a:p>
        </p:txBody>
      </p:sp>
      <p:sp>
        <p:nvSpPr>
          <p:cNvPr id="6" name="Rectangle: Rounded Corners 5">
            <a:extLst>
              <a:ext uri="{FF2B5EF4-FFF2-40B4-BE49-F238E27FC236}">
                <a16:creationId xmlns:a16="http://schemas.microsoft.com/office/drawing/2014/main" id="{ACFBB810-8E50-4FD8-9C82-54E97D729338}"/>
              </a:ext>
            </a:extLst>
          </p:cNvPr>
          <p:cNvSpPr/>
          <p:nvPr/>
        </p:nvSpPr>
        <p:spPr>
          <a:xfrm>
            <a:off x="1971964" y="2219036"/>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V. </a:t>
            </a:r>
            <a:r>
              <a:rPr kumimoji="0" lang="en-US" sz="2400" b="0" i="0" u="none" strike="noStrike" kern="0" cap="none" spc="0" normalizeH="0" baseline="0" noProof="0" dirty="0">
                <a:ln>
                  <a:noFill/>
                </a:ln>
                <a:solidFill>
                  <a:schemeClr val="bg1"/>
                </a:solidFill>
                <a:effectLst/>
                <a:uLnTx/>
                <a:uFillTx/>
                <a:latin typeface="Arial"/>
                <a:ea typeface="+mn-ea"/>
                <a:cs typeface="+mn-cs"/>
              </a:rPr>
              <a:t>13: The Expectation of the </a:t>
            </a:r>
            <a:r>
              <a:rPr lang="en-US" sz="2400" kern="0" dirty="0">
                <a:solidFill>
                  <a:schemeClr val="bg1"/>
                </a:solidFill>
                <a:latin typeface="Arial"/>
              </a:rPr>
              <a:t>Future</a:t>
            </a:r>
            <a:endParaRPr kumimoji="0" lang="en-US" sz="2400" b="0" i="0" u="none" strike="noStrike" kern="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244222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99FFCC"/>
                </a:solidFill>
              </a:rPr>
              <a:t>Past act: </a:t>
            </a:r>
            <a:r>
              <a:rPr lang="en-US" altLang="en-US" sz="3600" dirty="0">
                <a:solidFill>
                  <a:schemeClr val="bg1"/>
                </a:solidFill>
              </a:rPr>
              <a:t>gave Himself for us</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81000" y="914400"/>
            <a:ext cx="8382000" cy="5638800"/>
          </a:xfrm>
        </p:spPr>
        <p:txBody>
          <a:bodyPr/>
          <a:lstStyle/>
          <a:p>
            <a:pPr>
              <a:lnSpc>
                <a:spcPct val="90000"/>
              </a:lnSpc>
              <a:spcAft>
                <a:spcPts val="600"/>
              </a:spcAft>
            </a:pPr>
            <a:r>
              <a:rPr lang="en-US" altLang="en-US" dirty="0">
                <a:solidFill>
                  <a:srgbClr val="FFFF99"/>
                </a:solidFill>
              </a:rPr>
              <a:t>Appeal: </a:t>
            </a:r>
            <a:r>
              <a:rPr lang="en-US" altLang="en-US" dirty="0">
                <a:solidFill>
                  <a:srgbClr val="CCFFFF"/>
                </a:solidFill>
              </a:rPr>
              <a:t>from constraining love of Christ to reacting love of man.  </a:t>
            </a:r>
            <a:r>
              <a:rPr lang="en-US" altLang="en-US" dirty="0">
                <a:solidFill>
                  <a:schemeClr val="bg1"/>
                </a:solidFill>
              </a:rPr>
              <a:t>Jn.10:11, 17-18</a:t>
            </a:r>
          </a:p>
          <a:p>
            <a:pPr>
              <a:lnSpc>
                <a:spcPct val="90000"/>
              </a:lnSpc>
              <a:spcAft>
                <a:spcPts val="600"/>
              </a:spcAft>
            </a:pPr>
            <a:r>
              <a:rPr lang="en-US" altLang="en-US" dirty="0">
                <a:solidFill>
                  <a:srgbClr val="FFFF99"/>
                </a:solidFill>
              </a:rPr>
              <a:t>Present process: </a:t>
            </a:r>
          </a:p>
          <a:p>
            <a:pPr marL="684213" lvl="1" indent="-342900">
              <a:lnSpc>
                <a:spcPct val="90000"/>
              </a:lnSpc>
              <a:spcAft>
                <a:spcPts val="600"/>
              </a:spcAft>
            </a:pPr>
            <a:r>
              <a:rPr lang="en-US" altLang="en-US" sz="3200" dirty="0">
                <a:solidFill>
                  <a:srgbClr val="CCFFFF"/>
                </a:solidFill>
              </a:rPr>
              <a:t>Redeem us from every lawless deed…</a:t>
            </a:r>
          </a:p>
          <a:p>
            <a:pPr marL="684213" lvl="1" indent="-342900">
              <a:lnSpc>
                <a:spcPct val="90000"/>
              </a:lnSpc>
              <a:spcAft>
                <a:spcPts val="600"/>
              </a:spcAft>
            </a:pPr>
            <a:r>
              <a:rPr lang="en-US" altLang="en-US" sz="3200" dirty="0">
                <a:solidFill>
                  <a:srgbClr val="CCFFFF"/>
                </a:solidFill>
              </a:rPr>
              <a:t>Purify for Himself His own special people</a:t>
            </a:r>
          </a:p>
          <a:p>
            <a:pPr marL="914400" lvl="2" indent="-230188">
              <a:lnSpc>
                <a:spcPct val="90000"/>
              </a:lnSpc>
              <a:spcAft>
                <a:spcPts val="600"/>
              </a:spcAft>
            </a:pPr>
            <a:r>
              <a:rPr lang="en-US" altLang="en-US" sz="3000" dirty="0">
                <a:solidFill>
                  <a:schemeClr val="bg1"/>
                </a:solidFill>
              </a:rPr>
              <a:t>Chosen, special, of one’s own possession</a:t>
            </a:r>
          </a:p>
          <a:p>
            <a:pPr marL="914400" lvl="2" indent="-230188">
              <a:lnSpc>
                <a:spcPct val="90000"/>
              </a:lnSpc>
              <a:spcAft>
                <a:spcPts val="600"/>
              </a:spcAft>
            </a:pPr>
            <a:r>
              <a:rPr lang="en-US" altLang="en-US" sz="3000" dirty="0">
                <a:solidFill>
                  <a:schemeClr val="bg1"/>
                </a:solidFill>
              </a:rPr>
              <a:t>Ex.19:5</a:t>
            </a:r>
          </a:p>
          <a:p>
            <a:pPr marL="514350" lvl="1" indent="-173038">
              <a:lnSpc>
                <a:spcPct val="90000"/>
              </a:lnSpc>
              <a:spcAft>
                <a:spcPts val="600"/>
              </a:spcAft>
            </a:pPr>
            <a:r>
              <a:rPr lang="en-US" altLang="en-US" sz="3200" dirty="0">
                <a:solidFill>
                  <a:schemeClr val="bg1"/>
                </a:solidFill>
              </a:rPr>
              <a:t> </a:t>
            </a:r>
            <a:r>
              <a:rPr lang="en-US" altLang="en-US" sz="3200" dirty="0">
                <a:solidFill>
                  <a:srgbClr val="CCFFFF"/>
                </a:solidFill>
              </a:rPr>
              <a:t>Zealous for good works</a:t>
            </a:r>
          </a:p>
        </p:txBody>
      </p:sp>
    </p:spTree>
    <p:extLst>
      <p:ext uri="{BB962C8B-B14F-4D97-AF65-F5344CB8AC3E}">
        <p14:creationId xmlns:p14="http://schemas.microsoft.com/office/powerpoint/2010/main" val="420677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C000"/>
                </a:solidFill>
              </a:rPr>
              <a:t>Charge to Titus </a:t>
            </a:r>
            <a:r>
              <a:rPr lang="en-US" altLang="en-US" sz="3600" dirty="0">
                <a:solidFill>
                  <a:schemeClr val="bg1"/>
                </a:solidFill>
              </a:rPr>
              <a:t>(15)</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32508" y="914400"/>
            <a:ext cx="8496300" cy="5638800"/>
          </a:xfrm>
        </p:spPr>
        <p:txBody>
          <a:bodyPr/>
          <a:lstStyle/>
          <a:p>
            <a:pPr marL="228600" indent="-228600">
              <a:lnSpc>
                <a:spcPct val="90000"/>
              </a:lnSpc>
              <a:spcAft>
                <a:spcPts val="600"/>
              </a:spcAft>
            </a:pPr>
            <a:r>
              <a:rPr lang="en-US" altLang="en-US" dirty="0">
                <a:solidFill>
                  <a:srgbClr val="FFFF99"/>
                </a:solidFill>
              </a:rPr>
              <a:t>Speak these things (v.1).   </a:t>
            </a:r>
            <a:r>
              <a:rPr lang="en-US" altLang="en-US" dirty="0">
                <a:solidFill>
                  <a:schemeClr val="bg1"/>
                </a:solidFill>
              </a:rPr>
              <a:t>Doctrine + ethics</a:t>
            </a:r>
          </a:p>
          <a:p>
            <a:pPr marL="228600" indent="-228600">
              <a:lnSpc>
                <a:spcPct val="90000"/>
              </a:lnSpc>
              <a:spcAft>
                <a:spcPts val="600"/>
              </a:spcAft>
            </a:pPr>
            <a:r>
              <a:rPr lang="en-US" altLang="en-US" dirty="0">
                <a:solidFill>
                  <a:srgbClr val="FFFF99"/>
                </a:solidFill>
              </a:rPr>
              <a:t>Exhort.  </a:t>
            </a:r>
            <a:r>
              <a:rPr lang="en-US" altLang="en-US" dirty="0">
                <a:solidFill>
                  <a:schemeClr val="bg1"/>
                </a:solidFill>
              </a:rPr>
              <a:t>Urge strongly, exhort, encourage.  </a:t>
            </a:r>
            <a:br>
              <a:rPr lang="en-US" altLang="en-US" dirty="0">
                <a:solidFill>
                  <a:schemeClr val="bg1"/>
                </a:solidFill>
              </a:rPr>
            </a:br>
            <a:r>
              <a:rPr lang="en-US" altLang="en-US" sz="3000" dirty="0">
                <a:solidFill>
                  <a:schemeClr val="bg1"/>
                </a:solidFill>
              </a:rPr>
              <a:t>2 Tim.4:2</a:t>
            </a:r>
          </a:p>
          <a:p>
            <a:pPr marL="228600" indent="-228600">
              <a:lnSpc>
                <a:spcPct val="90000"/>
              </a:lnSpc>
              <a:spcAft>
                <a:spcPts val="600"/>
              </a:spcAft>
            </a:pPr>
            <a:r>
              <a:rPr lang="en-US" altLang="en-US" dirty="0">
                <a:solidFill>
                  <a:srgbClr val="FFFF99"/>
                </a:solidFill>
              </a:rPr>
              <a:t>Rebuke.  </a:t>
            </a:r>
            <a:r>
              <a:rPr lang="en-US" altLang="en-US" dirty="0">
                <a:solidFill>
                  <a:schemeClr val="bg1"/>
                </a:solidFill>
              </a:rPr>
              <a:t>Bring to light, exhort, encourage.  Convict.  </a:t>
            </a:r>
            <a:r>
              <a:rPr lang="en-US" altLang="en-US" sz="3000" dirty="0">
                <a:solidFill>
                  <a:schemeClr val="bg1"/>
                </a:solidFill>
              </a:rPr>
              <a:t>2 Tim.4:2</a:t>
            </a:r>
          </a:p>
          <a:p>
            <a:pPr marL="228600" indent="-228600">
              <a:lnSpc>
                <a:spcPct val="90000"/>
              </a:lnSpc>
              <a:spcAft>
                <a:spcPts val="600"/>
              </a:spcAft>
            </a:pPr>
            <a:r>
              <a:rPr lang="en-US" altLang="en-US" dirty="0">
                <a:solidFill>
                  <a:srgbClr val="FFFF99"/>
                </a:solidFill>
              </a:rPr>
              <a:t>With all authority (complete authority).  </a:t>
            </a:r>
            <a:r>
              <a:rPr lang="en-US" altLang="en-US" dirty="0">
                <a:solidFill>
                  <a:schemeClr val="bg1"/>
                </a:solidFill>
              </a:rPr>
              <a:t>Command, order.</a:t>
            </a:r>
          </a:p>
          <a:p>
            <a:pPr marL="228600" indent="-228600">
              <a:lnSpc>
                <a:spcPct val="90000"/>
              </a:lnSpc>
              <a:spcAft>
                <a:spcPts val="600"/>
              </a:spcAft>
            </a:pPr>
            <a:r>
              <a:rPr lang="en-US" altLang="en-US" dirty="0">
                <a:solidFill>
                  <a:srgbClr val="FFFF99"/>
                </a:solidFill>
              </a:rPr>
              <a:t>Let no one despise you.  </a:t>
            </a:r>
            <a:r>
              <a:rPr lang="en-US" altLang="en-US" dirty="0">
                <a:solidFill>
                  <a:schemeClr val="bg1"/>
                </a:solidFill>
              </a:rPr>
              <a:t>“Think around” (bypass, disregard, ignore).  Look down on.  </a:t>
            </a:r>
          </a:p>
          <a:p>
            <a:pPr marL="628650" lvl="1" indent="-228600">
              <a:lnSpc>
                <a:spcPct val="90000"/>
              </a:lnSpc>
              <a:spcAft>
                <a:spcPts val="600"/>
              </a:spcAft>
            </a:pPr>
            <a:r>
              <a:rPr lang="en-US" altLang="en-US" sz="3200" dirty="0">
                <a:solidFill>
                  <a:schemeClr val="bg1"/>
                </a:solidFill>
              </a:rPr>
              <a:t>1 Tim.4:12 (look down on)</a:t>
            </a:r>
          </a:p>
          <a:p>
            <a:pPr>
              <a:lnSpc>
                <a:spcPct val="90000"/>
              </a:lnSpc>
              <a:spcAft>
                <a:spcPts val="600"/>
              </a:spcAft>
            </a:pPr>
            <a:endParaRPr lang="en-US" altLang="en-US" dirty="0">
              <a:solidFill>
                <a:srgbClr val="FFFF99"/>
              </a:solidFill>
            </a:endParaRPr>
          </a:p>
          <a:p>
            <a:pPr marL="0" indent="0">
              <a:lnSpc>
                <a:spcPct val="90000"/>
              </a:lnSpc>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17401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How to live “the good life”?  </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38200"/>
            <a:ext cx="8229600" cy="5638800"/>
          </a:xfrm>
        </p:spPr>
        <p:txBody>
          <a:bodyPr/>
          <a:lstStyle/>
          <a:p>
            <a:pPr>
              <a:lnSpc>
                <a:spcPct val="90000"/>
              </a:lnSpc>
              <a:spcAft>
                <a:spcPts val="600"/>
              </a:spcAft>
            </a:pPr>
            <a:r>
              <a:rPr lang="en-US" altLang="en-US" dirty="0">
                <a:solidFill>
                  <a:srgbClr val="FFFFCC"/>
                </a:solidFill>
              </a:rPr>
              <a:t>Many want it; few have no idea…</a:t>
            </a:r>
          </a:p>
          <a:p>
            <a:pPr>
              <a:lnSpc>
                <a:spcPct val="90000"/>
              </a:lnSpc>
              <a:spcAft>
                <a:spcPts val="600"/>
              </a:spcAft>
            </a:pPr>
            <a:r>
              <a:rPr lang="en-US" altLang="en-US" sz="3200" dirty="0">
                <a:solidFill>
                  <a:srgbClr val="FFFFCC"/>
                </a:solidFill>
              </a:rPr>
              <a:t>Paul shifts from duty to doctrine, </a:t>
            </a:r>
            <a:r>
              <a:rPr lang="en-US" altLang="en-US" sz="3200" dirty="0">
                <a:solidFill>
                  <a:schemeClr val="bg1"/>
                </a:solidFill>
              </a:rPr>
              <a:t>11-14</a:t>
            </a:r>
          </a:p>
          <a:p>
            <a:pPr marL="0" indent="0">
              <a:lnSpc>
                <a:spcPct val="90000"/>
              </a:lnSpc>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89926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428750" y="1143000"/>
            <a:ext cx="6294805" cy="1143000"/>
          </a:xfrm>
          <a:prstGeom prst="roundRect">
            <a:avLst/>
          </a:prstGeom>
          <a:solidFill>
            <a:srgbClr val="000000"/>
          </a:solidFill>
          <a:ln w="3175" cap="flat" cmpd="sng" algn="ctr">
            <a:solidFill>
              <a:srgbClr val="CC33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kumimoji="0" lang="en-US" sz="3600" b="0" i="0" u="none" strike="noStrike" kern="0" cap="none" spc="0" normalizeH="0" baseline="0" noProof="0" dirty="0">
                <a:ln>
                  <a:noFill/>
                </a:ln>
                <a:solidFill>
                  <a:srgbClr val="99FFCC"/>
                </a:solidFill>
                <a:effectLst/>
                <a:uLnTx/>
                <a:uFillTx/>
                <a:latin typeface="Arial"/>
                <a:ea typeface="+mn-ea"/>
                <a:cs typeface="+mn-cs"/>
              </a:rPr>
              <a:t>11:</a:t>
            </a:r>
            <a:r>
              <a:rPr kumimoji="0" lang="en-US" sz="3600" b="0" i="0" u="none" strike="noStrike" kern="0" cap="none" spc="0" normalizeH="0" baseline="0" noProof="0" dirty="0">
                <a:ln>
                  <a:noFill/>
                </a:ln>
                <a:solidFill>
                  <a:srgbClr val="FFFF00"/>
                </a:solidFill>
                <a:effectLst/>
                <a:uLnTx/>
                <a:uFillTx/>
                <a:latin typeface="Arial"/>
                <a:ea typeface="+mn-ea"/>
                <a:cs typeface="+mn-cs"/>
              </a:rPr>
              <a:t> The Epiphany</a:t>
            </a:r>
            <a:br>
              <a:rPr kumimoji="0" lang="en-US" sz="3600" b="0" i="0" u="none" strike="noStrike" kern="0" cap="none" spc="0" normalizeH="0" baseline="0" noProof="0" dirty="0">
                <a:ln>
                  <a:noFill/>
                </a:ln>
                <a:solidFill>
                  <a:srgbClr val="FFFF00"/>
                </a:solidFill>
                <a:effectLst/>
                <a:uLnTx/>
                <a:uFillTx/>
                <a:latin typeface="Arial"/>
                <a:ea typeface="+mn-ea"/>
                <a:cs typeface="+mn-cs"/>
              </a:rPr>
            </a:br>
            <a:r>
              <a:rPr kumimoji="0" lang="en-US" sz="3600" b="0" i="0" u="none" strike="noStrike" kern="0" cap="none" spc="0" normalizeH="0" baseline="0" noProof="0" dirty="0">
                <a:ln>
                  <a:noFill/>
                </a:ln>
                <a:solidFill>
                  <a:srgbClr val="FFFF00"/>
                </a:solidFill>
                <a:effectLst/>
                <a:uLnTx/>
                <a:uFillTx/>
                <a:latin typeface="Arial"/>
                <a:ea typeface="+mn-ea"/>
                <a:cs typeface="+mn-cs"/>
              </a:rPr>
              <a:t>of the Past</a:t>
            </a:r>
            <a:endParaRPr kumimoji="0" lang="en-US" sz="4000" b="0" i="0" u="none" strike="noStrike" kern="0" cap="none" spc="0" normalizeH="0" baseline="0" noProof="0" dirty="0">
              <a:ln>
                <a:noFill/>
              </a:ln>
              <a:solidFill>
                <a:srgbClr val="FFFF00"/>
              </a:solidFill>
              <a:effectLst/>
              <a:uLnTx/>
              <a:uFillTx/>
              <a:latin typeface="Arial"/>
              <a:ea typeface="+mn-ea"/>
              <a:cs typeface="+mn-cs"/>
            </a:endParaRPr>
          </a:p>
        </p:txBody>
      </p:sp>
    </p:spTree>
    <p:extLst>
      <p:ext uri="{BB962C8B-B14F-4D97-AF65-F5344CB8AC3E}">
        <p14:creationId xmlns:p14="http://schemas.microsoft.com/office/powerpoint/2010/main" val="270837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CCFFFF"/>
                </a:solidFill>
              </a:rPr>
              <a:t>Grace of God</a:t>
            </a:r>
            <a:endParaRPr lang="en-US" altLang="en-US" sz="36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90600"/>
            <a:ext cx="8229600" cy="5486400"/>
          </a:xfrm>
        </p:spPr>
        <p:txBody>
          <a:bodyPr/>
          <a:lstStyle/>
          <a:p>
            <a:pPr>
              <a:lnSpc>
                <a:spcPct val="90000"/>
              </a:lnSpc>
              <a:spcAft>
                <a:spcPts val="0"/>
              </a:spcAft>
            </a:pPr>
            <a:r>
              <a:rPr lang="en-US" altLang="en-US" dirty="0">
                <a:solidFill>
                  <a:schemeClr val="bg1"/>
                </a:solidFill>
              </a:rPr>
              <a:t>Some deny . . . </a:t>
            </a:r>
          </a:p>
          <a:p>
            <a:pPr marL="457200" lvl="1" indent="0">
              <a:lnSpc>
                <a:spcPct val="90000"/>
              </a:lnSpc>
              <a:spcAft>
                <a:spcPts val="600"/>
              </a:spcAft>
              <a:buNone/>
            </a:pPr>
            <a:r>
              <a:rPr lang="en-US" altLang="en-US" sz="2400" dirty="0">
                <a:solidFill>
                  <a:srgbClr val="99FFCC"/>
                </a:solidFill>
              </a:rPr>
              <a:t>1. </a:t>
            </a:r>
            <a:r>
              <a:rPr lang="en-US" altLang="en-US" sz="3200" dirty="0">
                <a:solidFill>
                  <a:srgbClr val="FFFF99"/>
                </a:solidFill>
              </a:rPr>
              <a:t>It exists.  </a:t>
            </a:r>
            <a:r>
              <a:rPr lang="en-US" altLang="en-US" sz="3200" dirty="0">
                <a:solidFill>
                  <a:schemeClr val="bg1"/>
                </a:solidFill>
              </a:rPr>
              <a:t>Charge God falsely… </a:t>
            </a:r>
            <a:endParaRPr lang="en-US" altLang="en-US" dirty="0">
              <a:solidFill>
                <a:schemeClr val="bg1"/>
              </a:solidFill>
            </a:endParaRPr>
          </a:p>
          <a:p>
            <a:pPr marL="457200" lvl="1" indent="0">
              <a:lnSpc>
                <a:spcPct val="90000"/>
              </a:lnSpc>
              <a:spcAft>
                <a:spcPts val="600"/>
              </a:spcAft>
              <a:buNone/>
            </a:pPr>
            <a:r>
              <a:rPr lang="en-US" altLang="en-US" sz="2400" dirty="0">
                <a:solidFill>
                  <a:srgbClr val="99FFCC"/>
                </a:solidFill>
              </a:rPr>
              <a:t>2. </a:t>
            </a:r>
            <a:r>
              <a:rPr lang="en-US" altLang="en-US" sz="3200" dirty="0">
                <a:solidFill>
                  <a:srgbClr val="FFFF99"/>
                </a:solidFill>
              </a:rPr>
              <a:t>They need it.   </a:t>
            </a:r>
            <a:r>
              <a:rPr lang="en-US" altLang="en-US" sz="3200" dirty="0">
                <a:solidFill>
                  <a:schemeClr val="bg1"/>
                </a:solidFill>
              </a:rPr>
              <a:t>Cheapen the gospel…</a:t>
            </a:r>
            <a:endParaRPr lang="en-US" altLang="en-US" dirty="0">
              <a:solidFill>
                <a:schemeClr val="bg1"/>
              </a:solidFill>
            </a:endParaRPr>
          </a:p>
          <a:p>
            <a:pPr marL="803275" lvl="1" indent="-346075">
              <a:lnSpc>
                <a:spcPct val="90000"/>
              </a:lnSpc>
              <a:spcAft>
                <a:spcPts val="1200"/>
              </a:spcAft>
              <a:buNone/>
            </a:pPr>
            <a:r>
              <a:rPr lang="en-US" altLang="en-US" sz="2400" dirty="0">
                <a:solidFill>
                  <a:srgbClr val="99FFCC"/>
                </a:solidFill>
              </a:rPr>
              <a:t>3. </a:t>
            </a:r>
            <a:r>
              <a:rPr lang="en-US" altLang="en-US" sz="3200" dirty="0">
                <a:solidFill>
                  <a:srgbClr val="FFFF99"/>
                </a:solidFill>
              </a:rPr>
              <a:t>God’s explanation.  </a:t>
            </a:r>
            <a:r>
              <a:rPr lang="en-US" altLang="en-US" sz="3200" dirty="0">
                <a:solidFill>
                  <a:schemeClr val="bg1"/>
                </a:solidFill>
              </a:rPr>
              <a:t>“Grace alone” / baptism / universalism</a:t>
            </a:r>
          </a:p>
          <a:p>
            <a:pPr>
              <a:lnSpc>
                <a:spcPct val="90000"/>
              </a:lnSpc>
              <a:spcAft>
                <a:spcPts val="0"/>
              </a:spcAft>
              <a:buFont typeface="Arial" panose="020B0604020202020204" pitchFamily="34" charset="0"/>
              <a:buChar char="•"/>
            </a:pPr>
            <a:r>
              <a:rPr lang="en-US" altLang="en-US" dirty="0">
                <a:solidFill>
                  <a:schemeClr val="bg1"/>
                </a:solidFill>
              </a:rPr>
              <a:t>Grace is NOT what we . . .</a:t>
            </a:r>
          </a:p>
          <a:p>
            <a:pPr marL="457200" lvl="1" indent="0">
              <a:lnSpc>
                <a:spcPct val="90000"/>
              </a:lnSpc>
              <a:spcAft>
                <a:spcPts val="400"/>
              </a:spcAft>
              <a:buNone/>
            </a:pPr>
            <a:r>
              <a:rPr lang="en-US" altLang="en-US" sz="2400" dirty="0">
                <a:solidFill>
                  <a:srgbClr val="99FFCC"/>
                </a:solidFill>
              </a:rPr>
              <a:t>1. </a:t>
            </a:r>
            <a:r>
              <a:rPr lang="en-US" altLang="en-US" sz="3200" dirty="0">
                <a:solidFill>
                  <a:schemeClr val="bg1"/>
                </a:solidFill>
              </a:rPr>
              <a:t>deserve.</a:t>
            </a:r>
          </a:p>
          <a:p>
            <a:pPr marL="457200" lvl="1" indent="0">
              <a:lnSpc>
                <a:spcPct val="90000"/>
              </a:lnSpc>
              <a:spcAft>
                <a:spcPts val="400"/>
              </a:spcAft>
              <a:buNone/>
            </a:pPr>
            <a:r>
              <a:rPr lang="en-US" altLang="en-US" sz="2400" dirty="0">
                <a:solidFill>
                  <a:srgbClr val="99FFCC"/>
                </a:solidFill>
              </a:rPr>
              <a:t>2. </a:t>
            </a:r>
            <a:r>
              <a:rPr lang="en-US" altLang="en-US" sz="3200" dirty="0">
                <a:solidFill>
                  <a:schemeClr val="bg1"/>
                </a:solidFill>
              </a:rPr>
              <a:t>think.</a:t>
            </a:r>
          </a:p>
          <a:p>
            <a:pPr marL="457200" lvl="1" indent="0">
              <a:lnSpc>
                <a:spcPct val="90000"/>
              </a:lnSpc>
              <a:spcAft>
                <a:spcPts val="1200"/>
              </a:spcAft>
              <a:buNone/>
            </a:pPr>
            <a:r>
              <a:rPr lang="en-US" altLang="en-US" sz="2400" dirty="0">
                <a:solidFill>
                  <a:srgbClr val="99FFCC"/>
                </a:solidFill>
              </a:rPr>
              <a:t>3. </a:t>
            </a:r>
            <a:r>
              <a:rPr lang="en-US" altLang="en-US" sz="3200" dirty="0">
                <a:solidFill>
                  <a:schemeClr val="bg1"/>
                </a:solidFill>
              </a:rPr>
              <a:t>expect.</a:t>
            </a:r>
          </a:p>
          <a:p>
            <a:pPr>
              <a:lnSpc>
                <a:spcPct val="90000"/>
              </a:lnSpc>
              <a:spcAft>
                <a:spcPts val="600"/>
              </a:spcAft>
            </a:pPr>
            <a:endParaRPr lang="en-US" altLang="en-US" dirty="0">
              <a:solidFill>
                <a:schemeClr val="bg1"/>
              </a:solidFill>
            </a:endParaRPr>
          </a:p>
        </p:txBody>
      </p:sp>
    </p:spTree>
    <p:extLst>
      <p:ext uri="{BB962C8B-B14F-4D97-AF65-F5344CB8AC3E}">
        <p14:creationId xmlns:p14="http://schemas.microsoft.com/office/powerpoint/2010/main" val="422773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Grace of God </a:t>
            </a:r>
            <a:r>
              <a:rPr lang="en-US" altLang="en-US" sz="3600" dirty="0">
                <a:solidFill>
                  <a:srgbClr val="CCFFFF"/>
                </a:solidFill>
              </a:rPr>
              <a:t>brings salvation</a:t>
            </a:r>
            <a:endParaRPr lang="en-US" altLang="en-US" sz="36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50980" y="762000"/>
            <a:ext cx="8458200" cy="5486400"/>
          </a:xfrm>
        </p:spPr>
        <p:txBody>
          <a:bodyPr/>
          <a:lstStyle/>
          <a:p>
            <a:pPr>
              <a:lnSpc>
                <a:spcPct val="90000"/>
              </a:lnSpc>
              <a:spcAft>
                <a:spcPts val="1800"/>
              </a:spcAft>
            </a:pPr>
            <a:r>
              <a:rPr lang="en-US" altLang="en-US" dirty="0">
                <a:solidFill>
                  <a:schemeClr val="bg1"/>
                </a:solidFill>
              </a:rPr>
              <a:t>2 Th.2:8  </a:t>
            </a:r>
          </a:p>
          <a:p>
            <a:pPr>
              <a:lnSpc>
                <a:spcPct val="90000"/>
              </a:lnSpc>
              <a:spcAft>
                <a:spcPts val="1200"/>
              </a:spcAft>
            </a:pPr>
            <a:endParaRPr lang="en-US" altLang="en-US" dirty="0">
              <a:solidFill>
                <a:schemeClr val="bg1"/>
              </a:solidFill>
            </a:endParaRPr>
          </a:p>
          <a:p>
            <a:pPr>
              <a:lnSpc>
                <a:spcPct val="90000"/>
              </a:lnSpc>
              <a:spcAft>
                <a:spcPts val="1200"/>
              </a:spcAft>
            </a:pPr>
            <a:endParaRPr lang="en-US" altLang="en-US" dirty="0">
              <a:solidFill>
                <a:schemeClr val="bg1"/>
              </a:solidFill>
            </a:endParaRPr>
          </a:p>
          <a:p>
            <a:pPr>
              <a:lnSpc>
                <a:spcPct val="90000"/>
              </a:lnSpc>
              <a:spcAft>
                <a:spcPts val="1200"/>
              </a:spcAft>
            </a:pPr>
            <a:endParaRPr lang="en-US" altLang="en-US" dirty="0">
              <a:solidFill>
                <a:schemeClr val="bg1"/>
              </a:solidFill>
            </a:endParaRPr>
          </a:p>
          <a:p>
            <a:pPr>
              <a:lnSpc>
                <a:spcPct val="90000"/>
              </a:lnSpc>
              <a:spcAft>
                <a:spcPts val="1200"/>
              </a:spcAft>
            </a:pPr>
            <a:r>
              <a:rPr lang="en-US" altLang="en-US" dirty="0">
                <a:solidFill>
                  <a:schemeClr val="bg1"/>
                </a:solidFill>
              </a:rPr>
              <a:t>2 Tim.4:1</a:t>
            </a:r>
          </a:p>
        </p:txBody>
      </p:sp>
      <p:sp>
        <p:nvSpPr>
          <p:cNvPr id="2" name="Rectangle 1">
            <a:extLst>
              <a:ext uri="{FF2B5EF4-FFF2-40B4-BE49-F238E27FC236}">
                <a16:creationId xmlns:a16="http://schemas.microsoft.com/office/drawing/2014/main" id="{87BD2580-5F36-4F3F-9587-EC80E4C7E142}"/>
              </a:ext>
            </a:extLst>
          </p:cNvPr>
          <p:cNvSpPr/>
          <p:nvPr/>
        </p:nvSpPr>
        <p:spPr>
          <a:xfrm>
            <a:off x="808180" y="1246908"/>
            <a:ext cx="7543800" cy="2133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And then the lawless one will be revealed, whom the Lord will consume with the breath of His mouth and destroy with the brightness of His coming</a:t>
            </a:r>
            <a:endParaRPr lang="en-US" dirty="0">
              <a:solidFill>
                <a:srgbClr val="FFFFCC"/>
              </a:solidFill>
            </a:endParaRPr>
          </a:p>
        </p:txBody>
      </p:sp>
      <p:sp>
        <p:nvSpPr>
          <p:cNvPr id="5" name="Rectangle 4">
            <a:extLst>
              <a:ext uri="{FF2B5EF4-FFF2-40B4-BE49-F238E27FC236}">
                <a16:creationId xmlns:a16="http://schemas.microsoft.com/office/drawing/2014/main" id="{77132A76-DECF-4BDA-81A5-FC30A162EE69}"/>
              </a:ext>
            </a:extLst>
          </p:cNvPr>
          <p:cNvSpPr/>
          <p:nvPr/>
        </p:nvSpPr>
        <p:spPr>
          <a:xfrm>
            <a:off x="808180" y="4059384"/>
            <a:ext cx="7543800" cy="2590799"/>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355505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099">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Grace of God </a:t>
            </a:r>
            <a:r>
              <a:rPr lang="en-US" altLang="en-US" sz="3600" dirty="0">
                <a:solidFill>
                  <a:srgbClr val="CCFFFF"/>
                </a:solidFill>
              </a:rPr>
              <a:t>has appeared</a:t>
            </a:r>
            <a:endParaRPr lang="en-US" altLang="en-US" sz="36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50980" y="990600"/>
            <a:ext cx="8458200" cy="5486400"/>
          </a:xfrm>
        </p:spPr>
        <p:txBody>
          <a:bodyPr/>
          <a:lstStyle/>
          <a:p>
            <a:pPr marL="0" indent="0" defTabSz="114300">
              <a:lnSpc>
                <a:spcPct val="90000"/>
              </a:lnSpc>
              <a:spcAft>
                <a:spcPts val="600"/>
              </a:spcAft>
              <a:buNone/>
            </a:pPr>
            <a:r>
              <a:rPr lang="en-US" altLang="en-US" sz="2400" dirty="0">
                <a:solidFill>
                  <a:srgbClr val="FFFF00"/>
                </a:solidFill>
              </a:rPr>
              <a:t>			1. </a:t>
            </a:r>
            <a:r>
              <a:rPr lang="en-US" altLang="en-US" dirty="0">
                <a:solidFill>
                  <a:srgbClr val="FFFFCC"/>
                </a:solidFill>
              </a:rPr>
              <a:t>Cause something to be seen.  </a:t>
            </a:r>
            <a:r>
              <a:rPr lang="en-US" altLang="en-US" dirty="0">
                <a:solidFill>
                  <a:schemeClr val="bg1"/>
                </a:solidFill>
              </a:rPr>
              <a:t>Ps.79:4</a:t>
            </a:r>
          </a:p>
          <a:p>
            <a:pPr marL="0" indent="0">
              <a:lnSpc>
                <a:spcPct val="90000"/>
              </a:lnSpc>
              <a:spcAft>
                <a:spcPts val="600"/>
              </a:spcAft>
              <a:buNone/>
            </a:pPr>
            <a:r>
              <a:rPr lang="en-US" altLang="en-US" dirty="0">
                <a:solidFill>
                  <a:schemeClr val="bg1"/>
                </a:solidFill>
              </a:rPr>
              <a:t>   </a:t>
            </a:r>
            <a:r>
              <a:rPr lang="en-US" altLang="en-US" sz="2400" dirty="0">
                <a:solidFill>
                  <a:srgbClr val="FFFF00"/>
                </a:solidFill>
              </a:rPr>
              <a:t>2. </a:t>
            </a:r>
            <a:r>
              <a:rPr lang="en-US" altLang="en-US" dirty="0">
                <a:solidFill>
                  <a:srgbClr val="FFFFCC"/>
                </a:solidFill>
              </a:rPr>
              <a:t>Provide illumination, give light to. </a:t>
            </a:r>
            <a:r>
              <a:rPr lang="en-US" altLang="en-US" dirty="0">
                <a:solidFill>
                  <a:schemeClr val="bg1"/>
                </a:solidFill>
              </a:rPr>
              <a:t> Lk.1:79</a:t>
            </a:r>
          </a:p>
          <a:p>
            <a:pPr marL="0" indent="0">
              <a:lnSpc>
                <a:spcPct val="90000"/>
              </a:lnSpc>
              <a:spcAft>
                <a:spcPts val="600"/>
              </a:spcAft>
              <a:buNone/>
            </a:pPr>
            <a:r>
              <a:rPr lang="en-US" altLang="en-US" dirty="0">
                <a:solidFill>
                  <a:schemeClr val="bg1"/>
                </a:solidFill>
              </a:rPr>
              <a:t>   </a:t>
            </a:r>
            <a:r>
              <a:rPr lang="en-US" altLang="en-US" sz="2400" dirty="0">
                <a:solidFill>
                  <a:srgbClr val="FFFF00"/>
                </a:solidFill>
              </a:rPr>
              <a:t>3. </a:t>
            </a:r>
            <a:r>
              <a:rPr lang="en-US" altLang="en-US" dirty="0">
                <a:solidFill>
                  <a:srgbClr val="FFFFCC"/>
                </a:solidFill>
              </a:rPr>
              <a:t>Make one’s presence known.  </a:t>
            </a:r>
            <a:r>
              <a:rPr lang="en-US" altLang="en-US" dirty="0">
                <a:solidFill>
                  <a:schemeClr val="bg1"/>
                </a:solidFill>
              </a:rPr>
              <a:t>Ac.27:20</a:t>
            </a:r>
          </a:p>
          <a:p>
            <a:pPr marL="684213" indent="-684213">
              <a:lnSpc>
                <a:spcPct val="90000"/>
              </a:lnSpc>
              <a:spcAft>
                <a:spcPts val="900"/>
              </a:spcAft>
              <a:buNone/>
            </a:pPr>
            <a:r>
              <a:rPr lang="en-US" altLang="en-US" dirty="0">
                <a:solidFill>
                  <a:schemeClr val="bg1"/>
                </a:solidFill>
              </a:rPr>
              <a:t>   </a:t>
            </a:r>
            <a:r>
              <a:rPr lang="en-US" altLang="en-US" sz="2400" dirty="0">
                <a:solidFill>
                  <a:srgbClr val="FFFF00"/>
                </a:solidFill>
              </a:rPr>
              <a:t>4. </a:t>
            </a:r>
            <a:r>
              <a:rPr lang="en-US" altLang="en-US" dirty="0">
                <a:solidFill>
                  <a:srgbClr val="FFFFCC"/>
                </a:solidFill>
              </a:rPr>
              <a:t>Show oneself, make an appearance. </a:t>
            </a:r>
            <a:r>
              <a:rPr lang="en-US" altLang="en-US" dirty="0">
                <a:solidFill>
                  <a:schemeClr val="bg1"/>
                </a:solidFill>
              </a:rPr>
              <a:t> Tit.2:11</a:t>
            </a:r>
          </a:p>
          <a:p>
            <a:pPr lvl="1">
              <a:lnSpc>
                <a:spcPct val="90000"/>
              </a:lnSpc>
              <a:spcAft>
                <a:spcPts val="600"/>
              </a:spcAft>
              <a:buFont typeface="Courier New" panose="02070309020205020404" pitchFamily="49" charset="0"/>
              <a:buChar char="o"/>
            </a:pPr>
            <a:r>
              <a:rPr lang="en-US" altLang="en-US" sz="3200" dirty="0">
                <a:solidFill>
                  <a:schemeClr val="bg1"/>
                </a:solidFill>
              </a:rPr>
              <a:t>Gn.5, </a:t>
            </a:r>
            <a:r>
              <a:rPr lang="en-US" altLang="en-US" sz="3200" dirty="0">
                <a:solidFill>
                  <a:srgbClr val="CCFFFF"/>
                </a:solidFill>
              </a:rPr>
              <a:t>Enoch</a:t>
            </a:r>
          </a:p>
          <a:p>
            <a:pPr lvl="1">
              <a:lnSpc>
                <a:spcPct val="90000"/>
              </a:lnSpc>
              <a:spcAft>
                <a:spcPts val="600"/>
              </a:spcAft>
              <a:buFont typeface="Courier New" panose="02070309020205020404" pitchFamily="49" charset="0"/>
              <a:buChar char="o"/>
            </a:pPr>
            <a:r>
              <a:rPr lang="en-US" altLang="en-US" sz="3200" dirty="0">
                <a:solidFill>
                  <a:schemeClr val="bg1"/>
                </a:solidFill>
              </a:rPr>
              <a:t>Gn.6, </a:t>
            </a:r>
            <a:r>
              <a:rPr lang="en-US" altLang="en-US" sz="3200" dirty="0">
                <a:solidFill>
                  <a:srgbClr val="CCFFFF"/>
                </a:solidFill>
              </a:rPr>
              <a:t>Noah</a:t>
            </a:r>
          </a:p>
          <a:p>
            <a:pPr lvl="1">
              <a:lnSpc>
                <a:spcPct val="90000"/>
              </a:lnSpc>
              <a:spcAft>
                <a:spcPts val="0"/>
              </a:spcAft>
              <a:buFont typeface="Courier New" panose="02070309020205020404" pitchFamily="49" charset="0"/>
              <a:buChar char="o"/>
            </a:pPr>
            <a:r>
              <a:rPr lang="en-US" altLang="en-US" sz="3200" dirty="0">
                <a:solidFill>
                  <a:schemeClr val="bg1"/>
                </a:solidFill>
              </a:rPr>
              <a:t>1 Tim.1:13-15, </a:t>
            </a:r>
            <a:r>
              <a:rPr lang="en-US" altLang="en-US" sz="3200" dirty="0">
                <a:solidFill>
                  <a:srgbClr val="CCFFFF"/>
                </a:solidFill>
              </a:rPr>
              <a:t>Saul</a:t>
            </a:r>
          </a:p>
        </p:txBody>
      </p:sp>
    </p:spTree>
    <p:extLst>
      <p:ext uri="{BB962C8B-B14F-4D97-AF65-F5344CB8AC3E}">
        <p14:creationId xmlns:p14="http://schemas.microsoft.com/office/powerpoint/2010/main" val="262711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Grace of God has appeared</a:t>
            </a:r>
            <a:r>
              <a:rPr lang="en-US" altLang="en-US" sz="3600" dirty="0">
                <a:solidFill>
                  <a:srgbClr val="CCFFFF"/>
                </a:solidFill>
              </a:rPr>
              <a:t> to all men</a:t>
            </a:r>
            <a:endParaRPr lang="en-US" altLang="en-US" sz="36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50980" y="990600"/>
            <a:ext cx="8458200" cy="5486400"/>
          </a:xfrm>
        </p:spPr>
        <p:txBody>
          <a:bodyPr/>
          <a:lstStyle/>
          <a:p>
            <a:pPr defTabSz="114300">
              <a:lnSpc>
                <a:spcPct val="90000"/>
              </a:lnSpc>
              <a:spcAft>
                <a:spcPts val="600"/>
              </a:spcAft>
              <a:buFont typeface="Wingdings" panose="05000000000000000000" pitchFamily="2" charset="2"/>
              <a:buChar char="§"/>
            </a:pPr>
            <a:r>
              <a:rPr lang="en-US" altLang="en-US" dirty="0">
                <a:solidFill>
                  <a:srgbClr val="FFFF00"/>
                </a:solidFill>
              </a:rPr>
              <a:t>Potential:</a:t>
            </a:r>
            <a:r>
              <a:rPr lang="en-US" altLang="en-US" dirty="0">
                <a:solidFill>
                  <a:schemeClr val="bg1"/>
                </a:solidFill>
              </a:rPr>
              <a:t> all can be saved</a:t>
            </a:r>
          </a:p>
          <a:p>
            <a:pPr defTabSz="114300">
              <a:lnSpc>
                <a:spcPct val="90000"/>
              </a:lnSpc>
              <a:spcAft>
                <a:spcPts val="600"/>
              </a:spcAft>
              <a:buFont typeface="Wingdings" panose="05000000000000000000" pitchFamily="2" charset="2"/>
              <a:buChar char="§"/>
            </a:pPr>
            <a:r>
              <a:rPr lang="en-US" altLang="en-US" dirty="0">
                <a:solidFill>
                  <a:srgbClr val="FFFF00"/>
                </a:solidFill>
              </a:rPr>
              <a:t>Actual: </a:t>
            </a:r>
            <a:r>
              <a:rPr lang="en-US" altLang="en-US" dirty="0">
                <a:solidFill>
                  <a:schemeClr val="bg1"/>
                </a:solidFill>
              </a:rPr>
              <a:t>individuals are saved</a:t>
            </a:r>
          </a:p>
          <a:p>
            <a:pPr marL="0" indent="0" defTabSz="114300">
              <a:lnSpc>
                <a:spcPct val="90000"/>
              </a:lnSpc>
              <a:spcAft>
                <a:spcPts val="600"/>
              </a:spcAft>
              <a:buNone/>
            </a:pPr>
            <a:r>
              <a:rPr lang="en-US" altLang="en-US" dirty="0">
                <a:solidFill>
                  <a:schemeClr val="bg1"/>
                </a:solidFill>
              </a:rPr>
              <a:t>   </a:t>
            </a:r>
            <a:r>
              <a:rPr lang="en-US" altLang="en-US" sz="2400" dirty="0">
                <a:solidFill>
                  <a:srgbClr val="99FFCC"/>
                </a:solidFill>
              </a:rPr>
              <a:t>1. </a:t>
            </a:r>
            <a:r>
              <a:rPr lang="en-US" altLang="en-US" dirty="0">
                <a:solidFill>
                  <a:schemeClr val="bg1"/>
                </a:solidFill>
              </a:rPr>
              <a:t>Universal scope of gospel.   Mk.16:15</a:t>
            </a:r>
          </a:p>
          <a:p>
            <a:pPr marL="0" indent="0" defTabSz="114300">
              <a:lnSpc>
                <a:spcPct val="90000"/>
              </a:lnSpc>
              <a:spcAft>
                <a:spcPts val="600"/>
              </a:spcAft>
              <a:buNone/>
            </a:pPr>
            <a:r>
              <a:rPr lang="en-US" altLang="en-US" dirty="0">
                <a:solidFill>
                  <a:schemeClr val="bg1"/>
                </a:solidFill>
              </a:rPr>
              <a:t>   </a:t>
            </a:r>
            <a:r>
              <a:rPr lang="en-US" altLang="en-US" sz="2400" dirty="0">
                <a:solidFill>
                  <a:srgbClr val="99FFCC"/>
                </a:solidFill>
              </a:rPr>
              <a:t>2. </a:t>
            </a:r>
            <a:r>
              <a:rPr lang="en-US" altLang="en-US" dirty="0">
                <a:solidFill>
                  <a:schemeClr val="bg1"/>
                </a:solidFill>
              </a:rPr>
              <a:t>Jn.7:17</a:t>
            </a:r>
          </a:p>
        </p:txBody>
      </p:sp>
    </p:spTree>
    <p:extLst>
      <p:ext uri="{BB962C8B-B14F-4D97-AF65-F5344CB8AC3E}">
        <p14:creationId xmlns:p14="http://schemas.microsoft.com/office/powerpoint/2010/main" val="308637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974993" y="685800"/>
            <a:ext cx="5202318" cy="609600"/>
          </a:xfrm>
          <a:prstGeom prst="roundRect">
            <a:avLst/>
          </a:prstGeom>
          <a:solidFill>
            <a:srgbClr val="000000"/>
          </a:solidFill>
          <a:ln w="31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III. </a:t>
            </a:r>
            <a:r>
              <a:rPr kumimoji="0" lang="en-US" sz="2400" b="0" i="0" u="none" strike="noStrike" kern="0" cap="none" spc="0" normalizeH="0" baseline="0" noProof="0" dirty="0">
                <a:ln>
                  <a:noFill/>
                </a:ln>
                <a:solidFill>
                  <a:schemeClr val="bg1"/>
                </a:solidFill>
                <a:effectLst/>
                <a:uLnTx/>
                <a:uFillTx/>
                <a:latin typeface="Arial"/>
                <a:ea typeface="+mn-ea"/>
                <a:cs typeface="+mn-cs"/>
              </a:rPr>
              <a:t>11: The Epiphany of the Past</a:t>
            </a:r>
          </a:p>
        </p:txBody>
      </p:sp>
      <p:sp>
        <p:nvSpPr>
          <p:cNvPr id="3" name="Rectangle: Rounded Corners 2">
            <a:extLst>
              <a:ext uri="{FF2B5EF4-FFF2-40B4-BE49-F238E27FC236}">
                <a16:creationId xmlns:a16="http://schemas.microsoft.com/office/drawing/2014/main" id="{02AC2A1D-2581-4FFA-ABD8-9EB57EF599CA}"/>
              </a:ext>
            </a:extLst>
          </p:cNvPr>
          <p:cNvSpPr/>
          <p:nvPr/>
        </p:nvSpPr>
        <p:spPr>
          <a:xfrm>
            <a:off x="1431415" y="1505528"/>
            <a:ext cx="6294805" cy="1143000"/>
          </a:xfrm>
          <a:prstGeom prst="roundRect">
            <a:avLst/>
          </a:prstGeom>
          <a:solidFill>
            <a:srgbClr val="000000"/>
          </a:solidFill>
          <a:ln w="3175" cap="flat" cmpd="sng" algn="ctr">
            <a:solidFill>
              <a:srgbClr val="CC33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IV. </a:t>
            </a:r>
            <a:r>
              <a:rPr kumimoji="0" lang="en-US" sz="3600" b="0" i="0" u="none" strike="noStrike" kern="0" cap="none" spc="0" normalizeH="0" baseline="0" noProof="0" dirty="0">
                <a:ln>
                  <a:noFill/>
                </a:ln>
                <a:solidFill>
                  <a:srgbClr val="99FFCC"/>
                </a:solidFill>
                <a:effectLst/>
                <a:uLnTx/>
                <a:uFillTx/>
                <a:latin typeface="Arial"/>
                <a:ea typeface="+mn-ea"/>
                <a:cs typeface="+mn-cs"/>
              </a:rPr>
              <a:t>12:</a:t>
            </a:r>
            <a:r>
              <a:rPr kumimoji="0" lang="en-US" sz="3600" b="0" i="0" u="none" strike="noStrike" kern="0" cap="none" spc="0" normalizeH="0" baseline="0" noProof="0" dirty="0">
                <a:ln>
                  <a:noFill/>
                </a:ln>
                <a:solidFill>
                  <a:srgbClr val="FFFF00"/>
                </a:solidFill>
                <a:effectLst/>
                <a:uLnTx/>
                <a:uFillTx/>
                <a:latin typeface="Arial"/>
                <a:ea typeface="+mn-ea"/>
                <a:cs typeface="+mn-cs"/>
              </a:rPr>
              <a:t> The Education</a:t>
            </a:r>
            <a:br>
              <a:rPr kumimoji="0" lang="en-US" sz="3600" b="0" i="0" u="none" strike="noStrike" kern="0" cap="none" spc="0" normalizeH="0" baseline="0" noProof="0" dirty="0">
                <a:ln>
                  <a:noFill/>
                </a:ln>
                <a:solidFill>
                  <a:srgbClr val="FFFF00"/>
                </a:solidFill>
                <a:effectLst/>
                <a:uLnTx/>
                <a:uFillTx/>
                <a:latin typeface="Arial"/>
                <a:ea typeface="+mn-ea"/>
                <a:cs typeface="+mn-cs"/>
              </a:rPr>
            </a:br>
            <a:r>
              <a:rPr kumimoji="0" lang="en-US" sz="3600" b="0" i="0" u="none" strike="noStrike" kern="0" cap="none" spc="0" normalizeH="0" baseline="0" noProof="0" dirty="0">
                <a:ln>
                  <a:noFill/>
                </a:ln>
                <a:solidFill>
                  <a:srgbClr val="FFFF00"/>
                </a:solidFill>
                <a:effectLst/>
                <a:uLnTx/>
                <a:uFillTx/>
                <a:latin typeface="Arial"/>
                <a:ea typeface="+mn-ea"/>
                <a:cs typeface="+mn-cs"/>
              </a:rPr>
              <a:t>of the Present</a:t>
            </a:r>
            <a:endParaRPr kumimoji="0" lang="en-US" sz="4000" b="0" i="0" u="none" strike="noStrike" kern="0" cap="none" spc="0" normalizeH="0" baseline="0" noProof="0" dirty="0">
              <a:ln>
                <a:noFill/>
              </a:ln>
              <a:solidFill>
                <a:srgbClr val="FFFF00"/>
              </a:solidFill>
              <a:effectLst/>
              <a:uLnTx/>
              <a:uFillTx/>
              <a:latin typeface="Arial"/>
              <a:ea typeface="+mn-ea"/>
              <a:cs typeface="+mn-cs"/>
            </a:endParaRPr>
          </a:p>
        </p:txBody>
      </p:sp>
    </p:spTree>
    <p:extLst>
      <p:ext uri="{BB962C8B-B14F-4D97-AF65-F5344CB8AC3E}">
        <p14:creationId xmlns:p14="http://schemas.microsoft.com/office/powerpoint/2010/main" val="370682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rgbClr val="FFFF99"/>
                </a:solidFill>
              </a:rPr>
              <a:t>Teaching us</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38200"/>
            <a:ext cx="8229600" cy="5638800"/>
          </a:xfrm>
        </p:spPr>
        <p:txBody>
          <a:bodyPr/>
          <a:lstStyle/>
          <a:p>
            <a:pPr>
              <a:lnSpc>
                <a:spcPct val="90000"/>
              </a:lnSpc>
              <a:spcAft>
                <a:spcPts val="600"/>
              </a:spcAft>
            </a:pPr>
            <a:r>
              <a:rPr lang="en-US" altLang="en-US" dirty="0">
                <a:solidFill>
                  <a:srgbClr val="FFFF99"/>
                </a:solidFill>
              </a:rPr>
              <a:t>Personification: grace gives instruction</a:t>
            </a:r>
            <a:br>
              <a:rPr lang="en-US" altLang="en-US" dirty="0">
                <a:solidFill>
                  <a:srgbClr val="FFFF99"/>
                </a:solidFill>
              </a:rPr>
            </a:br>
            <a:r>
              <a:rPr lang="en-US" altLang="en-US" dirty="0">
                <a:solidFill>
                  <a:schemeClr val="bg1"/>
                </a:solidFill>
              </a:rPr>
              <a:t>(2 Tim.3:16) </a:t>
            </a:r>
            <a:r>
              <a:rPr lang="en-US" altLang="en-US" dirty="0">
                <a:solidFill>
                  <a:srgbClr val="FFFF99"/>
                </a:solidFill>
              </a:rPr>
              <a:t>for responsible people. </a:t>
            </a:r>
          </a:p>
          <a:p>
            <a:pPr>
              <a:lnSpc>
                <a:spcPct val="90000"/>
              </a:lnSpc>
              <a:spcAft>
                <a:spcPts val="600"/>
              </a:spcAft>
            </a:pPr>
            <a:r>
              <a:rPr lang="en-US" altLang="en-US" sz="3200" dirty="0">
                <a:solidFill>
                  <a:schemeClr val="bg1"/>
                </a:solidFill>
              </a:rPr>
              <a:t>Hb.12:7, 10</a:t>
            </a:r>
          </a:p>
          <a:p>
            <a:pPr>
              <a:lnSpc>
                <a:spcPct val="90000"/>
              </a:lnSpc>
              <a:spcAft>
                <a:spcPts val="600"/>
              </a:spcAft>
            </a:pPr>
            <a:r>
              <a:rPr lang="en-US" altLang="en-US" dirty="0">
                <a:solidFill>
                  <a:schemeClr val="bg1"/>
                </a:solidFill>
              </a:rPr>
              <a:t>Gospel is an instruction in life.</a:t>
            </a:r>
            <a:endParaRPr lang="en-US" altLang="en-US" sz="3200" dirty="0">
              <a:solidFill>
                <a:schemeClr val="bg1"/>
              </a:solidFill>
            </a:endParaRPr>
          </a:p>
          <a:p>
            <a:pPr marL="0" indent="0">
              <a:lnSpc>
                <a:spcPct val="90000"/>
              </a:lnSpc>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1879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1214</TotalTime>
  <Words>826</Words>
  <Application>Microsoft Office PowerPoint</Application>
  <PresentationFormat>On-screen Show (4:3)</PresentationFormat>
  <Paragraphs>94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Times New Roman</vt:lpstr>
      <vt:lpstr>Wingdings</vt:lpstr>
      <vt:lpstr>1_Default Design</vt:lpstr>
      <vt:lpstr>PowerPoint Presentation</vt:lpstr>
      <vt:lpstr>How to live “the good life”?  </vt:lpstr>
      <vt:lpstr>PowerPoint Presentation</vt:lpstr>
      <vt:lpstr>Grace of God</vt:lpstr>
      <vt:lpstr>Grace of God brings salvation</vt:lpstr>
      <vt:lpstr>Grace of God has appeared</vt:lpstr>
      <vt:lpstr>Grace of God has appeared to all men</vt:lpstr>
      <vt:lpstr>PowerPoint Presentation</vt:lpstr>
      <vt:lpstr>Teaching us</vt:lpstr>
      <vt:lpstr>Teaching us Negative application (don’t be)</vt:lpstr>
      <vt:lpstr>Teaching us Negative application (don’t be) Positive application (do be)</vt:lpstr>
      <vt:lpstr>PowerPoint Presentation</vt:lpstr>
      <vt:lpstr>Look for the blessed hope (3:7)</vt:lpstr>
      <vt:lpstr>Of our great God and Savior, Jesus Christ</vt:lpstr>
      <vt:lpstr>Of our great God and Savior, Jesus Christ</vt:lpstr>
      <vt:lpstr>PowerPoint Presentation</vt:lpstr>
      <vt:lpstr>Past act: gave Himself for us</vt:lpstr>
      <vt:lpstr>Charge to Titus (15)</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55</cp:revision>
  <dcterms:created xsi:type="dcterms:W3CDTF">2006-09-08T19:51:33Z</dcterms:created>
  <dcterms:modified xsi:type="dcterms:W3CDTF">2020-10-03T02:52:04Z</dcterms:modified>
</cp:coreProperties>
</file>