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787" r:id="rId2"/>
  </p:sldMasterIdLst>
  <p:notesMasterIdLst>
    <p:notesMasterId r:id="rId15"/>
  </p:notesMasterIdLst>
  <p:sldIdLst>
    <p:sldId id="321" r:id="rId3"/>
    <p:sldId id="782" r:id="rId4"/>
    <p:sldId id="735" r:id="rId5"/>
    <p:sldId id="817" r:id="rId6"/>
    <p:sldId id="833" r:id="rId7"/>
    <p:sldId id="834" r:id="rId8"/>
    <p:sldId id="835" r:id="rId9"/>
    <p:sldId id="818" r:id="rId10"/>
    <p:sldId id="836" r:id="rId11"/>
    <p:sldId id="837" r:id="rId12"/>
    <p:sldId id="838" r:id="rId13"/>
    <p:sldId id="83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CC"/>
    <a:srgbClr val="FFFFCC"/>
    <a:srgbClr val="FFFF99"/>
    <a:srgbClr val="FFCC99"/>
    <a:srgbClr val="99FF66"/>
    <a:srgbClr val="FF9900"/>
    <a:srgbClr val="CCFFCC"/>
    <a:srgbClr val="00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E04773-AC35-45E3-A39E-DD7F3ED06C71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525A3-CFDB-45C8-859F-5BF8BEF5FF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0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01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358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489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222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9032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861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2365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50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795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0934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58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09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801091" y="1108365"/>
            <a:ext cx="5541818" cy="1062180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Gossiping Tongue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99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 is gossip when we tell</a:t>
            </a:r>
            <a:b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and/or listen to …</a:t>
            </a:r>
            <a:endParaRPr lang="en-US" sz="36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200726"/>
            <a:ext cx="8529781" cy="5144655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Something uncomplimentary about some-one with an attitude of entertainment.  Gn.9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Build up our reputation at another’s expense (jealousy).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Get revenge.  Mt.18:15-17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Benefit oneself at expense of another.  Jn.12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Have something to say.  2 Th.3:11;  1 Tim. 5:13;  1 Pt.4:15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1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785091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Lev.19:16, (talebearer) . . .18</a:t>
            </a:r>
            <a:endParaRPr lang="en-US" sz="36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785091"/>
            <a:ext cx="8529781" cy="5560291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Neutral and true remarks (informer).  Mt.12.</a:t>
            </a:r>
          </a:p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Negative truths.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CCFFFF"/>
                </a:solidFill>
              </a:rPr>
              <a:t>a. </a:t>
            </a:r>
            <a:r>
              <a:rPr lang="en-US" dirty="0">
                <a:solidFill>
                  <a:schemeClr val="bg1"/>
                </a:solidFill>
              </a:rPr>
              <a:t>What is the intention?</a:t>
            </a:r>
          </a:p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CCFFFF"/>
                </a:solidFill>
              </a:rPr>
              <a:t>b. </a:t>
            </a:r>
            <a:r>
              <a:rPr lang="en-US" dirty="0">
                <a:solidFill>
                  <a:schemeClr val="bg1"/>
                </a:solidFill>
              </a:rPr>
              <a:t>THINK test –   </a:t>
            </a:r>
          </a:p>
          <a:p>
            <a:pPr marL="0" indent="0">
              <a:spcBef>
                <a:spcPts val="600"/>
              </a:spcBef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  		</a:t>
            </a:r>
            <a:r>
              <a:rPr lang="en-US" sz="2400" dirty="0">
                <a:solidFill>
                  <a:srgbClr val="00FFCC"/>
                </a:solidFill>
              </a:rPr>
              <a:t>1)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 rue?   </a:t>
            </a:r>
            <a:r>
              <a:rPr lang="en-US" sz="3000" dirty="0">
                <a:solidFill>
                  <a:schemeClr val="bg1"/>
                </a:solidFill>
              </a:rPr>
              <a:t>Pr.17:4</a:t>
            </a:r>
          </a:p>
          <a:p>
            <a:pPr marL="0" indent="0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rgbClr val="00FFCC"/>
                </a:solidFill>
              </a:rPr>
              <a:t>2) </a:t>
            </a:r>
            <a:r>
              <a:rPr lang="en-US" dirty="0">
                <a:solidFill>
                  <a:srgbClr val="FFFF00"/>
                </a:solidFill>
              </a:rPr>
              <a:t>H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elpful</a:t>
            </a:r>
            <a:r>
              <a:rPr lang="en-US" dirty="0">
                <a:solidFill>
                  <a:schemeClr val="bg1"/>
                </a:solidFill>
              </a:rPr>
              <a:t>?   </a:t>
            </a:r>
            <a:r>
              <a:rPr lang="en-US" sz="3000" dirty="0">
                <a:solidFill>
                  <a:schemeClr val="bg1"/>
                </a:solidFill>
              </a:rPr>
              <a:t>Ec.10:1</a:t>
            </a:r>
          </a:p>
          <a:p>
            <a:pPr marL="0" indent="0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rgbClr val="00FFCC"/>
                </a:solidFill>
              </a:rPr>
              <a:t>3) </a:t>
            </a:r>
            <a:r>
              <a:rPr lang="en-US" dirty="0">
                <a:solidFill>
                  <a:srgbClr val="FFFF00"/>
                </a:solidFill>
              </a:rPr>
              <a:t>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mportant</a:t>
            </a:r>
            <a:r>
              <a:rPr lang="en-US" dirty="0">
                <a:solidFill>
                  <a:schemeClr val="bg1"/>
                </a:solidFill>
              </a:rPr>
              <a:t>?   </a:t>
            </a:r>
            <a:r>
              <a:rPr lang="en-US" sz="3000" dirty="0">
                <a:solidFill>
                  <a:schemeClr val="bg1"/>
                </a:solidFill>
              </a:rPr>
              <a:t>Pr.15:2</a:t>
            </a:r>
          </a:p>
          <a:p>
            <a:pPr marL="0" indent="0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rgbClr val="00FFCC"/>
                </a:solidFill>
              </a:rPr>
              <a:t>4) </a:t>
            </a:r>
            <a:r>
              <a:rPr lang="en-US" dirty="0">
                <a:solidFill>
                  <a:srgbClr val="FFFF00"/>
                </a:solidFill>
              </a:rPr>
              <a:t>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ecessary</a:t>
            </a:r>
            <a:r>
              <a:rPr lang="en-US" dirty="0">
                <a:solidFill>
                  <a:schemeClr val="bg1"/>
                </a:solidFill>
              </a:rPr>
              <a:t>?   </a:t>
            </a:r>
            <a:r>
              <a:rPr lang="en-US" sz="3000" dirty="0">
                <a:solidFill>
                  <a:schemeClr val="bg1"/>
                </a:solidFill>
              </a:rPr>
              <a:t>Pr.17:9</a:t>
            </a:r>
          </a:p>
          <a:p>
            <a:pPr marL="0" indent="0">
              <a:spcAft>
                <a:spcPts val="2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	</a:t>
            </a:r>
            <a:r>
              <a:rPr lang="en-US" sz="2400" dirty="0">
                <a:solidFill>
                  <a:srgbClr val="00FFCC"/>
                </a:solidFill>
              </a:rPr>
              <a:t>5) </a:t>
            </a:r>
            <a:r>
              <a:rPr lang="en-US" dirty="0">
                <a:solidFill>
                  <a:srgbClr val="FFFF00"/>
                </a:solidFill>
              </a:rPr>
              <a:t>K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ind</a:t>
            </a:r>
            <a:r>
              <a:rPr lang="en-US" dirty="0">
                <a:solidFill>
                  <a:schemeClr val="bg1"/>
                </a:solidFill>
              </a:rPr>
              <a:t>?   </a:t>
            </a:r>
            <a:r>
              <a:rPr lang="en-US" sz="3000" dirty="0">
                <a:solidFill>
                  <a:schemeClr val="bg1"/>
                </a:solidFill>
              </a:rPr>
              <a:t>Mt.7:12</a:t>
            </a:r>
          </a:p>
        </p:txBody>
      </p:sp>
    </p:spTree>
    <p:extLst>
      <p:ext uri="{BB962C8B-B14F-4D97-AF65-F5344CB8AC3E}">
        <p14:creationId xmlns:p14="http://schemas.microsoft.com/office/powerpoint/2010/main" val="56439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Lev.19:16, (talebearer) . . .18</a:t>
            </a:r>
            <a:endParaRPr lang="en-US" sz="36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CCFFFF"/>
                </a:solidFill>
              </a:rPr>
              <a:t>1. </a:t>
            </a:r>
            <a:r>
              <a:rPr lang="en-US" dirty="0">
                <a:solidFill>
                  <a:schemeClr val="bg1"/>
                </a:solidFill>
              </a:rPr>
              <a:t>Neutral and true remarks (informer).  Mt.12.</a:t>
            </a:r>
          </a:p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CCFFFF"/>
                </a:solidFill>
              </a:rPr>
              <a:t>2. </a:t>
            </a:r>
            <a:r>
              <a:rPr lang="en-US" dirty="0">
                <a:solidFill>
                  <a:schemeClr val="bg1"/>
                </a:solidFill>
              </a:rPr>
              <a:t>Negative truths.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CCFFFF"/>
                </a:solidFill>
              </a:rPr>
              <a:t>a. </a:t>
            </a:r>
            <a:r>
              <a:rPr lang="en-US" dirty="0">
                <a:solidFill>
                  <a:schemeClr val="bg1"/>
                </a:solidFill>
              </a:rPr>
              <a:t>What is the intention?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rgbClr val="CCFFFF"/>
                </a:solidFill>
              </a:rPr>
              <a:t>b. </a:t>
            </a:r>
            <a:r>
              <a:rPr lang="en-US" dirty="0">
                <a:solidFill>
                  <a:schemeClr val="bg1"/>
                </a:solidFill>
              </a:rPr>
              <a:t>THINK test –   </a:t>
            </a:r>
          </a:p>
          <a:p>
            <a:pPr marL="396875" indent="-396875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2400" dirty="0">
                <a:solidFill>
                  <a:srgbClr val="CCFFFF"/>
                </a:solidFill>
              </a:rPr>
              <a:t>3. </a:t>
            </a:r>
            <a:r>
              <a:rPr lang="en-US" sz="3200" dirty="0">
                <a:solidFill>
                  <a:schemeClr val="bg1"/>
                </a:solidFill>
              </a:rPr>
              <a:t>Slander.  </a:t>
            </a:r>
            <a:r>
              <a:rPr lang="en-US" sz="3000" dirty="0">
                <a:solidFill>
                  <a:schemeClr val="bg1"/>
                </a:solidFill>
              </a:rPr>
              <a:t>[Talebearer = slander, </a:t>
            </a:r>
            <a:r>
              <a:rPr lang="en-US" sz="2800" dirty="0">
                <a:solidFill>
                  <a:schemeClr val="bg1"/>
                </a:solidFill>
              </a:rPr>
              <a:t>NASB; NRSV; ESV…</a:t>
            </a:r>
            <a:r>
              <a:rPr lang="en-US" sz="3000" dirty="0">
                <a:solidFill>
                  <a:schemeClr val="bg1"/>
                </a:solidFill>
              </a:rPr>
              <a:t>].  Character assassination…</a:t>
            </a:r>
          </a:p>
        </p:txBody>
      </p:sp>
    </p:spTree>
    <p:extLst>
      <p:ext uri="{BB962C8B-B14F-4D97-AF65-F5344CB8AC3E}">
        <p14:creationId xmlns:p14="http://schemas.microsoft.com/office/powerpoint/2010/main" val="193520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Death and life are in the power of the tongue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99"/>
                </a:solidFill>
              </a:rPr>
              <a:t>“Sticks and stones may break my bones, but words will never hurt me” </a:t>
            </a:r>
            <a:r>
              <a:rPr lang="en-US" dirty="0">
                <a:solidFill>
                  <a:schemeClr val="bg1"/>
                </a:solidFill>
              </a:rPr>
              <a:t>– ?  ?  ?  ?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027080" y="1196111"/>
            <a:ext cx="7091678" cy="10159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ea typeface="Verdana" panose="020B0604030504040204" pitchFamily="34" charset="0"/>
              </a:rPr>
              <a:t>Talk Is Not Cheap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</a:rPr>
              <a:t>(James 3:1-12)</a:t>
            </a:r>
            <a:endParaRPr kumimoji="0" lang="en-US" sz="32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19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1-2: </a:t>
            </a: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does not say all teachers</a:t>
            </a:r>
            <a:b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will be condemned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Mt.16:22-23, Peter</a:t>
            </a:r>
          </a:p>
          <a:p>
            <a:pPr marL="0" indent="0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3-5: </a:t>
            </a:r>
            <a:r>
              <a:rPr lang="en-US" sz="3600" dirty="0">
                <a:solidFill>
                  <a:srgbClr val="FFFFCC"/>
                </a:solidFill>
              </a:rPr>
              <a:t>illustrations and application</a:t>
            </a:r>
            <a:endParaRPr lang="en-US" dirty="0">
              <a:solidFill>
                <a:srgbClr val="FFFFCC"/>
              </a:solidFill>
            </a:endParaRP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3: large horse, small bit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4: large ship, strong winds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5: application: tongue is small, but…</a:t>
            </a:r>
          </a:p>
        </p:txBody>
      </p:sp>
    </p:spTree>
    <p:extLst>
      <p:ext uri="{BB962C8B-B14F-4D97-AF65-F5344CB8AC3E}">
        <p14:creationId xmlns:p14="http://schemas.microsoft.com/office/powerpoint/2010/main" val="1365420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6: </a:t>
            </a: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many passages describe the tongue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Fire,</a:t>
            </a:r>
            <a:r>
              <a:rPr lang="en-US" dirty="0">
                <a:solidFill>
                  <a:schemeClr val="bg1"/>
                </a:solidFill>
              </a:rPr>
              <a:t> 6. 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World of iniquity, </a:t>
            </a:r>
            <a:r>
              <a:rPr lang="en-US" sz="3200" dirty="0">
                <a:solidFill>
                  <a:schemeClr val="bg1"/>
                </a:solidFill>
              </a:rPr>
              <a:t>6.   Ro.1:29-32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Thief: </a:t>
            </a:r>
            <a:r>
              <a:rPr lang="en-US" sz="3200" dirty="0">
                <a:solidFill>
                  <a:schemeClr val="bg1"/>
                </a:solidFill>
              </a:rPr>
              <a:t>robs of good name.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Coward: </a:t>
            </a:r>
            <a:r>
              <a:rPr lang="en-US" sz="3200" dirty="0">
                <a:solidFill>
                  <a:schemeClr val="bg1"/>
                </a:solidFill>
              </a:rPr>
              <a:t>talks behind the back.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Brute:</a:t>
            </a:r>
            <a:r>
              <a:rPr lang="en-US" sz="3200" dirty="0">
                <a:solidFill>
                  <a:schemeClr val="bg1"/>
                </a:solidFill>
              </a:rPr>
              <a:t> insensitive to others’ feelings.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Poison,</a:t>
            </a:r>
            <a:r>
              <a:rPr lang="en-US" dirty="0">
                <a:solidFill>
                  <a:schemeClr val="bg1"/>
                </a:solidFill>
              </a:rPr>
              <a:t> 8.   Ro.3:13.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Lash,</a:t>
            </a:r>
            <a:r>
              <a:rPr lang="en-US" dirty="0">
                <a:solidFill>
                  <a:schemeClr val="bg1"/>
                </a:solidFill>
              </a:rPr>
              <a:t> Job 5:21. 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Beast, </a:t>
            </a:r>
            <a:r>
              <a:rPr lang="en-US" dirty="0">
                <a:solidFill>
                  <a:schemeClr val="bg1"/>
                </a:solidFill>
              </a:rPr>
              <a:t>Ga.5:15</a:t>
            </a:r>
          </a:p>
          <a:p>
            <a:pPr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dirty="0">
                <a:solidFill>
                  <a:srgbClr val="FFFFCC"/>
                </a:solidFill>
              </a:rPr>
              <a:t>Arrow, </a:t>
            </a:r>
            <a:r>
              <a:rPr lang="en-US" dirty="0">
                <a:solidFill>
                  <a:schemeClr val="bg1"/>
                </a:solidFill>
              </a:rPr>
              <a:t>Jer.9:8</a:t>
            </a:r>
            <a:endParaRPr lang="en-US" dirty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2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7-8: </a:t>
            </a:r>
            <a:r>
              <a:rPr lang="en-US" sz="32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tongue</a:t>
            </a: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cannot be tamed</a:t>
            </a:r>
            <a:endParaRPr lang="en-US" sz="32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9-12: </a:t>
            </a:r>
            <a:r>
              <a:rPr lang="en-US" dirty="0">
                <a:solidFill>
                  <a:srgbClr val="FFFFCC"/>
                </a:solidFill>
              </a:rPr>
              <a:t>easy to be inconsistent in use of tongue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Some gossipers are blunt.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Skillful gossipers develop techniques.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Subtle approach.</a:t>
            </a:r>
          </a:p>
          <a:p>
            <a:pPr lvl="2"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Pseudo-spiritual approach.</a:t>
            </a:r>
          </a:p>
        </p:txBody>
      </p:sp>
    </p:spTree>
    <p:extLst>
      <p:ext uri="{BB962C8B-B14F-4D97-AF65-F5344CB8AC3E}">
        <p14:creationId xmlns:p14="http://schemas.microsoft.com/office/powerpoint/2010/main" val="403356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92DE882-7865-4E8D-B37D-09F4A055C44F}"/>
              </a:ext>
            </a:extLst>
          </p:cNvPr>
          <p:cNvSpPr/>
          <p:nvPr/>
        </p:nvSpPr>
        <p:spPr>
          <a:xfrm>
            <a:off x="1908878" y="808187"/>
            <a:ext cx="5328083" cy="50338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Verdana" panose="020B0604030504040204" pitchFamily="34" charset="0"/>
              </a:rPr>
              <a:t>Talk Is Not Cheap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(James 3:1-12)</a:t>
            </a:r>
            <a:endParaRPr kumimoji="0" lang="en-US" sz="2400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Verdana" panose="020B060403050404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695668B-F3ED-45C5-9871-D3667A8DF3BE}"/>
              </a:ext>
            </a:extLst>
          </p:cNvPr>
          <p:cNvSpPr/>
          <p:nvPr/>
        </p:nvSpPr>
        <p:spPr>
          <a:xfrm>
            <a:off x="1031700" y="1514771"/>
            <a:ext cx="7091678" cy="1015999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1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2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ea typeface="Verdana" panose="020B0604030504040204" pitchFamily="34" charset="0"/>
              </a:rPr>
              <a:t>Is Gossip?</a:t>
            </a:r>
          </a:p>
        </p:txBody>
      </p:sp>
    </p:spTree>
    <p:extLst>
      <p:ext uri="{BB962C8B-B14F-4D97-AF65-F5344CB8AC3E}">
        <p14:creationId xmlns:p14="http://schemas.microsoft.com/office/powerpoint/2010/main" val="299824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Gossip is NOT exposing false teachers.</a:t>
            </a:r>
            <a:endParaRPr lang="en-US" sz="36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080656"/>
            <a:ext cx="8529781" cy="5264726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Ac.13:10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2 Tim.4:14-15</a:t>
            </a:r>
          </a:p>
          <a:p>
            <a:pPr marL="0" indent="0" algn="ctr">
              <a:spcAft>
                <a:spcPts val="300"/>
              </a:spcAft>
              <a:buNone/>
              <a:tabLst>
                <a:tab pos="396875" algn="l"/>
              </a:tabLst>
            </a:pPr>
            <a:r>
              <a:rPr lang="en-US" sz="3600" dirty="0">
                <a:solidFill>
                  <a:srgbClr val="FFFFCC"/>
                </a:solidFill>
              </a:rPr>
              <a:t>Gossip is NOT relating a concern about someone in his best or another’s interest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Matthew – Mark – Luke – John – record Peter’s denials.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1 Co.1:11</a:t>
            </a:r>
          </a:p>
        </p:txBody>
      </p:sp>
    </p:spTree>
    <p:extLst>
      <p:ext uri="{BB962C8B-B14F-4D97-AF65-F5344CB8AC3E}">
        <p14:creationId xmlns:p14="http://schemas.microsoft.com/office/powerpoint/2010/main" val="208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AA08E47-1E01-4C6A-A86C-BABA5F4A7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24" y="0"/>
            <a:ext cx="8529782" cy="1080656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It is gossip when we tell</a:t>
            </a:r>
            <a:b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and/or listen to …</a:t>
            </a:r>
            <a:endParaRPr lang="en-US" sz="3600" u="sng" dirty="0">
              <a:solidFill>
                <a:schemeClr val="bg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B4EDA91-6B7B-442D-B37A-5A4F44BA6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030" y="1265382"/>
            <a:ext cx="8529781" cy="50800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dirty="0">
                <a:solidFill>
                  <a:schemeClr val="bg1"/>
                </a:solidFill>
              </a:rPr>
              <a:t>Something uncomplimentary about some-one with an attitude of entertainment.  Gn.9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Build up our reputation at another’s expense (jealousy).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Num.12, Miriam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2 Sm.20:8-10, Joab and </a:t>
            </a:r>
            <a:r>
              <a:rPr lang="en-US" sz="3200" dirty="0" err="1">
                <a:solidFill>
                  <a:schemeClr val="bg1"/>
                </a:solidFill>
              </a:rPr>
              <a:t>Amasa</a:t>
            </a: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396875" algn="l"/>
              </a:tabLst>
            </a:pPr>
            <a:r>
              <a:rPr lang="en-US" sz="3200" dirty="0">
                <a:solidFill>
                  <a:schemeClr val="bg1"/>
                </a:solidFill>
              </a:rPr>
              <a:t>3 John 10</a:t>
            </a:r>
          </a:p>
        </p:txBody>
      </p:sp>
    </p:spTree>
    <p:extLst>
      <p:ext uri="{BB962C8B-B14F-4D97-AF65-F5344CB8AC3E}">
        <p14:creationId xmlns:p14="http://schemas.microsoft.com/office/powerpoint/2010/main" val="323710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524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1_Default Design</vt:lpstr>
      <vt:lpstr>3_Default Design</vt:lpstr>
      <vt:lpstr>PowerPoint Presentation</vt:lpstr>
      <vt:lpstr>Death and life are in the power of the tongue</vt:lpstr>
      <vt:lpstr>PowerPoint Presentation</vt:lpstr>
      <vt:lpstr>1-2: does not say all teachers will be condemned</vt:lpstr>
      <vt:lpstr>6: many passages describe the tongue</vt:lpstr>
      <vt:lpstr>7-8: tongue cannot be tamed</vt:lpstr>
      <vt:lpstr>PowerPoint Presentation</vt:lpstr>
      <vt:lpstr>Gossip is NOT exposing false teachers.</vt:lpstr>
      <vt:lpstr>It is gossip when we tell and/or listen to …</vt:lpstr>
      <vt:lpstr>It is gossip when we tell and/or listen to …</vt:lpstr>
      <vt:lpstr>Lev.19:16, (talebearer) . . .18</vt:lpstr>
      <vt:lpstr>Lev.19:16, (talebearer) . . .18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61</cp:revision>
  <dcterms:created xsi:type="dcterms:W3CDTF">2006-09-18T21:36:30Z</dcterms:created>
  <dcterms:modified xsi:type="dcterms:W3CDTF">2020-09-26T02:52:33Z</dcterms:modified>
</cp:coreProperties>
</file>