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6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DD129-A8C2-419E-B641-6CC90F507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10668000" cy="22860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B33C04-8A23-4499-A6EF-1D190F0FB3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571999"/>
            <a:ext cx="10668000" cy="15240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A99FB-5674-4BC5-949F-8D45EC167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3CF93-DD67-4FE2-8083-864693FE8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5E934-32B6-44B1-9622-67F30BDA3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525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A5B09-FC60-445F-8A12-79869BEC6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219F7-87F2-409F-BB0B-8FE9270C9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C2BB8-59E0-4EB2-B3BE-59D8641EE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6984E-C0DE-461B-8011-8FC31B0EE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E7C03-68D3-445E-A5A2-8A935CFC9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649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21F0D7-112D-48B1-B32B-170B1AA2B5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3998" y="761999"/>
            <a:ext cx="2286000" cy="5334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7A7C1-8E5B-41DA-9802-F242D382B6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1" y="761999"/>
            <a:ext cx="7619999" cy="5334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61CC7-F5B1-464A-8127-60645FB21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94302-B381-4F37-A9FF-5CC551917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07151-541F-4104-B989-83A9DCA6E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165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AF011-A499-4054-89BF-A4800A68F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FB6E8-D956-45B5-9B4A-9D31DF466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DB9DB-9E62-4292-915C-1DD413474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462F1-BC30-4172-8353-363123A1D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2EE8A-96DF-4D7D-B434-778324756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082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8453A-F2B4-4EDB-B8FA-150267BC1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10668000" cy="30384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46C51-ADF1-48FC-A4D9-38C369E78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3"/>
            <a:ext cx="10668000" cy="15065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43B56-4DC7-490B-AEFD-55ED1ECFF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738F8-C4B2-41D8-B627-A6DDB24B2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43D49-23F8-4C4B-9C30-EDC030EE6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497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5556D-6916-42E6-8820-8A0D328A5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747A5-C962-477F-89AA-A32385D579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2285999"/>
            <a:ext cx="5151119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D08312-30FC-44D8-B2A9-B5CAAD9F0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8879" y="2285999"/>
            <a:ext cx="5151121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D84EB-AF90-4F19-A376-0FE5E50F9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38ED0-2789-41E4-A36E-83F92CA2E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221A83-6D60-45F0-9173-5F6D2438B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414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FFAE2-03F4-4A94-86C4-9305B237C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BAC5A5-E184-46B6-8AB5-C8E132D36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5151119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DCFE87-5D80-45CB-9D13-DFC9AFCEC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0" y="3048000"/>
            <a:ext cx="5151119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AC1E5A-8423-4749-8EDA-E13425F696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8878" y="2286000"/>
            <a:ext cx="5151122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832AAA-4BB8-4A3D-9C79-516F82F80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8878" y="3048000"/>
            <a:ext cx="5151122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0BEC63-51D3-4C70-B804-BE9EF765A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5CA295-8563-402F-92C3-1F20C977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FA5918-109D-4342-84C0-9774A52C9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090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F2662-CBD1-4498-9B6E-2961F5EF1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F739AE-8101-4C18-8CF3-911BDF397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EB1C88-D181-449C-9BE1-E85068C18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38A2C9-E93B-4F0A-A021-9E3AEBC3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748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0AE8D9-9B42-438E-ADA6-CCFE4578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F792B9-A8AF-4E13-8A25-741E89691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3A2CF6-DBC5-4491-B213-B3CD09D31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039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27076-58C8-494C-B6B1-DC86F62DD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1998"/>
            <a:ext cx="3810000" cy="1524002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29E36-0340-452F-8D0A-1BC3F3A38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1"/>
            <a:ext cx="6096000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051C2E-E587-45E8-BDB1-DFF2F2791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2286000"/>
            <a:ext cx="3810000" cy="38100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1D993-DEDD-470E-B48B-CB053A55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926C64-7401-4CA4-859F-74472AF86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08F41-F1F6-431C-9B45-8A447F188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137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104FB-422C-4023-9381-EB12F1582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762000"/>
            <a:ext cx="3809999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BA3AA-DE44-4B1F-91D1-09F67B89B9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0" y="762001"/>
            <a:ext cx="6021388" cy="533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27B131-5117-4106-80DB-2AB208C4C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2286000"/>
            <a:ext cx="3809999" cy="3810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13918A-7F23-4C72-8E80-591324A30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071C8-76FE-4B83-8317-BD53C7C84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23681A-6F29-48FC-9409-319ED3E96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601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6EF5A53-0A64-4CA5-B9C7-1CB97CB5CF1C}"/>
              </a:ext>
            </a:extLst>
          </p:cNvPr>
          <p:cNvSpPr/>
          <p:nvPr/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4ABFBEA-4EB0-4D02-A2C0-1733CD3D6F12}"/>
              </a:ext>
            </a:extLst>
          </p:cNvPr>
          <p:cNvSpPr/>
          <p:nvPr/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9E083F6-57F4-487B-A766-EA0462B1EED8}"/>
              </a:ext>
            </a:extLst>
          </p:cNvPr>
          <p:cNvSpPr/>
          <p:nvPr/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A2F988-7148-4375-83D8-12EE5EBC7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896238-C5B3-4F3C-97FA-890E1A51A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6000"/>
            <a:ext cx="10668000" cy="3818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E4474-0442-4E4B-9E5B-CA7B3951C1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89165" y="194320"/>
            <a:ext cx="2040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76969C88-B244-455D-A017-012B25B1ACDD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26A98-F887-40E1-B9BA-9D93DE90E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1999" y="6356350"/>
            <a:ext cx="6612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C8119-73F6-4713-9AD3-3628DCDFB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4587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78" r:id="rId6"/>
    <p:sldLayoutId id="2147483674" r:id="rId7"/>
    <p:sldLayoutId id="2147483675" r:id="rId8"/>
    <p:sldLayoutId id="2147483676" r:id="rId9"/>
    <p:sldLayoutId id="2147483677" r:id="rId10"/>
    <p:sldLayoutId id="21474836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8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0" y="1524000"/>
            <a:ext cx="4572000" cy="2286000"/>
          </a:xfrm>
        </p:spPr>
        <p:txBody>
          <a:bodyPr>
            <a:normAutofit/>
          </a:bodyPr>
          <a:lstStyle/>
          <a:p>
            <a:pPr algn="l"/>
            <a:r>
              <a:rPr lang="en-US" sz="4400" dirty="0">
                <a:cs typeface="Calibri Light"/>
              </a:rPr>
              <a:t>Naaman</a:t>
            </a:r>
            <a:br>
              <a:rPr lang="en-US" sz="4400" dirty="0">
                <a:cs typeface="Calibri Light"/>
              </a:rPr>
            </a:br>
            <a:r>
              <a:rPr lang="en-US" sz="4400">
                <a:cs typeface="Calibri Light"/>
              </a:rPr>
              <a:t>2 Kings 5:1-14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0" y="4571999"/>
            <a:ext cx="4572000" cy="1524000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algn="l"/>
            <a:r>
              <a:rPr lang="en-US" dirty="0">
                <a:solidFill>
                  <a:srgbClr val="FFFFFF"/>
                </a:solidFill>
              </a:rPr>
              <a:t>Desperation</a:t>
            </a:r>
          </a:p>
          <a:p>
            <a:pPr algn="l"/>
            <a:r>
              <a:rPr lang="en-US" dirty="0">
                <a:solidFill>
                  <a:srgbClr val="FFFFFF"/>
                </a:solidFill>
              </a:rPr>
              <a:t>Pride</a:t>
            </a:r>
          </a:p>
          <a:p>
            <a:pPr algn="l"/>
            <a:r>
              <a:rPr lang="en-US" dirty="0">
                <a:solidFill>
                  <a:srgbClr val="FFFFFF"/>
                </a:solidFill>
              </a:rPr>
              <a:t>Obedience</a:t>
            </a:r>
            <a:endParaRPr lang="en-US" dirty="0" err="1"/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92047D5F-3A0C-4F8F-8FD3-375004B71E2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052" r="15908" b="2"/>
          <a:stretch/>
        </p:blipFill>
        <p:spPr>
          <a:xfrm>
            <a:off x="71430" y="690568"/>
            <a:ext cx="5948805" cy="6095979"/>
          </a:xfrm>
          <a:custGeom>
            <a:avLst/>
            <a:gdLst/>
            <a:ahLst/>
            <a:cxnLst/>
            <a:rect l="l" t="t" r="r" b="b"/>
            <a:pathLst>
              <a:path w="5948805" h="6095979">
                <a:moveTo>
                  <a:pt x="1573832" y="765"/>
                </a:moveTo>
                <a:cubicBezTo>
                  <a:pt x="1940190" y="-10734"/>
                  <a:pt x="2329345" y="109280"/>
                  <a:pt x="2734663" y="238687"/>
                </a:cubicBezTo>
                <a:cubicBezTo>
                  <a:pt x="4118244" y="680647"/>
                  <a:pt x="5296697" y="1302752"/>
                  <a:pt x="5668316" y="3639516"/>
                </a:cubicBezTo>
                <a:cubicBezTo>
                  <a:pt x="5788298" y="4393559"/>
                  <a:pt x="5890546" y="5142244"/>
                  <a:pt x="5937022" y="5865869"/>
                </a:cubicBezTo>
                <a:lnTo>
                  <a:pt x="5948805" y="6095979"/>
                </a:lnTo>
                <a:lnTo>
                  <a:pt x="0" y="6095979"/>
                </a:lnTo>
                <a:lnTo>
                  <a:pt x="0" y="1621672"/>
                </a:lnTo>
                <a:lnTo>
                  <a:pt x="36310" y="1518814"/>
                </a:lnTo>
                <a:cubicBezTo>
                  <a:pt x="109805" y="1321982"/>
                  <a:pt x="192755" y="1133640"/>
                  <a:pt x="287891" y="956872"/>
                </a:cubicBezTo>
                <a:cubicBezTo>
                  <a:pt x="669453" y="247734"/>
                  <a:pt x="1102800" y="15549"/>
                  <a:pt x="1573832" y="765"/>
                </a:cubicBezTo>
                <a:close/>
              </a:path>
            </a:pathLst>
          </a:custGeom>
        </p:spPr>
      </p:pic>
      <p:sp>
        <p:nvSpPr>
          <p:cNvPr id="7" name="Freeform: Shape 10">
            <a:extLst>
              <a:ext uri="{FF2B5EF4-FFF2-40B4-BE49-F238E27FC236}">
                <a16:creationId xmlns:a16="http://schemas.microsoft.com/office/drawing/2014/main" id="{F47DB6CD-8E9E-4643-B3B6-01BD80429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23838" y="538152"/>
            <a:ext cx="6095989" cy="6543686"/>
          </a:xfrm>
          <a:custGeom>
            <a:avLst/>
            <a:gdLst>
              <a:gd name="connsiteX0" fmla="*/ 0 w 4033589"/>
              <a:gd name="connsiteY0" fmla="*/ 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8" fmla="*/ 0 w 4033589"/>
              <a:gd name="connsiteY8" fmla="*/ 0 h 6858000"/>
              <a:gd name="connsiteX0" fmla="*/ 0 w 4033589"/>
              <a:gd name="connsiteY0" fmla="*/ 685800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0 w 2154655"/>
              <a:gd name="connsiteY0" fmla="*/ 0 h 6858000"/>
              <a:gd name="connsiteX1" fmla="*/ 3379 w 2154655"/>
              <a:gd name="connsiteY1" fmla="*/ 2021 h 6858000"/>
              <a:gd name="connsiteX2" fmla="*/ 1596437 w 2154655"/>
              <a:gd name="connsiteY2" fmla="*/ 1517967 h 6858000"/>
              <a:gd name="connsiteX3" fmla="*/ 2097043 w 2154655"/>
              <a:gd name="connsiteY3" fmla="*/ 4379386 h 6858000"/>
              <a:gd name="connsiteX4" fmla="*/ 1433930 w 2154655"/>
              <a:gd name="connsiteY4" fmla="*/ 6852362 h 6858000"/>
              <a:gd name="connsiteX5" fmla="*/ 1431659 w 215465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4655" h="6858000">
                <a:moveTo>
                  <a:pt x="0" y="0"/>
                </a:moveTo>
                <a:lnTo>
                  <a:pt x="3379" y="2021"/>
                </a:lnTo>
                <a:cubicBezTo>
                  <a:pt x="667061" y="423753"/>
                  <a:pt x="1239365" y="963389"/>
                  <a:pt x="1596437" y="1517967"/>
                </a:cubicBezTo>
                <a:cubicBezTo>
                  <a:pt x="2133142" y="2350886"/>
                  <a:pt x="2239839" y="3395752"/>
                  <a:pt x="2097043" y="4379386"/>
                </a:cubicBezTo>
                <a:cubicBezTo>
                  <a:pt x="2032295" y="4824358"/>
                  <a:pt x="1812506" y="5869368"/>
                  <a:pt x="1433930" y="6852362"/>
                </a:cubicBezTo>
                <a:lnTo>
                  <a:pt x="1431659" y="685800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venir Next LT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13C80-D867-4F7D-BE0E-E23B7524E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Application-Pride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2E9717-E5CA-43CB-8875-464B1FDEF4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What will keep us from putting off sin? (Rom. 8:6-8)</a:t>
            </a:r>
            <a:endParaRPr lang="en-US" dirty="0">
              <a:solidFill>
                <a:srgbClr val="FFFFFF">
                  <a:alpha val="70000"/>
                </a:srgbClr>
              </a:solidFill>
            </a:endParaRPr>
          </a:p>
          <a:p>
            <a:pPr lvl="1"/>
            <a:r>
              <a:rPr lang="en-US" dirty="0">
                <a:solidFill>
                  <a:srgbClr val="FFFFFF"/>
                </a:solidFill>
              </a:rPr>
              <a:t>Money? (Rich young ruler, Mark 10:17-22)</a:t>
            </a:r>
            <a:endParaRPr lang="en-US" dirty="0">
              <a:solidFill>
                <a:srgbClr val="FFFFFF">
                  <a:alpha val="70000"/>
                </a:srgbClr>
              </a:solidFill>
            </a:endParaRPr>
          </a:p>
          <a:p>
            <a:pPr lvl="1"/>
            <a:r>
              <a:rPr lang="en-US" dirty="0">
                <a:solidFill>
                  <a:srgbClr val="FFFFFF"/>
                </a:solidFill>
              </a:rPr>
              <a:t> Time? (parable of the feast, Luke 14:16-24)</a:t>
            </a:r>
            <a:endParaRPr lang="en-US" dirty="0">
              <a:solidFill>
                <a:srgbClr val="FFFFFF">
                  <a:alpha val="70000"/>
                </a:srgbClr>
              </a:solidFill>
            </a:endParaRPr>
          </a:p>
          <a:p>
            <a:pPr lvl="1"/>
            <a:r>
              <a:rPr lang="en-US" dirty="0">
                <a:solidFill>
                  <a:srgbClr val="FFFFFF"/>
                </a:solidFill>
              </a:rPr>
              <a:t>Expectations? (Pharisees &amp; Gentiles, I Cor. 1:22) </a:t>
            </a:r>
            <a:endParaRPr lang="en-US" dirty="0">
              <a:solidFill>
                <a:srgbClr val="FFFFFF">
                  <a:alpha val="70000"/>
                </a:srgbClr>
              </a:solidFill>
            </a:endParaRPr>
          </a:p>
          <a:p>
            <a:pPr lvl="1"/>
            <a:r>
              <a:rPr lang="en-US" dirty="0">
                <a:solidFill>
                  <a:srgbClr val="FFFFFF"/>
                </a:solidFill>
              </a:rPr>
              <a:t>Our own pride? (Pride of Life, 1 John 2:16)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107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9F67E-962D-49DA-BE3A-0D818CF45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Application-Obedience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991FDA-F873-49F4-AF88-A20BB2D853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Obedience-When God commands, we ought to listen and do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Obeying is how we access the Grace of God (1 John 1:6-7,9)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Obedience is a change of action that leads to a change of heart (Rom. 12:2)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Obedience is more important than "good things"(Saul-I Sam 15:21-23)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Our salvation makes us into something this world can't produce           (I John 5:11-12)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063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3A91C-6602-45C9-AA7E-35EF63B81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762000"/>
            <a:ext cx="3809999" cy="927100"/>
          </a:xfrm>
        </p:spPr>
        <p:txBody>
          <a:bodyPr/>
          <a:lstStyle/>
          <a:p>
            <a:r>
              <a:rPr lang="en-US" dirty="0"/>
              <a:t>Background</a:t>
            </a:r>
            <a:endParaRPr lang="en-US"/>
          </a:p>
        </p:txBody>
      </p:sp>
      <p:pic>
        <p:nvPicPr>
          <p:cNvPr id="5" name="Picture 5" descr="Map&#10;&#10;Description automatically generated">
            <a:extLst>
              <a:ext uri="{FF2B5EF4-FFF2-40B4-BE49-F238E27FC236}">
                <a16:creationId xmlns:a16="http://schemas.microsoft.com/office/drawing/2014/main" id="{9C249F1E-06B1-49D5-AFCE-6D424708A948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t="17335" b="17335"/>
          <a:stretch/>
        </p:blipFill>
        <p:spPr>
          <a:xfrm>
            <a:off x="5405438" y="523876"/>
            <a:ext cx="6021388" cy="5334000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FF5865-0F83-4B1E-907F-798233963F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1409700"/>
            <a:ext cx="3809999" cy="3810000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285750" indent="-285750">
              <a:buChar char="•"/>
            </a:pPr>
            <a:r>
              <a:rPr lang="en-US" dirty="0">
                <a:solidFill>
                  <a:srgbClr val="FFFFFF"/>
                </a:solidFill>
              </a:rPr>
              <a:t>Israel and Aram (Syria) had been at war continually since the time of Solomon (1 Kings 11:25, 22:1-3)</a:t>
            </a:r>
            <a:endParaRPr lang="en-US" dirty="0">
              <a:solidFill>
                <a:srgbClr val="FFFFFF">
                  <a:alpha val="70000"/>
                </a:srgbClr>
              </a:solidFill>
            </a:endParaRPr>
          </a:p>
          <a:p>
            <a:pPr marL="285750" indent="-285750">
              <a:buChar char="•"/>
            </a:pPr>
            <a:r>
              <a:rPr lang="en-US" dirty="0">
                <a:solidFill>
                  <a:srgbClr val="FFFFFF"/>
                </a:solidFill>
              </a:rPr>
              <a:t>During the time of the story of Naaman, Aram has been oppressing Israel since the death of Ahab  (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2 Kings 5: 1a)</a:t>
            </a:r>
            <a:endParaRPr lang="en-US" dirty="0">
              <a:solidFill>
                <a:srgbClr val="FFFFFF"/>
              </a:solidFill>
            </a:endParaRPr>
          </a:p>
          <a:p>
            <a:pPr marL="285750" indent="-285750">
              <a:buChar char="•"/>
            </a:pPr>
            <a:r>
              <a:rPr lang="en-US" dirty="0">
                <a:solidFill>
                  <a:srgbClr val="FFFFFF"/>
                </a:solidFill>
              </a:rPr>
              <a:t>During the story of Naaman the names of the Kings of Israel and Aram are not revealed. However, it is most likely </a:t>
            </a:r>
            <a:r>
              <a:rPr lang="en-US" dirty="0" err="1">
                <a:solidFill>
                  <a:srgbClr val="FFFFFF"/>
                </a:solidFill>
              </a:rPr>
              <a:t>Jehoram</a:t>
            </a:r>
            <a:r>
              <a:rPr lang="en-US" dirty="0">
                <a:solidFill>
                  <a:srgbClr val="FFFFFF"/>
                </a:solidFill>
              </a:rPr>
              <a:t> (Israel) and Ben-</a:t>
            </a:r>
            <a:r>
              <a:rPr lang="en-US" dirty="0" err="1">
                <a:solidFill>
                  <a:srgbClr val="FFFFFF"/>
                </a:solidFill>
              </a:rPr>
              <a:t>Hadad</a:t>
            </a:r>
            <a:r>
              <a:rPr lang="en-US" dirty="0">
                <a:solidFill>
                  <a:srgbClr val="FFFFFF"/>
                </a:solidFill>
              </a:rPr>
              <a:t> (Aram) (2 Kings 3:1-2; 6:24)</a:t>
            </a:r>
            <a:endParaRPr lang="en-US" dirty="0">
              <a:solidFill>
                <a:srgbClr val="FFFFFF">
                  <a:alpha val="70000"/>
                </a:srgbClr>
              </a:solidFill>
            </a:endParaRPr>
          </a:p>
          <a:p>
            <a:pPr marL="285750" indent="-285750">
              <a:buChar char="•"/>
            </a:pPr>
            <a:endParaRPr lang="en-US" dirty="0">
              <a:solidFill>
                <a:srgbClr val="FFFFFF">
                  <a:alpha val="70000"/>
                </a:srgbClr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7CEEE69-DE5E-423F-B8C5-D73D4B366027}"/>
              </a:ext>
            </a:extLst>
          </p:cNvPr>
          <p:cNvSpPr/>
          <p:nvPr/>
        </p:nvSpPr>
        <p:spPr>
          <a:xfrm>
            <a:off x="9043987" y="1709737"/>
            <a:ext cx="916781" cy="242887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6E6581A-4340-4552-B818-874DC2C74D63}"/>
              </a:ext>
            </a:extLst>
          </p:cNvPr>
          <p:cNvSpPr txBox="1"/>
          <p:nvPr/>
        </p:nvSpPr>
        <p:spPr>
          <a:xfrm>
            <a:off x="6159500" y="759618"/>
            <a:ext cx="2197099" cy="369332"/>
          </a:xfrm>
          <a:prstGeom prst="rect">
            <a:avLst/>
          </a:prstGeom>
          <a:solidFill>
            <a:schemeClr val="tx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Disputed Territory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1DA5619-AD1E-468B-8935-1D65A50BD28D}"/>
              </a:ext>
            </a:extLst>
          </p:cNvPr>
          <p:cNvCxnSpPr/>
          <p:nvPr/>
        </p:nvCxnSpPr>
        <p:spPr>
          <a:xfrm>
            <a:off x="8489950" y="958850"/>
            <a:ext cx="914400" cy="91440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365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555BA-F78C-4116-A4C8-944A0A68E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1. Desperation vs 1-8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F1C877-D66A-457D-923F-289433BE0A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892300"/>
            <a:ext cx="10668000" cy="421178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V1-4 Who is Naaman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Captain of the army of the King of Aram V1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Valiant Warrior and successful in battle against Israel (God had given Israel into his hand) V1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A good master V2-4</a:t>
            </a:r>
            <a:endParaRPr lang="en-US" dirty="0"/>
          </a:p>
          <a:p>
            <a:pPr lvl="1"/>
            <a:r>
              <a:rPr lang="en-US" dirty="0">
                <a:solidFill>
                  <a:srgbClr val="FFFFFF"/>
                </a:solidFill>
              </a:rPr>
              <a:t>Listens to the council of those under his charge, even a servant girl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But he had a physical ailment bringing everything he had down V1</a:t>
            </a:r>
          </a:p>
        </p:txBody>
      </p:sp>
    </p:spTree>
    <p:extLst>
      <p:ext uri="{BB962C8B-B14F-4D97-AF65-F5344CB8AC3E}">
        <p14:creationId xmlns:p14="http://schemas.microsoft.com/office/powerpoint/2010/main" val="3879433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C75D6-6574-4DC6-BEC0-26C420116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1. Desperation vs 1-8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DE522B-7B11-4DFE-B0F6-B17F1E7DE0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V5-6 Naaman was desperate enough to go to Aram's mortal enemy for help. Also shows his value to the king of Aram.</a:t>
            </a:r>
            <a:endParaRPr lang="en-US" dirty="0">
              <a:solidFill>
                <a:srgbClr val="FFFFFF">
                  <a:alpha val="70000"/>
                </a:srgbClr>
              </a:solidFill>
            </a:endParaRPr>
          </a:p>
          <a:p>
            <a:r>
              <a:rPr lang="en-US" dirty="0">
                <a:solidFill>
                  <a:srgbClr val="FFFFFF"/>
                </a:solidFill>
              </a:rPr>
              <a:t>V7 King of Israel's unwillingness to trust God, only concerned with physical things</a:t>
            </a:r>
          </a:p>
          <a:p>
            <a:r>
              <a:rPr lang="en-US" dirty="0">
                <a:solidFill>
                  <a:srgbClr val="FFFFFF"/>
                </a:solidFill>
              </a:rPr>
              <a:t>V8 Elisha "don’t worry send him to me"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518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E2054-AD1D-4F6D-BBD5-73CBD0DE2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2. Pride v9-12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6AF7BA-76E0-4FFD-876A-00DB034A7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V9-Naaman arrives </a:t>
            </a:r>
            <a:r>
              <a:rPr lang="en-US" dirty="0" err="1">
                <a:solidFill>
                  <a:srgbClr val="FFFFFF"/>
                </a:solidFill>
              </a:rPr>
              <a:t>en</a:t>
            </a:r>
            <a:r>
              <a:rPr lang="en-US" dirty="0">
                <a:solidFill>
                  <a:srgbClr val="FFFFFF"/>
                </a:solidFill>
              </a:rPr>
              <a:t> masse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Chariots, money and clothes (5:23)</a:t>
            </a:r>
          </a:p>
          <a:p>
            <a:r>
              <a:rPr lang="en-US" dirty="0">
                <a:solidFill>
                  <a:srgbClr val="FFFFFF"/>
                </a:solidFill>
              </a:rPr>
              <a:t>V10-Elisha or rather his servant gives a cure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Elisha sends a servant to tell Naaman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Dip in the Jordan River 7 times</a:t>
            </a:r>
          </a:p>
        </p:txBody>
      </p:sp>
    </p:spTree>
    <p:extLst>
      <p:ext uri="{BB962C8B-B14F-4D97-AF65-F5344CB8AC3E}">
        <p14:creationId xmlns:p14="http://schemas.microsoft.com/office/powerpoint/2010/main" val="3900183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B454C-4457-4539-B79A-7CCC17680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2. Pride v9-12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9D7DB-6EF5-470B-A866-C7F40FD0EB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V11-12-Naamans excuses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It wasn’t what Naaman was expecting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No fan fare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Naaman's pride made him feel disrespected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The Jordan River is too dirty, not a body of water to wash one-self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"Better rivers in Damascus" -  Pride overcomes desperation</a:t>
            </a:r>
          </a:p>
          <a:p>
            <a:pPr lvl="1"/>
            <a:endParaRPr lang="en-US" dirty="0">
              <a:solidFill>
                <a:srgbClr val="FFFFFF"/>
              </a:solidFill>
            </a:endParaRPr>
          </a:p>
          <a:p>
            <a:pPr lvl="1"/>
            <a:endParaRPr lang="en-US" dirty="0">
              <a:solidFill>
                <a:srgbClr val="FFFFFF"/>
              </a:solidFill>
            </a:endParaRPr>
          </a:p>
          <a:p>
            <a:pPr lvl="1"/>
            <a:endParaRPr lang="en-US" dirty="0">
              <a:solidFill>
                <a:srgbClr val="FFFFFF"/>
              </a:solidFill>
            </a:endParaRPr>
          </a:p>
          <a:p>
            <a:pPr lvl="1"/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695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C9D58-BD78-4603-B6ED-006515071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2. Pride v9-12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2B52B6-E02C-4F5F-AB06-836E52A4A6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V12-Went away enraged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He was blind to the reason he was even there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If he stays in this mindset, he will die from his leprosy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Pride had completely taken control.</a:t>
            </a:r>
          </a:p>
          <a:p>
            <a:pPr lvl="1"/>
            <a:endParaRPr lang="en-US" dirty="0">
              <a:solidFill>
                <a:srgbClr val="FFFFFF">
                  <a:alpha val="70000"/>
                </a:srgbClr>
              </a:solidFill>
            </a:endParaRPr>
          </a:p>
          <a:p>
            <a:pPr lvl="1"/>
            <a:endParaRPr lang="en-US" dirty="0">
              <a:solidFill>
                <a:srgbClr val="FFFFFF">
                  <a:alpha val="7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813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C665C-D72A-48A5-9A9D-9A3267641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3. Obediance V13-14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7EF3F0-EC22-4696-AB5F-17227ADADC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dirty="0">
                <a:solidFill>
                  <a:srgbClr val="FFFFFF"/>
                </a:solidFill>
              </a:rPr>
              <a:t>V13-Wisdom Prevails, </a:t>
            </a:r>
            <a:r>
              <a:rPr lang="en-US" dirty="0" err="1">
                <a:solidFill>
                  <a:srgbClr val="FFFFFF"/>
                </a:solidFill>
              </a:rPr>
              <a:t>Naamans</a:t>
            </a:r>
            <a:r>
              <a:rPr lang="en-US" dirty="0">
                <a:solidFill>
                  <a:srgbClr val="FFFFFF"/>
                </a:solidFill>
              </a:rPr>
              <a:t> servants come to his aid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Servants "don’t you want to be healed? Is your pride worth dying from leprosy?"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The whole reason he is in Israel is because of slave girl, why wouldn’t he listen to his other servants</a:t>
            </a:r>
          </a:p>
          <a:p>
            <a:r>
              <a:rPr lang="en-US" dirty="0">
                <a:solidFill>
                  <a:srgbClr val="FFFFFF"/>
                </a:solidFill>
              </a:rPr>
              <a:t>V14-Naaman Obeys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Naaman dips 7 times – flesh healed better than someone else his age, like a little child’s skin</a:t>
            </a:r>
          </a:p>
        </p:txBody>
      </p:sp>
    </p:spTree>
    <p:extLst>
      <p:ext uri="{BB962C8B-B14F-4D97-AF65-F5344CB8AC3E}">
        <p14:creationId xmlns:p14="http://schemas.microsoft.com/office/powerpoint/2010/main" val="239381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1E880-500E-49F5-B3AB-60D196226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68300"/>
            <a:ext cx="10668000" cy="1524000"/>
          </a:xfrm>
        </p:spPr>
        <p:txBody>
          <a:bodyPr/>
          <a:lstStyle/>
          <a:p>
            <a:r>
              <a:rPr lang="en-US"/>
              <a:t>Application-Desperation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6D4E5-8259-45CA-BE03-FCB32FF0F4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892300"/>
            <a:ext cx="10668000" cy="4211783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en-US" dirty="0">
                <a:solidFill>
                  <a:srgbClr val="FFFFFF"/>
                </a:solidFill>
              </a:rPr>
              <a:t>Naaman had an incurable physical disease, without Christ we have an incurable spiritual disease (Rom 3:23,Rom 6:23, Jam. 1:15)</a:t>
            </a:r>
          </a:p>
          <a:p>
            <a:r>
              <a:rPr lang="en-US" dirty="0">
                <a:solidFill>
                  <a:srgbClr val="FFFFFF"/>
                </a:solidFill>
              </a:rPr>
              <a:t>How desperate are we to be healed? (Mark 9:45,47)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How much money and goods will we give up to be healed</a:t>
            </a:r>
            <a:endParaRPr lang="en-US" dirty="0"/>
          </a:p>
          <a:p>
            <a:pPr lvl="1"/>
            <a:r>
              <a:rPr lang="en-US" dirty="0">
                <a:solidFill>
                  <a:srgbClr val="FFFFFF"/>
                </a:solidFill>
              </a:rPr>
              <a:t>Would we ask our mortal enemy for help?</a:t>
            </a:r>
            <a:endParaRPr lang="en-US" dirty="0">
              <a:solidFill>
                <a:srgbClr val="FFFFFF">
                  <a:alpha val="70000"/>
                </a:srgbClr>
              </a:solidFill>
            </a:endParaRPr>
          </a:p>
          <a:p>
            <a:pPr lvl="1"/>
            <a:r>
              <a:rPr lang="en-US" dirty="0">
                <a:solidFill>
                  <a:srgbClr val="FFFFFF"/>
                </a:solidFill>
              </a:rPr>
              <a:t>Would we listen to someone who we might not expect to have the answers?</a:t>
            </a:r>
            <a:endParaRPr lang="en-US" dirty="0">
              <a:solidFill>
                <a:srgbClr val="FFFFFF">
                  <a:alpha val="70000"/>
                </a:srgbClr>
              </a:solidFill>
            </a:endParaRPr>
          </a:p>
          <a:p>
            <a:pPr lvl="1"/>
            <a:r>
              <a:rPr lang="en-US" dirty="0">
                <a:solidFill>
                  <a:srgbClr val="FFFFFF"/>
                </a:solidFill>
              </a:rPr>
              <a:t>Would we call in all our favors?</a:t>
            </a:r>
            <a:endParaRPr lang="en-US" dirty="0">
              <a:solidFill>
                <a:srgbClr val="FFFFFF">
                  <a:alpha val="70000"/>
                </a:srgbClr>
              </a:solidFill>
            </a:endParaRPr>
          </a:p>
          <a:p>
            <a:pPr lvl="1"/>
            <a:endParaRPr lang="en-US" dirty="0">
              <a:solidFill>
                <a:srgbClr val="FFFFFF">
                  <a:alpha val="7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441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ebbleVTI">
  <a:themeElements>
    <a:clrScheme name="AnalogousFromDarkSeedLeftStep">
      <a:dk1>
        <a:srgbClr val="000000"/>
      </a:dk1>
      <a:lt1>
        <a:srgbClr val="FFFFFF"/>
      </a:lt1>
      <a:dk2>
        <a:srgbClr val="413424"/>
      </a:dk2>
      <a:lt2>
        <a:srgbClr val="E2E2E8"/>
      </a:lt2>
      <a:accent1>
        <a:srgbClr val="A8A442"/>
      </a:accent1>
      <a:accent2>
        <a:srgbClr val="B17A3B"/>
      </a:accent2>
      <a:accent3>
        <a:srgbClr val="C35B4D"/>
      </a:accent3>
      <a:accent4>
        <a:srgbClr val="B13B5E"/>
      </a:accent4>
      <a:accent5>
        <a:srgbClr val="C34DA1"/>
      </a:accent5>
      <a:accent6>
        <a:srgbClr val="A23BB1"/>
      </a:accent6>
      <a:hlink>
        <a:srgbClr val="C75995"/>
      </a:hlink>
      <a:folHlink>
        <a:srgbClr val="7F7F7F"/>
      </a:folHlink>
    </a:clrScheme>
    <a:fontScheme name="Custom 4">
      <a:majorFont>
        <a:latin typeface="Sitka Subheading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bbleVTI" id="{8B4DB91D-6BB4-4BA3-973A-733D3AF2680E}" vid="{9A19CF0D-2077-4BF4-BAA5-86934C336D5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1629</TotalTime>
  <Words>631</Words>
  <Application>Microsoft Office PowerPoint</Application>
  <PresentationFormat>Widescreen</PresentationFormat>
  <Paragraphs>65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Avenir Next LT Pro</vt:lpstr>
      <vt:lpstr>Avenir Next LT Pro Light</vt:lpstr>
      <vt:lpstr>Sitka Subheading</vt:lpstr>
      <vt:lpstr>PebbleVTI</vt:lpstr>
      <vt:lpstr>Naaman 2 Kings 5:1-14</vt:lpstr>
      <vt:lpstr>Background</vt:lpstr>
      <vt:lpstr>1. Desperation vs 1-8 </vt:lpstr>
      <vt:lpstr>1. Desperation vs 1-8 Continued</vt:lpstr>
      <vt:lpstr>2. Pride v9-12</vt:lpstr>
      <vt:lpstr>2. Pride v9-12 Continued</vt:lpstr>
      <vt:lpstr>2. Pride v9-12 Continued</vt:lpstr>
      <vt:lpstr>3. Obediance V13-14</vt:lpstr>
      <vt:lpstr>Application-Desperation</vt:lpstr>
      <vt:lpstr>Application-Pride</vt:lpstr>
      <vt:lpstr>Application-Obedience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Tucker</dc:creator>
  <cp:lastModifiedBy>Ty Johnson</cp:lastModifiedBy>
  <cp:revision>751</cp:revision>
  <dcterms:created xsi:type="dcterms:W3CDTF">2020-10-03T18:16:45Z</dcterms:created>
  <dcterms:modified xsi:type="dcterms:W3CDTF">2020-10-12T01:39:32Z</dcterms:modified>
</cp:coreProperties>
</file>