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257" r:id="rId3"/>
    <p:sldId id="352" r:id="rId4"/>
    <p:sldId id="360" r:id="rId5"/>
    <p:sldId id="353" r:id="rId6"/>
    <p:sldId id="354" r:id="rId7"/>
    <p:sldId id="290" r:id="rId8"/>
    <p:sldId id="339" r:id="rId9"/>
    <p:sldId id="355" r:id="rId10"/>
    <p:sldId id="350" r:id="rId11"/>
    <p:sldId id="356" r:id="rId12"/>
    <p:sldId id="357" r:id="rId13"/>
    <p:sldId id="260" r:id="rId14"/>
    <p:sldId id="358" r:id="rId15"/>
    <p:sldId id="359" r:id="rId16"/>
    <p:sldId id="314" r:id="rId17"/>
    <p:sldId id="346" r:id="rId18"/>
    <p:sldId id="34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FFF99"/>
    <a:srgbClr val="FF9900"/>
    <a:srgbClr val="FFFF00"/>
    <a:srgbClr val="FFCC00"/>
    <a:srgbClr val="99FF3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2789" y="1066800"/>
            <a:ext cx="5888182" cy="990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A House Of ‘</a:t>
            </a:r>
            <a:r>
              <a:rPr lang="en-US" sz="4000" dirty="0" err="1">
                <a:solidFill>
                  <a:srgbClr val="FFFF00"/>
                </a:solidFill>
              </a:rPr>
              <a:t>Preyers</a:t>
            </a:r>
            <a:r>
              <a:rPr lang="en-US" sz="4000" dirty="0">
                <a:solidFill>
                  <a:srgbClr val="FFFF00"/>
                </a:solidFill>
              </a:rPr>
              <a:t>’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71E761-539C-450D-B04B-7C5E5C51A738}"/>
              </a:ext>
            </a:extLst>
          </p:cNvPr>
          <p:cNvSpPr/>
          <p:nvPr/>
        </p:nvSpPr>
        <p:spPr>
          <a:xfrm>
            <a:off x="3069820" y="2362200"/>
            <a:ext cx="3021568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John 2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6096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Israel was sliding.   </a:t>
            </a:r>
            <a:r>
              <a:rPr lang="en-US" altLang="en-US" dirty="0">
                <a:solidFill>
                  <a:schemeClr val="bg1"/>
                </a:solidFill>
              </a:rPr>
              <a:t>Jer.7.   </a:t>
            </a:r>
            <a:r>
              <a:rPr lang="en-US" altLang="en-US" sz="3000" dirty="0">
                <a:solidFill>
                  <a:schemeClr val="bg1"/>
                </a:solidFill>
              </a:rPr>
              <a:t>[</a:t>
            </a:r>
            <a:r>
              <a:rPr lang="en-US" altLang="en-US" dirty="0">
                <a:solidFill>
                  <a:schemeClr val="bg1"/>
                </a:solidFill>
              </a:rPr>
              <a:t>11 = Mt.21:13</a:t>
            </a:r>
            <a:r>
              <a:rPr lang="en-US" altLang="en-US" sz="3000" dirty="0">
                <a:solidFill>
                  <a:schemeClr val="bg1"/>
                </a:solidFill>
              </a:rPr>
              <a:t>]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Jews were sliding.   </a:t>
            </a:r>
            <a:r>
              <a:rPr lang="en-US" altLang="en-US" dirty="0">
                <a:solidFill>
                  <a:schemeClr val="bg1"/>
                </a:solidFill>
              </a:rPr>
              <a:t>Jn.2.</a:t>
            </a:r>
          </a:p>
          <a:p>
            <a:pPr lvl="1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Mk.11:…16, no short cuts.  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Casual attitude eventually led to this indictment (den of robbers).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Churches slide.   </a:t>
            </a:r>
            <a:r>
              <a:rPr lang="en-US" altLang="en-US" dirty="0">
                <a:solidFill>
                  <a:schemeClr val="bg1"/>
                </a:solidFill>
              </a:rPr>
              <a:t>1 Co.3:9, 16-17.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UCMS.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Music.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Christians slide.   </a:t>
            </a:r>
            <a:r>
              <a:rPr lang="en-US" altLang="en-US" dirty="0">
                <a:solidFill>
                  <a:schemeClr val="bg1"/>
                </a:solidFill>
              </a:rPr>
              <a:t>1 Co.6:19-20.   2 Tim.3:5.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D143A-1CDF-487A-8C29-2C6088E59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Christians slide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Eph.5:25-27</a:t>
            </a:r>
            <a:r>
              <a:rPr lang="en-US" altLang="en-US" dirty="0">
                <a:solidFill>
                  <a:schemeClr val="bg1"/>
                </a:solidFill>
              </a:rPr>
              <a:t>, church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1 Co.11:17-22 </a:t>
            </a:r>
            <a:r>
              <a:rPr lang="en-US" altLang="en-US" dirty="0">
                <a:solidFill>
                  <a:schemeClr val="bg1"/>
                </a:solidFill>
              </a:rPr>
              <a:t>= Jn.2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Right in other places, not in Temple…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Morally right, religiously wrong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Lord is zealous for local churches…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Mt.21:13</a:t>
            </a:r>
            <a:r>
              <a:rPr lang="en-US" altLang="en-US" dirty="0">
                <a:solidFill>
                  <a:schemeClr val="bg1"/>
                </a:solidFill>
              </a:rPr>
              <a:t>, house of prayer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</a:rPr>
              <a:t>1 K.11-12</a:t>
            </a:r>
            <a:r>
              <a:rPr lang="en-US" altLang="en-US" dirty="0">
                <a:solidFill>
                  <a:schemeClr val="bg1"/>
                </a:solidFill>
              </a:rPr>
              <a:t>  (2 K.17:21-23)</a:t>
            </a:r>
          </a:p>
        </p:txBody>
      </p:sp>
    </p:spTree>
    <p:extLst>
      <p:ext uri="{BB962C8B-B14F-4D97-AF65-F5344CB8AC3E}">
        <p14:creationId xmlns:p14="http://schemas.microsoft.com/office/powerpoint/2010/main" val="196384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685800"/>
            <a:ext cx="5667768" cy="7620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Jesus Separated Social and</a:t>
            </a:r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 Activities, 1-11, 13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3AF563-F5D1-47CC-96A3-C1BDDD97307A}"/>
              </a:ext>
            </a:extLst>
          </p:cNvPr>
          <p:cNvSpPr txBox="1">
            <a:spLocks/>
          </p:cNvSpPr>
          <p:nvPr/>
        </p:nvSpPr>
        <p:spPr bwMode="auto">
          <a:xfrm>
            <a:off x="1143000" y="2523836"/>
            <a:ext cx="68580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5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Real Jesus,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CA99D5-2478-4137-A6DD-F4EED7BA55E6}"/>
              </a:ext>
            </a:extLst>
          </p:cNvPr>
          <p:cNvSpPr txBox="1">
            <a:spLocks/>
          </p:cNvSpPr>
          <p:nvPr/>
        </p:nvSpPr>
        <p:spPr bwMode="auto">
          <a:xfrm>
            <a:off x="1743364" y="1600200"/>
            <a:ext cx="5667768" cy="762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History Repeats, 14</a:t>
            </a:r>
          </a:p>
        </p:txBody>
      </p:sp>
    </p:spTree>
    <p:extLst>
      <p:ext uri="{BB962C8B-B14F-4D97-AF65-F5344CB8AC3E}">
        <p14:creationId xmlns:p14="http://schemas.microsoft.com/office/powerpoint/2010/main" val="3642933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Modern view: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Watered down, strained. 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Some remove “impurities” from Jesus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Rebukes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Refusals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References to judgment…  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They certainly dislike John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3184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The true Jesus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990600"/>
            <a:ext cx="8458200" cy="54864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Shocking authority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Declared war on religious leaders</a:t>
            </a:r>
          </a:p>
          <a:p>
            <a:pPr marL="230188" indent="-230188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Acted for honor of His Father</a:t>
            </a:r>
          </a:p>
          <a:p>
            <a:pPr marL="628650" lvl="1" indent="-342900">
              <a:spcAft>
                <a:spcPts val="400"/>
              </a:spcAft>
            </a:pPr>
            <a:r>
              <a:rPr lang="en-US" altLang="en-US" sz="3200" dirty="0">
                <a:solidFill>
                  <a:srgbClr val="FFC000"/>
                </a:solidFill>
              </a:rPr>
              <a:t>Village carpenter!  </a:t>
            </a:r>
          </a:p>
          <a:p>
            <a:pPr marL="628650" lvl="1" indent="-342900">
              <a:spcAft>
                <a:spcPts val="400"/>
              </a:spcAft>
            </a:pPr>
            <a:r>
              <a:rPr lang="en-US" altLang="en-US" sz="3200" dirty="0">
                <a:solidFill>
                  <a:srgbClr val="FFC000"/>
                </a:solidFill>
              </a:rPr>
              <a:t>Whip?</a:t>
            </a:r>
          </a:p>
          <a:p>
            <a:pPr marL="628650" lvl="1" indent="-342900">
              <a:spcAft>
                <a:spcPts val="0"/>
              </a:spcAft>
            </a:pPr>
            <a:r>
              <a:rPr lang="en-US" altLang="en-US" sz="3200" dirty="0">
                <a:solidFill>
                  <a:srgbClr val="FFC000"/>
                </a:solidFill>
              </a:rPr>
              <a:t>Overturned tables??</a:t>
            </a:r>
          </a:p>
          <a:p>
            <a:pPr marL="1028700" lvl="2" indent="-342900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Merchants / temple guard do not oppose Him.   Jn.18:6.</a:t>
            </a:r>
          </a:p>
          <a:p>
            <a:pPr marL="1028700" lvl="2" indent="-342900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Proper use for money:  1 Co.16. 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8DAE8B7-1129-48FA-9643-21EFF5BC2446}"/>
              </a:ext>
            </a:extLst>
          </p:cNvPr>
          <p:cNvSpPr/>
          <p:nvPr/>
        </p:nvSpPr>
        <p:spPr>
          <a:xfrm>
            <a:off x="6400800" y="2505364"/>
            <a:ext cx="2362200" cy="15240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Who does He think He is!</a:t>
            </a:r>
          </a:p>
        </p:txBody>
      </p:sp>
    </p:spTree>
    <p:extLst>
      <p:ext uri="{BB962C8B-B14F-4D97-AF65-F5344CB8AC3E}">
        <p14:creationId xmlns:p14="http://schemas.microsoft.com/office/powerpoint/2010/main" val="213385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685800"/>
            <a:ext cx="5667768" cy="7620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Jesus Separated Social and</a:t>
            </a:r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 Activities, 1-11, 13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3AF563-F5D1-47CC-96A3-C1BDDD97307A}"/>
              </a:ext>
            </a:extLst>
          </p:cNvPr>
          <p:cNvSpPr txBox="1">
            <a:spLocks/>
          </p:cNvSpPr>
          <p:nvPr/>
        </p:nvSpPr>
        <p:spPr bwMode="auto">
          <a:xfrm>
            <a:off x="1143000" y="3429000"/>
            <a:ext cx="68580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5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Jesus’ Spiritual Focus,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CA99D5-2478-4137-A6DD-F4EED7BA55E6}"/>
              </a:ext>
            </a:extLst>
          </p:cNvPr>
          <p:cNvSpPr txBox="1">
            <a:spLocks/>
          </p:cNvSpPr>
          <p:nvPr/>
        </p:nvSpPr>
        <p:spPr bwMode="auto">
          <a:xfrm>
            <a:off x="1743364" y="1600200"/>
            <a:ext cx="5667768" cy="762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History Repeats, 14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4BA6D2-9BE8-480A-8EDD-B35C1BD1BF8B}"/>
              </a:ext>
            </a:extLst>
          </p:cNvPr>
          <p:cNvSpPr txBox="1">
            <a:spLocks/>
          </p:cNvSpPr>
          <p:nvPr/>
        </p:nvSpPr>
        <p:spPr bwMode="auto">
          <a:xfrm>
            <a:off x="1743364" y="2514600"/>
            <a:ext cx="5667768" cy="762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 Real Jesus, 15</a:t>
            </a:r>
          </a:p>
        </p:txBody>
      </p:sp>
    </p:spTree>
    <p:extLst>
      <p:ext uri="{BB962C8B-B14F-4D97-AF65-F5344CB8AC3E}">
        <p14:creationId xmlns:p14="http://schemas.microsoft.com/office/powerpoint/2010/main" val="2302668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Parallel in Mt.21:13  (4:1-11)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HAZMAT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Trade has its place (Mt.25:27)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Not in house of God (Is.56:7; 60:7)</a:t>
            </a: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pPr lvl="2"/>
            <a:r>
              <a:rPr lang="en-US" altLang="en-US" sz="3200" dirty="0">
                <a:solidFill>
                  <a:schemeClr val="bg1"/>
                </a:solidFill>
              </a:rPr>
              <a:t>Mechanical music</a:t>
            </a:r>
          </a:p>
          <a:p>
            <a:pPr lvl="2"/>
            <a:r>
              <a:rPr lang="en-US" altLang="en-US" sz="3200" dirty="0">
                <a:solidFill>
                  <a:schemeClr val="bg1"/>
                </a:solidFill>
              </a:rPr>
              <a:t>Making money</a:t>
            </a:r>
          </a:p>
          <a:p>
            <a:pPr lvl="2"/>
            <a:r>
              <a:rPr lang="en-US" altLang="en-US" sz="3200" dirty="0">
                <a:solidFill>
                  <a:schemeClr val="bg1"/>
                </a:solidFill>
              </a:rPr>
              <a:t>Recreation / sports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7B9FC3-C4D3-4091-BC0E-6773567D7736}"/>
              </a:ext>
            </a:extLst>
          </p:cNvPr>
          <p:cNvSpPr/>
          <p:nvPr/>
        </p:nvSpPr>
        <p:spPr>
          <a:xfrm>
            <a:off x="533400" y="2667000"/>
            <a:ext cx="4038600" cy="2209800"/>
          </a:xfrm>
          <a:prstGeom prst="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Washing hands, </a:t>
            </a:r>
            <a:r>
              <a:rPr lang="en-US" sz="3200" dirty="0"/>
              <a:t>Mk.7:4</a:t>
            </a:r>
          </a:p>
          <a:p>
            <a:pPr algn="ctr"/>
            <a:r>
              <a:rPr lang="en-US" sz="3200" dirty="0"/>
              <a:t>Morally right; religiously wrong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FCEDCF-887B-4BBD-8318-37F7E3B390D5}"/>
              </a:ext>
            </a:extLst>
          </p:cNvPr>
          <p:cNvSpPr/>
          <p:nvPr/>
        </p:nvSpPr>
        <p:spPr>
          <a:xfrm>
            <a:off x="4572000" y="2667000"/>
            <a:ext cx="4038600" cy="2209800"/>
          </a:xfrm>
          <a:prstGeom prst="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Common meal,</a:t>
            </a:r>
          </a:p>
          <a:p>
            <a:pPr algn="ctr"/>
            <a:r>
              <a:rPr lang="en-US" sz="3200" dirty="0"/>
              <a:t>1 Co.11:22</a:t>
            </a:r>
          </a:p>
          <a:p>
            <a:pPr algn="ctr"/>
            <a:r>
              <a:rPr lang="en-US" sz="3200" dirty="0"/>
              <a:t>Morally right; religiously wrong</a:t>
            </a:r>
          </a:p>
        </p:txBody>
      </p:sp>
    </p:spTree>
    <p:extLst>
      <p:ext uri="{BB962C8B-B14F-4D97-AF65-F5344CB8AC3E}">
        <p14:creationId xmlns:p14="http://schemas.microsoft.com/office/powerpoint/2010/main" val="219137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Mk.11:17,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rgbClr val="FFFF99"/>
                </a:solidFill>
              </a:rPr>
              <a:t>house of prayer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Not stock exchange, or barn…</a:t>
            </a:r>
          </a:p>
          <a:p>
            <a:r>
              <a:rPr lang="en-US" altLang="en-US" sz="3400" dirty="0">
                <a:solidFill>
                  <a:schemeClr val="bg1"/>
                </a:solidFill>
              </a:rPr>
              <a:t>“But we can pray anywhere” 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Temple is special: God’s house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Gentiles conclude: “Jews don’t miss an opportunity to make money.  They even get rich off their God.”</a:t>
            </a:r>
          </a:p>
          <a:p>
            <a:r>
              <a:rPr lang="en-US" altLang="en-US" sz="3400" dirty="0">
                <a:solidFill>
                  <a:schemeClr val="bg1"/>
                </a:solidFill>
              </a:rPr>
              <a:t>Rv.2-3 – Jesus is concerned with works of local churches.  </a:t>
            </a:r>
          </a:p>
        </p:txBody>
      </p:sp>
    </p:spTree>
    <p:extLst>
      <p:ext uri="{BB962C8B-B14F-4D97-AF65-F5344CB8AC3E}">
        <p14:creationId xmlns:p14="http://schemas.microsoft.com/office/powerpoint/2010/main" val="23343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Conclusion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Summary: </a:t>
            </a:r>
          </a:p>
          <a:p>
            <a:pPr lvl="1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Selling in temple</a:t>
            </a:r>
          </a:p>
          <a:p>
            <a:pPr lvl="1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Sending from temple</a:t>
            </a:r>
          </a:p>
          <a:p>
            <a:pPr lvl="1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Speaking in temple</a:t>
            </a:r>
          </a:p>
          <a:p>
            <a:pPr lvl="1"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Sanctifying the temple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Disciples would remember His zeal.</a:t>
            </a:r>
          </a:p>
          <a:p>
            <a:pPr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His last encounter (Mk.11:15-17) – angers opponents.  </a:t>
            </a:r>
          </a:p>
          <a:p>
            <a:pPr marL="457200" lvl="1" indent="0">
              <a:spcAft>
                <a:spcPts val="40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Background information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5626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13: Passover . . . a time to remember (Ex.12)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Mal.3:1-3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Lord’s first great public act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Covetous people return to sinful ways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7643E6-3AEF-4B04-87E9-91C928300D76}"/>
              </a:ext>
            </a:extLst>
          </p:cNvPr>
          <p:cNvSpPr/>
          <p:nvPr/>
        </p:nvSpPr>
        <p:spPr>
          <a:xfrm>
            <a:off x="1265380" y="1371600"/>
            <a:ext cx="6629400" cy="2209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Josephus: days of </a:t>
            </a:r>
            <a:r>
              <a:rPr lang="en-US" sz="3100" dirty="0" err="1">
                <a:solidFill>
                  <a:srgbClr val="FFFFC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Cestius</a:t>
            </a:r>
            <a:r>
              <a:rPr lang="en-US" sz="3100" dirty="0">
                <a:solidFill>
                  <a:srgbClr val="FFFFC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256,000 lambs slaughtered, 10 men to each.</a:t>
            </a:r>
          </a:p>
          <a:p>
            <a:r>
              <a:rPr lang="en-US" sz="3100" dirty="0">
                <a:solidFill>
                  <a:srgbClr val="FFFF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Jesus chose a time that would have greatest shock value.</a:t>
            </a:r>
            <a:endParaRPr lang="en-US" sz="31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Background information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943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14-15: people needed animals for Passover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Temple courts of priests, men, women, Gentiles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14: Money changers: large money to small (converted to Tyrian shekel).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15: Changers: charged percentage for service (~12½ %).   Ex.30:13.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15: Jesus’ reaction: whip of cords </a:t>
            </a:r>
            <a:r>
              <a:rPr lang="en-US" altLang="en-US" sz="3000" dirty="0">
                <a:solidFill>
                  <a:schemeClr val="bg1"/>
                </a:solidFill>
              </a:rPr>
              <a:t>(Ac.27:32).</a:t>
            </a:r>
          </a:p>
          <a:p>
            <a:pPr marL="457200" lvl="1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A5D214-A0F4-4C84-9C24-E8165359C3AB}"/>
              </a:ext>
            </a:extLst>
          </p:cNvPr>
          <p:cNvSpPr/>
          <p:nvPr/>
        </p:nvSpPr>
        <p:spPr>
          <a:xfrm>
            <a:off x="942108" y="5638800"/>
            <a:ext cx="726902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FF"/>
                </a:solidFill>
              </a:rPr>
              <a:t>‘Christ had a powerful confederate in the consciences of the offenders’ </a:t>
            </a:r>
            <a:r>
              <a:rPr lang="en-US" sz="2200" dirty="0"/>
              <a:t>–</a:t>
            </a:r>
            <a:r>
              <a:rPr lang="en-US" sz="2200" dirty="0" err="1"/>
              <a:t>Hengstenberg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130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Think about it! </a:t>
            </a:r>
            <a:r>
              <a:rPr lang="en-US" altLang="en-US" sz="3600" dirty="0">
                <a:solidFill>
                  <a:schemeClr val="bg1"/>
                </a:solidFill>
              </a:rPr>
              <a:t>(15)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943600"/>
          </a:xfrm>
        </p:spPr>
        <p:txBody>
          <a:bodyPr/>
          <a:lstStyle/>
          <a:p>
            <a:pPr marL="4572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</a:rPr>
              <a:t>Lord’s actions are as unexpected as the Jews’ practices</a:t>
            </a:r>
          </a:p>
          <a:p>
            <a:pPr marL="4572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</a:rPr>
              <a:t>Not usual way of dealing with sinners / discipline</a:t>
            </a:r>
          </a:p>
          <a:p>
            <a:pPr marL="4572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</a:rPr>
              <a:t>People may be indifferent, but God cares what goes on in His house</a:t>
            </a:r>
          </a:p>
          <a:p>
            <a:pPr marL="457200" lvl="1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</a:rPr>
              <a:t>Violent Jesus…?</a:t>
            </a:r>
          </a:p>
          <a:p>
            <a:pPr marL="857250" lvl="2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C000"/>
                </a:solidFill>
              </a:rPr>
              <a:t>Drove them out with a whip</a:t>
            </a:r>
          </a:p>
          <a:p>
            <a:pPr marL="857250" lvl="2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C000"/>
                </a:solidFill>
              </a:rPr>
              <a:t>Poured out their coins</a:t>
            </a:r>
          </a:p>
          <a:p>
            <a:pPr marL="857250" lvl="2" indent="-457200"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C000"/>
                </a:solidFill>
              </a:rPr>
              <a:t>Overturned their table</a:t>
            </a:r>
            <a:r>
              <a:rPr lang="en-US" altLang="en-US" sz="2800" dirty="0">
                <a:solidFill>
                  <a:srgbClr val="FFC000"/>
                </a:solidFill>
              </a:rPr>
              <a:t>s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1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Background information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638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16: authority for His actions.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Son condemns trading in Father’s house of prayer.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They made it a house of ‘</a:t>
            </a:r>
            <a:r>
              <a:rPr lang="en-US" altLang="en-US" sz="3200" dirty="0" err="1">
                <a:solidFill>
                  <a:schemeClr val="bg1"/>
                </a:solidFill>
              </a:rPr>
              <a:t>preyers</a:t>
            </a:r>
            <a:r>
              <a:rPr lang="en-US" altLang="en-US" sz="3200" dirty="0">
                <a:solidFill>
                  <a:schemeClr val="bg1"/>
                </a:solidFill>
              </a:rPr>
              <a:t>’ (Mt.21:13).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“Stop making…”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“How dare you turn My Father’s house into a market!”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D83089-A85F-49B5-883F-ECC1F714AAF5}"/>
              </a:ext>
            </a:extLst>
          </p:cNvPr>
          <p:cNvSpPr/>
          <p:nvPr/>
        </p:nvSpPr>
        <p:spPr>
          <a:xfrm>
            <a:off x="1219200" y="5257800"/>
            <a:ext cx="3200400" cy="990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Mark 11:17, </a:t>
            </a:r>
          </a:p>
          <a:p>
            <a:pPr algn="ctr"/>
            <a:r>
              <a:rPr lang="en-US" sz="2800" dirty="0"/>
              <a:t>den of </a:t>
            </a:r>
            <a:r>
              <a:rPr lang="en-US" sz="2800" u="sng" dirty="0"/>
              <a:t>robbers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BA93F6-2F69-4E8D-A0F0-232177D524A4}"/>
              </a:ext>
            </a:extLst>
          </p:cNvPr>
          <p:cNvSpPr/>
          <p:nvPr/>
        </p:nvSpPr>
        <p:spPr>
          <a:xfrm>
            <a:off x="4715164" y="5257800"/>
            <a:ext cx="3200400" cy="990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John 2, </a:t>
            </a:r>
          </a:p>
          <a:p>
            <a:pPr algn="ctr"/>
            <a:r>
              <a:rPr lang="en-US" sz="2800" dirty="0"/>
              <a:t>the practice </a:t>
            </a:r>
            <a:r>
              <a:rPr lang="en-US" sz="2800" u="sng" dirty="0"/>
              <a:t>itself</a:t>
            </a:r>
          </a:p>
        </p:txBody>
      </p:sp>
    </p:spTree>
    <p:extLst>
      <p:ext uri="{BB962C8B-B14F-4D97-AF65-F5344CB8AC3E}">
        <p14:creationId xmlns:p14="http://schemas.microsoft.com/office/powerpoint/2010/main" val="121289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Background information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17: “It was written” – fulfills Scripture.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Ps.69:9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Lord’s actions would have embarrassed Jewish officials.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Lord’s quotation is a sign that Messiah has come.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22: helped disciples too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9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6858000" cy="11430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5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Separated Social and Spiritual Activities,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1-11, 13</a:t>
            </a:r>
            <a:endParaRPr 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800" dirty="0">
                <a:solidFill>
                  <a:schemeClr val="bg1"/>
                </a:solidFill>
              </a:rPr>
              <a:t>Wedding “feast” = social occasion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Jesus injected </a:t>
            </a:r>
            <a:r>
              <a:rPr lang="en-US" altLang="en-US" i="1" u="sng" dirty="0">
                <a:solidFill>
                  <a:srgbClr val="FFFF99"/>
                </a:solidFill>
              </a:rPr>
              <a:t>spiritual</a:t>
            </a:r>
            <a:r>
              <a:rPr lang="en-US" altLang="en-US" dirty="0">
                <a:solidFill>
                  <a:schemeClr val="bg1"/>
                </a:solidFill>
              </a:rPr>
              <a:t> feature into wedding (sign)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Jesus would not allow a </a:t>
            </a:r>
            <a:r>
              <a:rPr lang="en-US" altLang="en-US" i="1" u="sng" dirty="0">
                <a:solidFill>
                  <a:srgbClr val="FFFF99"/>
                </a:solidFill>
              </a:rPr>
              <a:t>social</a:t>
            </a:r>
            <a:r>
              <a:rPr lang="en-US" altLang="en-US" dirty="0">
                <a:solidFill>
                  <a:schemeClr val="bg1"/>
                </a:solidFill>
              </a:rPr>
              <a:t> feature remain in spiritual setting (Father’s house)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1-11: wedding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13: Passover – a time to remember</a:t>
            </a:r>
          </a:p>
          <a:p>
            <a:pPr lvl="2"/>
            <a:r>
              <a:rPr lang="en-US" altLang="en-US" sz="3200" dirty="0">
                <a:solidFill>
                  <a:srgbClr val="FFFF99"/>
                </a:solidFill>
              </a:rPr>
              <a:t>Money changers wanted to remember one thing: tourist money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14: Temple is religious setting; they use it for business / profit.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685800"/>
            <a:ext cx="5667768" cy="7620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Jesus Separated Social and</a:t>
            </a:r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 Activities, 1-11, 13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3AF563-F5D1-47CC-96A3-C1BDDD97307A}"/>
              </a:ext>
            </a:extLst>
          </p:cNvPr>
          <p:cNvSpPr txBox="1">
            <a:spLocks/>
          </p:cNvSpPr>
          <p:nvPr/>
        </p:nvSpPr>
        <p:spPr bwMode="auto">
          <a:xfrm>
            <a:off x="1143000" y="1676400"/>
            <a:ext cx="68580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5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History Repeats,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endParaRPr 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881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816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Verdana</vt:lpstr>
      <vt:lpstr>Wingdings</vt:lpstr>
      <vt:lpstr>Default Design</vt:lpstr>
      <vt:lpstr>PowerPoint Presentation</vt:lpstr>
      <vt:lpstr>Background information</vt:lpstr>
      <vt:lpstr>Background information</vt:lpstr>
      <vt:lpstr>Think about it! (15)</vt:lpstr>
      <vt:lpstr>Background information</vt:lpstr>
      <vt:lpstr>Background information</vt:lpstr>
      <vt:lpstr>I. Jesus Separated Social and Spiritual Activities, 1-11, 13</vt:lpstr>
      <vt:lpstr>Wedding “feast” = social occasion</vt:lpstr>
      <vt:lpstr>I. Jesus Separated Social and Spiritual Activities, 1-11, 13</vt:lpstr>
      <vt:lpstr>PowerPoint Presentation</vt:lpstr>
      <vt:lpstr>Christians slide</vt:lpstr>
      <vt:lpstr>I. Jesus Separated Social and Spiritual Activities, 1-11, 13</vt:lpstr>
      <vt:lpstr>Modern view:</vt:lpstr>
      <vt:lpstr>The true Jesus</vt:lpstr>
      <vt:lpstr>I. Jesus Separated Social and Spiritual Activities, 1-11, 13</vt:lpstr>
      <vt:lpstr>Parallel in Mt.21:13  (4:1-11)</vt:lpstr>
      <vt:lpstr>Mk.11:17, house of prayer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200</cp:revision>
  <dcterms:created xsi:type="dcterms:W3CDTF">2004-01-08T21:08:14Z</dcterms:created>
  <dcterms:modified xsi:type="dcterms:W3CDTF">2020-11-02T01:29:14Z</dcterms:modified>
</cp:coreProperties>
</file>