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544" r:id="rId5"/>
    <p:sldId id="597" r:id="rId6"/>
    <p:sldId id="598" r:id="rId7"/>
    <p:sldId id="599" r:id="rId8"/>
    <p:sldId id="600" r:id="rId9"/>
    <p:sldId id="601" r:id="rId10"/>
    <p:sldId id="59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CCFFCC"/>
    <a:srgbClr val="FFCC00"/>
    <a:srgbClr val="66CCFF"/>
    <a:srgbClr val="FFFFCC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7" autoAdjust="0"/>
    <p:restoredTop sz="94660"/>
  </p:normalViewPr>
  <p:slideViewPr>
    <p:cSldViewPr showGuides="1">
      <p:cViewPr varScale="1">
        <p:scale>
          <a:sx n="91" d="100"/>
          <a:sy n="91" d="100"/>
        </p:scale>
        <p:origin x="8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59DB44-E7FB-4639-98C3-0335F6FD610A}"/>
              </a:ext>
            </a:extLst>
          </p:cNvPr>
          <p:cNvSpPr/>
          <p:nvPr/>
        </p:nvSpPr>
        <p:spPr>
          <a:xfrm>
            <a:off x="1864066" y="685800"/>
            <a:ext cx="5415868" cy="1325628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</a:rPr>
              <a:t>“Nothing I Can Do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About It Now</a:t>
            </a:r>
            <a:r>
              <a:rPr lang="en-US" sz="36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019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There is no excuse for waiting until</a:t>
            </a:r>
            <a:br>
              <a:rPr lang="en-US" altLang="en-US" dirty="0">
                <a:solidFill>
                  <a:srgbClr val="CCFFCC"/>
                </a:solidFill>
              </a:rPr>
            </a:br>
            <a:r>
              <a:rPr lang="en-US" altLang="en-US" dirty="0">
                <a:solidFill>
                  <a:srgbClr val="CCFFCC"/>
                </a:solidFill>
              </a:rPr>
              <a:t>it’s too late to save our souls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2BF3EF-8D87-4968-96BF-3ADCA3A04AB0}"/>
              </a:ext>
            </a:extLst>
          </p:cNvPr>
          <p:cNvSpPr/>
          <p:nvPr/>
        </p:nvSpPr>
        <p:spPr>
          <a:xfrm>
            <a:off x="1571811" y="1295400"/>
            <a:ext cx="6011269" cy="22860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Rich, young ruler, Lk.18</a:t>
            </a:r>
          </a:p>
          <a:p>
            <a:pPr algn="ctr"/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200" dirty="0">
                <a:solidFill>
                  <a:srgbClr val="FFFF99"/>
                </a:solidFill>
              </a:rPr>
              <a:t>Sobering reality</a:t>
            </a:r>
          </a:p>
          <a:p>
            <a:pPr algn="ctr"/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200" dirty="0">
                <a:solidFill>
                  <a:srgbClr val="FFFF99"/>
                </a:solidFill>
              </a:rPr>
              <a:t>Sad remorse</a:t>
            </a:r>
          </a:p>
          <a:p>
            <a:pPr algn="ctr"/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sz="3200" dirty="0">
                <a:solidFill>
                  <a:srgbClr val="FFFF99"/>
                </a:solidFill>
              </a:rPr>
              <a:t>No scriptural resolve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FCB460-1836-4E97-BCF0-D5948F4AE137}"/>
              </a:ext>
            </a:extLst>
          </p:cNvPr>
          <p:cNvSpPr/>
          <p:nvPr/>
        </p:nvSpPr>
        <p:spPr>
          <a:xfrm>
            <a:off x="1574073" y="3733800"/>
            <a:ext cx="6011269" cy="22860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Zacchaeus, tax-collector, Lk.19</a:t>
            </a:r>
          </a:p>
          <a:p>
            <a:pPr algn="ctr"/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200" dirty="0">
                <a:solidFill>
                  <a:srgbClr val="FFFF99"/>
                </a:solidFill>
              </a:rPr>
              <a:t>Sobering reality</a:t>
            </a:r>
          </a:p>
          <a:p>
            <a:pPr algn="ctr"/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200" dirty="0">
                <a:solidFill>
                  <a:srgbClr val="FFFF99"/>
                </a:solidFill>
              </a:rPr>
              <a:t>Joyful repentance</a:t>
            </a:r>
          </a:p>
          <a:p>
            <a:pPr algn="ctr"/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sz="3200" dirty="0">
                <a:solidFill>
                  <a:srgbClr val="FFFF99"/>
                </a:solidFill>
              </a:rPr>
              <a:t>Salvation</a:t>
            </a:r>
          </a:p>
        </p:txBody>
      </p:sp>
    </p:spTree>
    <p:extLst>
      <p:ext uri="{BB962C8B-B14F-4D97-AF65-F5344CB8AC3E}">
        <p14:creationId xmlns:p14="http://schemas.microsoft.com/office/powerpoint/2010/main" val="255724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i="1" dirty="0">
                <a:solidFill>
                  <a:srgbClr val="CCFFFF"/>
                </a:solidFill>
              </a:rPr>
              <a:t>Song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20762"/>
            <a:ext cx="8229600" cy="5456238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“I know just what I’d change if I went back in time again, but there’s nothing I can do about it now” </a:t>
            </a:r>
            <a:r>
              <a:rPr lang="en-US" altLang="en-US" sz="2000" dirty="0">
                <a:solidFill>
                  <a:schemeClr val="bg1"/>
                </a:solidFill>
              </a:rPr>
              <a:t>– Beth Chapman</a:t>
            </a: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Jer.38:…5, king!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Choices matter . . . Consequences remain </a:t>
            </a:r>
            <a:endParaRPr lang="en-US" altLang="en-US" sz="36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447800" y="1066800"/>
            <a:ext cx="6248400" cy="13716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kern="0" dirty="0">
                <a:solidFill>
                  <a:srgbClr val="CCFFFF"/>
                </a:solidFill>
              </a:rPr>
              <a:t>Sobering Reality </a:t>
            </a:r>
            <a:br>
              <a:rPr lang="en-US" sz="3600" kern="0" dirty="0">
                <a:solidFill>
                  <a:srgbClr val="CCFFFF"/>
                </a:solidFill>
              </a:rPr>
            </a:br>
            <a:r>
              <a:rPr lang="en-US" sz="3600" kern="0" dirty="0">
                <a:solidFill>
                  <a:srgbClr val="CCFFFF"/>
                </a:solidFill>
              </a:rPr>
              <a:t>(nothing you can do</a:t>
            </a:r>
            <a:endParaRPr lang="en-US" sz="36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It’s too late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Sarah and Hagar, Gn.16  . . .   21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Israel, Nu.14:…40-45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Naomi, Ru.1:…11-12, 16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Ahasuerus, Est.1, 2 . . .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David, Ps.55:6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Envious men, Dn.6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Peter, Mt.26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Judas, Mt.27</a:t>
            </a:r>
          </a:p>
          <a:p>
            <a:pPr marL="341313" indent="-341313"/>
            <a:r>
              <a:rPr lang="en-US" altLang="en-US" sz="3200" dirty="0">
                <a:solidFill>
                  <a:schemeClr val="bg1"/>
                </a:solidFill>
              </a:rPr>
              <a:t>Herod, Mk.6</a:t>
            </a: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447800" y="990600"/>
            <a:ext cx="6248400" cy="4572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</a:rPr>
              <a:t>Sobering Reality (nothing you can do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DDFBB9-7885-4040-BA30-B9076B05986A}"/>
              </a:ext>
            </a:extLst>
          </p:cNvPr>
          <p:cNvSpPr/>
          <p:nvPr/>
        </p:nvSpPr>
        <p:spPr>
          <a:xfrm>
            <a:off x="1447800" y="1600200"/>
            <a:ext cx="6248400" cy="13716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kern="0" dirty="0">
                <a:solidFill>
                  <a:srgbClr val="CCFFFF"/>
                </a:solidFill>
              </a:rPr>
              <a:t>Serious Results</a:t>
            </a:r>
            <a:endParaRPr lang="en-US" sz="36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4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Choices matter because results remain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486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Companion.</a:t>
            </a:r>
            <a:r>
              <a:rPr lang="en-US" altLang="en-US" dirty="0">
                <a:solidFill>
                  <a:schemeClr val="bg1"/>
                </a:solidFill>
              </a:rPr>
              <a:t>   Mt.19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Children.</a:t>
            </a:r>
            <a:r>
              <a:rPr lang="en-US" altLang="en-US" sz="3200" dirty="0">
                <a:solidFill>
                  <a:schemeClr val="bg1"/>
                </a:solidFill>
              </a:rPr>
              <a:t>  2 Sam.13-18, David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Career. </a:t>
            </a:r>
            <a:r>
              <a:rPr lang="en-US" altLang="en-US" dirty="0">
                <a:solidFill>
                  <a:schemeClr val="bg1"/>
                </a:solidFill>
              </a:rPr>
              <a:t>  Lot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Time.</a:t>
            </a:r>
            <a:r>
              <a:rPr lang="en-US" altLang="en-US" sz="3200" dirty="0">
                <a:solidFill>
                  <a:schemeClr val="bg1"/>
                </a:solidFill>
              </a:rPr>
              <a:t>  Mt.25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Temper.</a:t>
            </a:r>
            <a:r>
              <a:rPr lang="en-US" altLang="en-US" dirty="0">
                <a:solidFill>
                  <a:schemeClr val="bg1"/>
                </a:solidFill>
              </a:rPr>
              <a:t>   Gn.34 (49:6-7).    1 K.2:28</a:t>
            </a:r>
          </a:p>
          <a:p>
            <a:pPr marL="341313" indent="-341313"/>
            <a:r>
              <a:rPr lang="en-US" altLang="en-US" sz="3200" dirty="0">
                <a:solidFill>
                  <a:srgbClr val="FFFF99"/>
                </a:solidFill>
              </a:rPr>
              <a:t>Tongue. </a:t>
            </a:r>
            <a:r>
              <a:rPr lang="en-US" altLang="en-US" sz="3200" dirty="0">
                <a:solidFill>
                  <a:schemeClr val="bg1"/>
                </a:solidFill>
              </a:rPr>
              <a:t>  Dt.34:5-8  (Nu.20)</a:t>
            </a:r>
          </a:p>
        </p:txBody>
      </p:sp>
    </p:spTree>
    <p:extLst>
      <p:ext uri="{BB962C8B-B14F-4D97-AF65-F5344CB8AC3E}">
        <p14:creationId xmlns:p14="http://schemas.microsoft.com/office/powerpoint/2010/main" val="45009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“It’s too late to say you’re sorry”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82000" cy="5257800"/>
          </a:xfrm>
        </p:spPr>
        <p:txBody>
          <a:bodyPr/>
          <a:lstStyle/>
          <a:p>
            <a:pPr marL="341313" indent="-341313"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Esau</a:t>
            </a:r>
            <a:r>
              <a:rPr lang="en-US" altLang="en-US" dirty="0">
                <a:solidFill>
                  <a:schemeClr val="bg1"/>
                </a:solidFill>
              </a:rPr>
              <a:t>…Gn.25 . . . 27;  Hb.12:16-17</a:t>
            </a:r>
          </a:p>
          <a:p>
            <a:pPr marL="341313" indent="-341313">
              <a:spcAft>
                <a:spcPts val="8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Death</a:t>
            </a:r>
            <a:r>
              <a:rPr lang="en-US" altLang="en-US" sz="3200" dirty="0">
                <a:solidFill>
                  <a:schemeClr val="bg1"/>
                </a:solidFill>
              </a:rPr>
              <a:t>…Lk.16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Jerusalem</a:t>
            </a:r>
            <a:r>
              <a:rPr lang="en-US" altLang="en-US" dirty="0">
                <a:solidFill>
                  <a:schemeClr val="bg1"/>
                </a:solidFill>
              </a:rPr>
              <a:t>…Lk.19:41-42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8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447800" y="990600"/>
            <a:ext cx="6248400" cy="4572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</a:rPr>
              <a:t>Sobering Reality (nothing you can do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DDFBB9-7885-4040-BA30-B9076B05986A}"/>
              </a:ext>
            </a:extLst>
          </p:cNvPr>
          <p:cNvSpPr/>
          <p:nvPr/>
        </p:nvSpPr>
        <p:spPr>
          <a:xfrm>
            <a:off x="1447800" y="2209800"/>
            <a:ext cx="6248400" cy="13716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600" kern="0" dirty="0">
                <a:solidFill>
                  <a:srgbClr val="CCFFFF"/>
                </a:solidFill>
              </a:rPr>
              <a:t>Scriptural Resolves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E83D8C-6D89-4F5C-A6A5-1A6D86E3F843}"/>
              </a:ext>
            </a:extLst>
          </p:cNvPr>
          <p:cNvSpPr/>
          <p:nvPr/>
        </p:nvSpPr>
        <p:spPr>
          <a:xfrm>
            <a:off x="1447800" y="1600200"/>
            <a:ext cx="6248400" cy="4572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</a:rPr>
              <a:t>Serious Results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52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81000"/>
            <a:ext cx="8382000" cy="6019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1. </a:t>
            </a:r>
            <a:r>
              <a:rPr lang="en-US" altLang="en-US" dirty="0">
                <a:solidFill>
                  <a:srgbClr val="CCFFCC"/>
                </a:solidFill>
              </a:rPr>
              <a:t>Plead for God’s help.</a:t>
            </a:r>
            <a:r>
              <a:rPr lang="en-US" altLang="en-US" dirty="0">
                <a:solidFill>
                  <a:schemeClr val="bg1"/>
                </a:solidFill>
              </a:rPr>
              <a:t>  1 Sm.1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2.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CCFFCC"/>
                </a:solidFill>
              </a:rPr>
              <a:t>Pursue the truth.   </a:t>
            </a:r>
            <a:r>
              <a:rPr lang="en-US" altLang="en-US" dirty="0">
                <a:solidFill>
                  <a:schemeClr val="bg1"/>
                </a:solidFill>
              </a:rPr>
              <a:t>2 Co.13:8, 10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3. </a:t>
            </a:r>
            <a:r>
              <a:rPr lang="en-US" altLang="en-US" dirty="0">
                <a:solidFill>
                  <a:srgbClr val="CCFFCC"/>
                </a:solidFill>
              </a:rPr>
              <a:t>Persevere by His power.  </a:t>
            </a:r>
            <a:r>
              <a:rPr lang="en-US" altLang="en-US" dirty="0">
                <a:solidFill>
                  <a:schemeClr val="bg1"/>
                </a:solidFill>
              </a:rPr>
              <a:t>Ph.4:13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Explains Paul’s power to persevere…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Ep.6:10 / Col.1:11 = Ph.4:13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Our promise, too.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Prison epistles.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7CCF7D-3DAD-409A-856F-0333CC0C1A88}"/>
              </a:ext>
            </a:extLst>
          </p:cNvPr>
          <p:cNvSpPr/>
          <p:nvPr/>
        </p:nvSpPr>
        <p:spPr>
          <a:xfrm>
            <a:off x="1905000" y="4876800"/>
            <a:ext cx="5334000" cy="990600"/>
          </a:xfrm>
          <a:prstGeom prst="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Paul outwardly appeared weak and defeated</a:t>
            </a:r>
          </a:p>
        </p:txBody>
      </p:sp>
    </p:spTree>
    <p:extLst>
      <p:ext uri="{BB962C8B-B14F-4D97-AF65-F5344CB8AC3E}">
        <p14:creationId xmlns:p14="http://schemas.microsoft.com/office/powerpoint/2010/main" val="227596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</TotalTime>
  <Words>358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1_Default Design</vt:lpstr>
      <vt:lpstr>PowerPoint Presentation</vt:lpstr>
      <vt:lpstr>Song</vt:lpstr>
      <vt:lpstr>PowerPoint Presentation</vt:lpstr>
      <vt:lpstr>It’s too late</vt:lpstr>
      <vt:lpstr>PowerPoint Presentation</vt:lpstr>
      <vt:lpstr>Choices matter because results remain</vt:lpstr>
      <vt:lpstr>“It’s too late to say you’re sorry”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57</cp:revision>
  <dcterms:created xsi:type="dcterms:W3CDTF">2006-09-08T19:51:33Z</dcterms:created>
  <dcterms:modified xsi:type="dcterms:W3CDTF">2020-11-16T22:27:43Z</dcterms:modified>
</cp:coreProperties>
</file>