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475" r:id="rId3"/>
    <p:sldId id="661" r:id="rId4"/>
    <p:sldId id="662" r:id="rId5"/>
    <p:sldId id="604" r:id="rId6"/>
    <p:sldId id="619" r:id="rId7"/>
    <p:sldId id="663" r:id="rId8"/>
    <p:sldId id="650" r:id="rId9"/>
    <p:sldId id="664" r:id="rId10"/>
    <p:sldId id="651" r:id="rId11"/>
    <p:sldId id="665" r:id="rId12"/>
    <p:sldId id="652" r:id="rId13"/>
    <p:sldId id="666" r:id="rId14"/>
    <p:sldId id="653" r:id="rId15"/>
    <p:sldId id="667" r:id="rId16"/>
    <p:sldId id="668" r:id="rId17"/>
    <p:sldId id="66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99FF66"/>
    <a:srgbClr val="FFFF99"/>
    <a:srgbClr val="FF9900"/>
    <a:srgbClr val="00FFCC"/>
    <a:srgbClr val="FFCC99"/>
    <a:srgbClr val="000066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3883" y="1143000"/>
            <a:ext cx="5887347" cy="1415473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FF00"/>
                </a:solidFill>
              </a:rPr>
              <a:t>Commending The Faithful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5236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Children – spiritual growth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5" y="960578"/>
            <a:ext cx="8400473" cy="549795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</a:rPr>
              <a:t>Children’s classes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Parents at home…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Dt.6:6-7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Ex.13:3-9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2 Tim.3:15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6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20186" y="713520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200" dirty="0">
                <a:solidFill>
                  <a:srgbClr val="FFFFCC"/>
                </a:solidFill>
                <a:ea typeface="Verdana" panose="020B0604030504040204" pitchFamily="34" charset="0"/>
              </a:rPr>
              <a:t>Attendance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9E4847-D459-4BCB-AA63-4582F3DD2CB2}"/>
              </a:ext>
            </a:extLst>
          </p:cNvPr>
          <p:cNvSpPr/>
          <p:nvPr/>
        </p:nvSpPr>
        <p:spPr>
          <a:xfrm>
            <a:off x="1961997" y="2519233"/>
            <a:ext cx="5226941" cy="81048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</a:rPr>
              <a:t>IV.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Work</a:t>
            </a:r>
            <a:endParaRPr lang="en-US" sz="3400" dirty="0">
              <a:solidFill>
                <a:srgbClr val="FFFF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1C36AC-A54D-4C82-B033-E4CC28315E1A}"/>
              </a:ext>
            </a:extLst>
          </p:cNvPr>
          <p:cNvSpPr/>
          <p:nvPr/>
        </p:nvSpPr>
        <p:spPr>
          <a:xfrm>
            <a:off x="2415574" y="1309267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Personal Study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8F8DB-58D4-4D0C-B37B-1F890610DAE9}"/>
              </a:ext>
            </a:extLst>
          </p:cNvPr>
          <p:cNvSpPr/>
          <p:nvPr/>
        </p:nvSpPr>
        <p:spPr>
          <a:xfrm>
            <a:off x="2420198" y="1923486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Family Study</a:t>
            </a:r>
            <a:endParaRPr lang="en-US" sz="2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56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1 Co.15:58, abound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5" y="727368"/>
            <a:ext cx="8400473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Opposite of doing as little as possible.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Some spring into action to do the work.  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   2 Thes.3:10-12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rgbClr val="99FF66"/>
                </a:solidFill>
              </a:rPr>
              <a:t>1.</a:t>
            </a:r>
            <a:r>
              <a:rPr lang="en-US" dirty="0">
                <a:solidFill>
                  <a:srgbClr val="99FF66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No work is more important.  Mt.25:14-30.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rgbClr val="99FF66"/>
                </a:solidFill>
              </a:rPr>
              <a:t>2. </a:t>
            </a:r>
            <a:r>
              <a:rPr lang="en-US" sz="3200" dirty="0">
                <a:solidFill>
                  <a:schemeClr val="bg1"/>
                </a:solidFill>
              </a:rPr>
              <a:t>We work to save souls.  Jn.9:4.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rgbClr val="99FF66"/>
                </a:solidFill>
              </a:rPr>
              <a:t>3. </a:t>
            </a:r>
            <a:r>
              <a:rPr lang="en-US" dirty="0">
                <a:solidFill>
                  <a:schemeClr val="bg1"/>
                </a:solidFill>
              </a:rPr>
              <a:t>We work to save our souls.   Ph.2:12.</a:t>
            </a:r>
            <a:endParaRPr 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7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20186" y="713520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200" dirty="0">
                <a:solidFill>
                  <a:srgbClr val="FFFFCC"/>
                </a:solidFill>
                <a:ea typeface="Verdana" panose="020B0604030504040204" pitchFamily="34" charset="0"/>
              </a:rPr>
              <a:t>Attendance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9E4847-D459-4BCB-AA63-4582F3DD2CB2}"/>
              </a:ext>
            </a:extLst>
          </p:cNvPr>
          <p:cNvSpPr/>
          <p:nvPr/>
        </p:nvSpPr>
        <p:spPr>
          <a:xfrm>
            <a:off x="1961997" y="3128846"/>
            <a:ext cx="5226941" cy="81048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</a:rPr>
              <a:t>V.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Elder-Congregation </a:t>
            </a:r>
            <a:endParaRPr lang="en-US" sz="3400" dirty="0">
              <a:solidFill>
                <a:srgbClr val="FFFF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1C36AC-A54D-4C82-B033-E4CC28315E1A}"/>
              </a:ext>
            </a:extLst>
          </p:cNvPr>
          <p:cNvSpPr/>
          <p:nvPr/>
        </p:nvSpPr>
        <p:spPr>
          <a:xfrm>
            <a:off x="2415574" y="1309267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Personal Study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8F8DB-58D4-4D0C-B37B-1F890610DAE9}"/>
              </a:ext>
            </a:extLst>
          </p:cNvPr>
          <p:cNvSpPr/>
          <p:nvPr/>
        </p:nvSpPr>
        <p:spPr>
          <a:xfrm>
            <a:off x="2420198" y="1923486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Family Study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43E468F-9B4E-401F-837D-336A4480A0A5}"/>
              </a:ext>
            </a:extLst>
          </p:cNvPr>
          <p:cNvSpPr/>
          <p:nvPr/>
        </p:nvSpPr>
        <p:spPr>
          <a:xfrm>
            <a:off x="2415586" y="2519233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Work</a:t>
            </a:r>
            <a:endParaRPr lang="en-US" sz="2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80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582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Poor elders – church suffers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5" y="960582"/>
            <a:ext cx="8400473" cy="5405586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</a:rPr>
              <a:t>Hb.13:17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rgbClr val="FFFFCC"/>
                </a:solidFill>
              </a:rPr>
              <a:t>Good elders – one of greatest blessings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1 Pt.5:1-3</a:t>
            </a:r>
          </a:p>
        </p:txBody>
      </p:sp>
    </p:spTree>
    <p:extLst>
      <p:ext uri="{BB962C8B-B14F-4D97-AF65-F5344CB8AC3E}">
        <p14:creationId xmlns:p14="http://schemas.microsoft.com/office/powerpoint/2010/main" val="212395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20186" y="713520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200" dirty="0">
                <a:solidFill>
                  <a:srgbClr val="FFFFCC"/>
                </a:solidFill>
                <a:ea typeface="Verdana" panose="020B0604030504040204" pitchFamily="34" charset="0"/>
              </a:rPr>
              <a:t>Attendance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9E4847-D459-4BCB-AA63-4582F3DD2CB2}"/>
              </a:ext>
            </a:extLst>
          </p:cNvPr>
          <p:cNvSpPr/>
          <p:nvPr/>
        </p:nvSpPr>
        <p:spPr>
          <a:xfrm>
            <a:off x="1961997" y="3747690"/>
            <a:ext cx="5226941" cy="81048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</a:t>
            </a: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</a:rPr>
              <a:t>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Love of Truth</a:t>
            </a:r>
            <a:endParaRPr lang="en-US" sz="3400" dirty="0">
              <a:solidFill>
                <a:srgbClr val="FFFF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1C36AC-A54D-4C82-B033-E4CC28315E1A}"/>
              </a:ext>
            </a:extLst>
          </p:cNvPr>
          <p:cNvSpPr/>
          <p:nvPr/>
        </p:nvSpPr>
        <p:spPr>
          <a:xfrm>
            <a:off x="2415574" y="1309267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Personal Study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8F8DB-58D4-4D0C-B37B-1F890610DAE9}"/>
              </a:ext>
            </a:extLst>
          </p:cNvPr>
          <p:cNvSpPr/>
          <p:nvPr/>
        </p:nvSpPr>
        <p:spPr>
          <a:xfrm>
            <a:off x="2420198" y="1923486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Family Study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43E468F-9B4E-401F-837D-336A4480A0A5}"/>
              </a:ext>
            </a:extLst>
          </p:cNvPr>
          <p:cNvSpPr/>
          <p:nvPr/>
        </p:nvSpPr>
        <p:spPr>
          <a:xfrm>
            <a:off x="2415586" y="2519233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Work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E9D65BF-1BAB-4667-AD48-EF7A44FD26FF}"/>
              </a:ext>
            </a:extLst>
          </p:cNvPr>
          <p:cNvSpPr/>
          <p:nvPr/>
        </p:nvSpPr>
        <p:spPr>
          <a:xfrm>
            <a:off x="2420208" y="3133447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V. Elder – Congregation</a:t>
            </a:r>
            <a:endParaRPr lang="en-US" sz="2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58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348509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Sincerity: ability to hear</a:t>
            </a:r>
            <a:br>
              <a:rPr lang="en-US" sz="3600" dirty="0">
                <a:solidFill>
                  <a:srgbClr val="FFFFCC"/>
                </a:solidFill>
              </a:rPr>
            </a:br>
            <a:r>
              <a:rPr lang="en-US" sz="3600" dirty="0">
                <a:solidFill>
                  <a:srgbClr val="FFFFCC"/>
                </a:solidFill>
              </a:rPr>
              <a:t>opposing views without anger. 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5" y="1477818"/>
            <a:ext cx="8400473" cy="488835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</a:rPr>
              <a:t>1 Corinthians corrects sinners.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</a:rPr>
              <a:t>2 Corinthians commends obedient.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</a:rPr>
              <a:t>Ac.17:11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4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7018"/>
            <a:ext cx="8229600" cy="99752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Gal.6:9, </a:t>
            </a:r>
            <a:r>
              <a:rPr lang="en-US" sz="3600" dirty="0">
                <a:solidFill>
                  <a:srgbClr val="FFFF99"/>
                </a:solidFill>
              </a:rPr>
              <a:t>we shall reap </a:t>
            </a:r>
            <a:r>
              <a:rPr lang="en-US" sz="3600" i="1" dirty="0">
                <a:solidFill>
                  <a:srgbClr val="FFFF99"/>
                </a:solidFill>
              </a:rPr>
              <a:t>if</a:t>
            </a:r>
            <a:r>
              <a:rPr lang="en-US" sz="3600" dirty="0">
                <a:solidFill>
                  <a:srgbClr val="FFFF99"/>
                </a:solidFill>
              </a:rPr>
              <a:t>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5" y="1219200"/>
            <a:ext cx="8400473" cy="5146968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Ac.15:...37-38  . . 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2 Tim.4:11, </a:t>
            </a:r>
            <a:r>
              <a:rPr lang="en-US" i="1" dirty="0">
                <a:solidFill>
                  <a:srgbClr val="FFFF99"/>
                </a:solidFill>
                <a:effectLst/>
                <a:ea typeface="Times New Roman" panose="02020603050405020304" pitchFamily="18" charset="0"/>
              </a:rPr>
              <a:t>Get Mark and bring him with you, for he is useful to me for ministry</a:t>
            </a:r>
            <a:r>
              <a:rPr lang="en-US" dirty="0">
                <a:solidFill>
                  <a:srgbClr val="FFFF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FF99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rgbClr val="FFFF99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5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85456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1 Co.11:2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7680"/>
            <a:ext cx="8229600" cy="509154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Most know the necessity of rebuking sin.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Jesus,</a:t>
            </a:r>
            <a:r>
              <a:rPr lang="en-US" sz="3200" dirty="0">
                <a:solidFill>
                  <a:schemeClr val="bg1"/>
                </a:solidFill>
              </a:rPr>
              <a:t> Mt.23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Paul,</a:t>
            </a:r>
            <a:r>
              <a:rPr lang="en-US" sz="3200" dirty="0">
                <a:solidFill>
                  <a:schemeClr val="bg1"/>
                </a:solidFill>
              </a:rPr>
              <a:t> 2 Tim.4</a:t>
            </a:r>
          </a:p>
          <a:p>
            <a:pPr lvl="1">
              <a:spcAft>
                <a:spcPts val="600"/>
              </a:spcAft>
            </a:pP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85456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Could praise be bad?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3" y="1237680"/>
            <a:ext cx="8354291" cy="509154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Bible does authorize praise for the faithful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OT:  </a:t>
            </a:r>
            <a:r>
              <a:rPr lang="en-US" sz="3200" dirty="0">
                <a:solidFill>
                  <a:schemeClr val="bg1"/>
                </a:solidFill>
              </a:rPr>
              <a:t>Nu.14, et al.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Jesus:  Mt.8;   Mt.15;   Mt.26.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Paul:</a:t>
            </a:r>
            <a:r>
              <a:rPr lang="en-US" sz="3200" dirty="0">
                <a:solidFill>
                  <a:schemeClr val="bg1"/>
                </a:solidFill>
              </a:rPr>
              <a:t> 1 Co.11:2 (but see v.17);  2 Co.8-9.</a:t>
            </a:r>
          </a:p>
          <a:p>
            <a:pPr lvl="1">
              <a:spcAft>
                <a:spcPts val="600"/>
              </a:spcAft>
            </a:pP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09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85456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Some may abuse praise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7" y="1237680"/>
            <a:ext cx="8455890" cy="5091544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We must guard against . . .</a:t>
            </a:r>
          </a:p>
          <a:p>
            <a:pPr marL="684213" lvl="1" indent="-342900">
              <a:spcAft>
                <a:spcPts val="600"/>
              </a:spcAft>
            </a:pPr>
            <a:r>
              <a:rPr lang="en-US" sz="3200" dirty="0">
                <a:solidFill>
                  <a:srgbClr val="FFFF99"/>
                </a:solidFill>
              </a:rPr>
              <a:t>Personal satisfaction (resting on our past). </a:t>
            </a:r>
            <a:r>
              <a:rPr lang="en-US" sz="3200" dirty="0">
                <a:solidFill>
                  <a:schemeClr val="bg1"/>
                </a:solidFill>
              </a:rPr>
              <a:t> Ph.3:12-14</a:t>
            </a:r>
          </a:p>
          <a:p>
            <a:pPr marL="684213" lvl="1" indent="-342900">
              <a:spcAft>
                <a:spcPts val="600"/>
              </a:spcAft>
            </a:pPr>
            <a:r>
              <a:rPr lang="en-US" sz="3200" dirty="0">
                <a:solidFill>
                  <a:srgbClr val="FFFF99"/>
                </a:solidFill>
              </a:rPr>
              <a:t>Assuming all is well; perfect congregation.</a:t>
            </a:r>
            <a:r>
              <a:rPr lang="en-US" sz="3200" dirty="0">
                <a:solidFill>
                  <a:schemeClr val="bg1"/>
                </a:solidFill>
              </a:rPr>
              <a:t>  Rv.3:17</a:t>
            </a:r>
          </a:p>
          <a:p>
            <a:pPr marL="684213" lvl="1" indent="-342900">
              <a:spcAft>
                <a:spcPts val="600"/>
              </a:spcAft>
            </a:pPr>
            <a:r>
              <a:rPr lang="en-US" sz="3200" dirty="0">
                <a:solidFill>
                  <a:srgbClr val="FFFF99"/>
                </a:solidFill>
              </a:rPr>
              <a:t>Disobedient may think they are included.</a:t>
            </a:r>
            <a:r>
              <a:rPr lang="en-US" sz="3200" dirty="0">
                <a:solidFill>
                  <a:schemeClr val="bg1"/>
                </a:solidFill>
              </a:rPr>
              <a:t>   Rv.3:…4   </a:t>
            </a:r>
          </a:p>
          <a:p>
            <a:pPr marL="684213" lvl="1" indent="-342900">
              <a:spcAft>
                <a:spcPts val="600"/>
              </a:spcAft>
            </a:pPr>
            <a:r>
              <a:rPr lang="en-US" sz="3200" dirty="0">
                <a:solidFill>
                  <a:srgbClr val="FFFF99"/>
                </a:solidFill>
              </a:rPr>
              <a:t>Thinking that public reputation is most important thing.   </a:t>
            </a:r>
            <a:r>
              <a:rPr lang="en-US" sz="3200" dirty="0">
                <a:solidFill>
                  <a:schemeClr val="bg1"/>
                </a:solidFill>
              </a:rPr>
              <a:t>Mt.6</a:t>
            </a:r>
          </a:p>
          <a:p>
            <a:pPr lvl="1">
              <a:spcAft>
                <a:spcPts val="600"/>
              </a:spcAft>
            </a:pP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7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713519"/>
            <a:ext cx="5226941" cy="81048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Attendance</a:t>
            </a:r>
            <a:endParaRPr lang="en-US" sz="3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9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969819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Those who don’t come, discourage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5" y="951348"/>
            <a:ext cx="8400473" cy="5239336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1 Kings 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Hb.10:24-25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</a:rPr>
              <a:t>Why do some come in spite of aches and pains? 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Ps.119:103</a:t>
            </a:r>
          </a:p>
        </p:txBody>
      </p:sp>
    </p:spTree>
    <p:extLst>
      <p:ext uri="{BB962C8B-B14F-4D97-AF65-F5344CB8AC3E}">
        <p14:creationId xmlns:p14="http://schemas.microsoft.com/office/powerpoint/2010/main" val="266183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20186" y="713520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200" dirty="0">
                <a:solidFill>
                  <a:srgbClr val="FFFFCC"/>
                </a:solidFill>
                <a:ea typeface="Verdana" panose="020B0604030504040204" pitchFamily="34" charset="0"/>
              </a:rPr>
              <a:t>Attendance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9E4847-D459-4BCB-AA63-4582F3DD2CB2}"/>
              </a:ext>
            </a:extLst>
          </p:cNvPr>
          <p:cNvSpPr/>
          <p:nvPr/>
        </p:nvSpPr>
        <p:spPr>
          <a:xfrm>
            <a:off x="1961997" y="1336977"/>
            <a:ext cx="5226941" cy="81048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Personal Study</a:t>
            </a:r>
            <a:endParaRPr lang="en-US" sz="3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23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2182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1 Pt.2:2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5" y="1062182"/>
            <a:ext cx="8400473" cy="53039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What satisfies us?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Consequences of neglect:  Hb.5:12-14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3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20186" y="713520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200" dirty="0">
                <a:solidFill>
                  <a:srgbClr val="FFFFCC"/>
                </a:solidFill>
                <a:ea typeface="Verdana" panose="020B0604030504040204" pitchFamily="34" charset="0"/>
              </a:rPr>
              <a:t>Attendance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9E4847-D459-4BCB-AA63-4582F3DD2CB2}"/>
              </a:ext>
            </a:extLst>
          </p:cNvPr>
          <p:cNvSpPr/>
          <p:nvPr/>
        </p:nvSpPr>
        <p:spPr>
          <a:xfrm>
            <a:off x="1961997" y="1928107"/>
            <a:ext cx="5226941" cy="81048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</a:rPr>
              <a:t>Family Study</a:t>
            </a:r>
            <a:endParaRPr lang="en-US" sz="3400" dirty="0">
              <a:solidFill>
                <a:srgbClr val="FFFF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1C36AC-A54D-4C82-B033-E4CC28315E1A}"/>
              </a:ext>
            </a:extLst>
          </p:cNvPr>
          <p:cNvSpPr/>
          <p:nvPr/>
        </p:nvSpPr>
        <p:spPr>
          <a:xfrm>
            <a:off x="2415574" y="1309267"/>
            <a:ext cx="4319786" cy="44102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Personal Study</a:t>
            </a:r>
            <a:endParaRPr lang="en-US" sz="2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38202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425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Verdana</vt:lpstr>
      <vt:lpstr>1_Default Design</vt:lpstr>
      <vt:lpstr>PowerPoint Presentation</vt:lpstr>
      <vt:lpstr>1 Co.11:2</vt:lpstr>
      <vt:lpstr>Could praise be bad?</vt:lpstr>
      <vt:lpstr>Some may abuse praise</vt:lpstr>
      <vt:lpstr>PowerPoint Presentation</vt:lpstr>
      <vt:lpstr>Those who don’t come, discourage</vt:lpstr>
      <vt:lpstr>PowerPoint Presentation</vt:lpstr>
      <vt:lpstr>1 Pt.2:2</vt:lpstr>
      <vt:lpstr>PowerPoint Presentation</vt:lpstr>
      <vt:lpstr>Children – spiritual growth</vt:lpstr>
      <vt:lpstr>PowerPoint Presentation</vt:lpstr>
      <vt:lpstr>1 Co.15:58, abound</vt:lpstr>
      <vt:lpstr>PowerPoint Presentation</vt:lpstr>
      <vt:lpstr>Poor elders – church suffers</vt:lpstr>
      <vt:lpstr>PowerPoint Presentation</vt:lpstr>
      <vt:lpstr>Sincerity: ability to hear opposing views without anger.  </vt:lpstr>
      <vt:lpstr>Gal.6:9, we shall reap if…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15</cp:revision>
  <dcterms:created xsi:type="dcterms:W3CDTF">2006-09-18T21:36:30Z</dcterms:created>
  <dcterms:modified xsi:type="dcterms:W3CDTF">2020-11-21T04:23:01Z</dcterms:modified>
</cp:coreProperties>
</file>