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5" r:id="rId2"/>
    <p:sldId id="369" r:id="rId3"/>
    <p:sldId id="426" r:id="rId4"/>
    <p:sldId id="434" r:id="rId5"/>
    <p:sldId id="366" r:id="rId6"/>
    <p:sldId id="425" r:id="rId7"/>
    <p:sldId id="427" r:id="rId8"/>
    <p:sldId id="419" r:id="rId9"/>
    <p:sldId id="428" r:id="rId10"/>
    <p:sldId id="429" r:id="rId11"/>
    <p:sldId id="430" r:id="rId12"/>
    <p:sldId id="436" r:id="rId13"/>
    <p:sldId id="437" r:id="rId14"/>
    <p:sldId id="435" r:id="rId15"/>
    <p:sldId id="431" r:id="rId16"/>
    <p:sldId id="432" r:id="rId17"/>
    <p:sldId id="404" r:id="rId18"/>
    <p:sldId id="433" r:id="rId19"/>
    <p:sldId id="43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FF9900"/>
    <a:srgbClr val="FFCC00"/>
    <a:srgbClr val="99FF33"/>
    <a:srgbClr val="800000"/>
    <a:srgbClr val="B2B2B2"/>
    <a:srgbClr val="FFCCFF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95100" y="1524000"/>
            <a:ext cx="5371608" cy="855408"/>
          </a:xfrm>
          <a:prstGeom prst="roundRect">
            <a:avLst/>
          </a:prstGeom>
          <a:solidFill>
            <a:srgbClr val="CCFFFF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Faith And Friends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9344"/>
            <a:ext cx="8229600" cy="877456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James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352472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Whatever this passage means, James</a:t>
            </a:r>
            <a:br>
              <a:rPr lang="en-US" dirty="0">
                <a:solidFill>
                  <a:srgbClr val="CCFFFF"/>
                </a:solidFill>
              </a:rPr>
            </a:br>
            <a:r>
              <a:rPr lang="en-US" dirty="0">
                <a:solidFill>
                  <a:srgbClr val="CCFFFF"/>
                </a:solidFill>
              </a:rPr>
              <a:t>does not require perfect law-keeping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Not just any faith will save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James 2:18 – </a:t>
            </a:r>
            <a:r>
              <a:rPr lang="en-US" altLang="en-US" i="1" dirty="0">
                <a:solidFill>
                  <a:srgbClr val="FFFF00"/>
                </a:solidFill>
              </a:rPr>
              <a:t>show me your faith</a:t>
            </a:r>
            <a:r>
              <a:rPr lang="en-US" altLang="en-US" dirty="0">
                <a:solidFill>
                  <a:schemeClr val="bg1"/>
                </a:solidFill>
              </a:rPr>
              <a:t> . . 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1B5E28-E866-4542-AB8C-DB3DB934F47E}"/>
              </a:ext>
            </a:extLst>
          </p:cNvPr>
          <p:cNvSpPr/>
          <p:nvPr/>
        </p:nvSpPr>
        <p:spPr>
          <a:xfrm>
            <a:off x="609600" y="2703944"/>
            <a:ext cx="7924800" cy="2819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aseline="30000" dirty="0">
                <a:solidFill>
                  <a:srgbClr val="99FF33"/>
                </a:solidFill>
              </a:rPr>
              <a:t>42</a:t>
            </a:r>
            <a:r>
              <a:rPr lang="en-US" sz="2400" dirty="0"/>
              <a:t> </a:t>
            </a:r>
            <a:r>
              <a:rPr lang="en-US" sz="3000" dirty="0"/>
              <a:t>Nevertheless even among the rulers many believed in Him, but because of the Pharisees</a:t>
            </a:r>
            <a:br>
              <a:rPr lang="en-US" sz="2800" dirty="0"/>
            </a:br>
            <a:r>
              <a:rPr lang="en-US" sz="3000" dirty="0"/>
              <a:t>they did not confess Him, lest they should be put out of the synagogue; </a:t>
            </a:r>
            <a:r>
              <a:rPr lang="en-US" sz="2400" baseline="30000" dirty="0">
                <a:solidFill>
                  <a:srgbClr val="99FF33"/>
                </a:solidFill>
              </a:rPr>
              <a:t>43</a:t>
            </a:r>
            <a:r>
              <a:rPr lang="en-US" sz="2400" dirty="0"/>
              <a:t> </a:t>
            </a:r>
            <a:r>
              <a:rPr lang="en-US" sz="3000" dirty="0"/>
              <a:t>for they loved the praise of men more than the praise of God</a:t>
            </a:r>
            <a:br>
              <a:rPr lang="en-US" sz="3000" dirty="0"/>
            </a:br>
            <a:r>
              <a:rPr lang="en-US" sz="2400" dirty="0">
                <a:solidFill>
                  <a:srgbClr val="99FF33"/>
                </a:solidFill>
              </a:rPr>
              <a:t>– Jn.12.     </a:t>
            </a:r>
            <a:r>
              <a:rPr lang="en-US" sz="2800" dirty="0">
                <a:solidFill>
                  <a:srgbClr val="FFFFCC"/>
                </a:solidFill>
              </a:rPr>
              <a:t>[Mt.10:32-33]</a:t>
            </a:r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4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9344"/>
            <a:ext cx="8229600" cy="572656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True faith obeys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400" dirty="0">
                <a:solidFill>
                  <a:srgbClr val="99FF33"/>
                </a:solidFill>
              </a:rPr>
              <a:t>What </a:t>
            </a:r>
            <a:r>
              <a:rPr lang="en-US" altLang="en-US" sz="3400" i="1" dirty="0">
                <a:solidFill>
                  <a:srgbClr val="99FF33"/>
                </a:solidFill>
              </a:rPr>
              <a:t>are</a:t>
            </a:r>
            <a:r>
              <a:rPr lang="en-US" altLang="en-US" sz="3400" dirty="0">
                <a:solidFill>
                  <a:srgbClr val="99FF33"/>
                </a:solidFill>
              </a:rPr>
              <a:t> works of obedience?</a:t>
            </a:r>
          </a:p>
          <a:p>
            <a:pPr marL="0" indent="0"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Hb.10: doctrine.  </a:t>
            </a:r>
          </a:p>
          <a:p>
            <a:pPr lvl="1" defTabSz="285750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Writer reinforces facts with illustrations (ch.11)</a:t>
            </a:r>
          </a:p>
          <a:p>
            <a:pPr lvl="1" defTabSz="285750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Jesus (Mt.7:…24-27)</a:t>
            </a:r>
          </a:p>
          <a:p>
            <a:pPr marL="0" indent="0" defTabSz="28575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65CF82D-240C-4552-B5AF-454E3880789D}"/>
              </a:ext>
            </a:extLst>
          </p:cNvPr>
          <p:cNvSpPr/>
          <p:nvPr/>
        </p:nvSpPr>
        <p:spPr>
          <a:xfrm>
            <a:off x="685800" y="3886200"/>
            <a:ext cx="2514600" cy="990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Hold</a:t>
            </a:r>
          </a:p>
          <a:p>
            <a:pPr algn="ctr"/>
            <a:r>
              <a:rPr lang="en-US" sz="3200" dirty="0">
                <a:solidFill>
                  <a:srgbClr val="FFFFCC"/>
                </a:solidFill>
              </a:rPr>
              <a:t>Attention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01F5388-25AC-4620-BEAB-4BBF93B8E4AF}"/>
              </a:ext>
            </a:extLst>
          </p:cNvPr>
          <p:cNvSpPr/>
          <p:nvPr/>
        </p:nvSpPr>
        <p:spPr>
          <a:xfrm>
            <a:off x="3322780" y="3886200"/>
            <a:ext cx="2514600" cy="990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Enlighten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2A9575-3C58-458D-8384-008F69D52198}"/>
              </a:ext>
            </a:extLst>
          </p:cNvPr>
          <p:cNvSpPr/>
          <p:nvPr/>
        </p:nvSpPr>
        <p:spPr>
          <a:xfrm>
            <a:off x="5971308" y="3886200"/>
            <a:ext cx="2514600" cy="990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Stick in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Mind</a:t>
            </a:r>
          </a:p>
        </p:txBody>
      </p:sp>
    </p:spTree>
    <p:extLst>
      <p:ext uri="{BB962C8B-B14F-4D97-AF65-F5344CB8AC3E}">
        <p14:creationId xmlns:p14="http://schemas.microsoft.com/office/powerpoint/2010/main" val="186528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9344"/>
            <a:ext cx="8229600" cy="572656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True faith obeys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400" dirty="0">
                <a:solidFill>
                  <a:srgbClr val="99FF33"/>
                </a:solidFill>
              </a:rPr>
              <a:t>What </a:t>
            </a:r>
            <a:r>
              <a:rPr lang="en-US" altLang="en-US" sz="3400" i="1" dirty="0">
                <a:solidFill>
                  <a:srgbClr val="99FF33"/>
                </a:solidFill>
              </a:rPr>
              <a:t>are</a:t>
            </a:r>
            <a:r>
              <a:rPr lang="en-US" altLang="en-US" sz="3400" dirty="0">
                <a:solidFill>
                  <a:srgbClr val="99FF33"/>
                </a:solidFill>
              </a:rPr>
              <a:t> works of obedience?</a:t>
            </a:r>
          </a:p>
          <a:p>
            <a:pPr marL="0" indent="0"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Hb.10: doctrine.  </a:t>
            </a:r>
            <a:endParaRPr lang="en-US" altLang="en-US" sz="3400" dirty="0">
              <a:solidFill>
                <a:schemeClr val="bg1"/>
              </a:solidFill>
            </a:endParaRPr>
          </a:p>
          <a:p>
            <a:pPr marL="0" indent="0" defTabSz="285750">
              <a:spcAft>
                <a:spcPts val="6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Hb.11: people of faith.</a:t>
            </a:r>
          </a:p>
          <a:p>
            <a:pPr lvl="1" defTabSz="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WHY?</a:t>
            </a:r>
            <a:r>
              <a:rPr lang="en-US" altLang="en-US" sz="3200" dirty="0">
                <a:solidFill>
                  <a:schemeClr val="bg1"/>
                </a:solidFill>
              </a:rPr>
              <a:t>  Strengthen weak readers</a:t>
            </a:r>
          </a:p>
          <a:p>
            <a:pPr lvl="1" defTabSz="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HOW?</a:t>
            </a:r>
            <a:r>
              <a:rPr lang="en-US" altLang="en-US" sz="3200" dirty="0">
                <a:solidFill>
                  <a:schemeClr val="bg1"/>
                </a:solidFill>
              </a:rPr>
              <a:t>   Example after example</a:t>
            </a:r>
          </a:p>
          <a:p>
            <a:pPr marL="457200" lvl="1" indent="0" defTabSz="285750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  </a:t>
            </a:r>
            <a:r>
              <a:rPr lang="en-US" altLang="en-US" sz="3200" dirty="0">
                <a:solidFill>
                  <a:srgbClr val="FFFFCC"/>
                </a:solidFill>
              </a:rPr>
              <a:t>Seventeen examples + </a:t>
            </a:r>
            <a:r>
              <a:rPr lang="en-US" altLang="en-US" sz="3200" dirty="0">
                <a:solidFill>
                  <a:schemeClr val="bg1"/>
                </a:solidFill>
              </a:rPr>
              <a:t>[13-16] </a:t>
            </a:r>
            <a:r>
              <a:rPr lang="en-US" altLang="en-US" sz="3200" dirty="0">
                <a:solidFill>
                  <a:srgbClr val="FFFFCC"/>
                </a:solidFill>
              </a:rPr>
              <a:t>+ </a:t>
            </a:r>
            <a:r>
              <a:rPr lang="en-US" altLang="en-US" sz="3200" dirty="0">
                <a:solidFill>
                  <a:schemeClr val="bg1"/>
                </a:solidFill>
              </a:rPr>
              <a:t>[32ff]</a:t>
            </a:r>
          </a:p>
          <a:p>
            <a:pPr lvl="1" defTabSz="285750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EXAMPLE:</a:t>
            </a:r>
            <a:r>
              <a:rPr lang="en-US" altLang="en-US" sz="3200" dirty="0">
                <a:solidFill>
                  <a:schemeClr val="bg1"/>
                </a:solidFill>
              </a:rPr>
              <a:t> faith of Abraham and Sarah</a:t>
            </a:r>
          </a:p>
        </p:txBody>
      </p:sp>
    </p:spTree>
    <p:extLst>
      <p:ext uri="{BB962C8B-B14F-4D97-AF65-F5344CB8AC3E}">
        <p14:creationId xmlns:p14="http://schemas.microsoft.com/office/powerpoint/2010/main" val="379745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9344"/>
            <a:ext cx="8229600" cy="572656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True faith obeys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400" dirty="0">
                <a:solidFill>
                  <a:srgbClr val="99FF33"/>
                </a:solidFill>
              </a:rPr>
              <a:t>What </a:t>
            </a:r>
            <a:r>
              <a:rPr lang="en-US" altLang="en-US" sz="3400" i="1" dirty="0">
                <a:solidFill>
                  <a:srgbClr val="99FF33"/>
                </a:solidFill>
              </a:rPr>
              <a:t>are</a:t>
            </a:r>
            <a:r>
              <a:rPr lang="en-US" altLang="en-US" sz="3400" dirty="0">
                <a:solidFill>
                  <a:srgbClr val="99FF33"/>
                </a:solidFill>
              </a:rPr>
              <a:t> works of obedience?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400" u="sng" dirty="0">
                <a:solidFill>
                  <a:schemeClr val="bg1"/>
                </a:solidFill>
              </a:rPr>
              <a:t>Faith</a:t>
            </a:r>
            <a:r>
              <a:rPr lang="en-US" altLang="en-US" sz="3400" dirty="0">
                <a:solidFill>
                  <a:schemeClr val="bg1"/>
                </a:solidFill>
              </a:rPr>
              <a:t> of Abraham and Sarah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– </a:t>
            </a:r>
            <a:r>
              <a:rPr lang="en-US" altLang="en-US" sz="3400" u="sng" dirty="0">
                <a:solidFill>
                  <a:schemeClr val="bg1"/>
                </a:solidFill>
              </a:rPr>
              <a:t>obeyed</a:t>
            </a:r>
            <a:r>
              <a:rPr lang="en-US" altLang="en-US" sz="3400" dirty="0">
                <a:solidFill>
                  <a:schemeClr val="bg1"/>
                </a:solidFill>
              </a:rPr>
              <a:t> when…</a:t>
            </a:r>
          </a:p>
          <a:p>
            <a:pPr defTabSz="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Did not know </a:t>
            </a:r>
            <a:r>
              <a:rPr lang="en-US" altLang="en-US" i="1" dirty="0">
                <a:solidFill>
                  <a:srgbClr val="FFFF00"/>
                </a:solidFill>
              </a:rPr>
              <a:t>where</a:t>
            </a:r>
            <a:r>
              <a:rPr lang="en-US" altLang="en-US" dirty="0">
                <a:solidFill>
                  <a:schemeClr val="bg1"/>
                </a:solidFill>
              </a:rPr>
              <a:t> (8-10)</a:t>
            </a:r>
          </a:p>
          <a:p>
            <a:pPr defTabSz="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Did not know </a:t>
            </a:r>
            <a:r>
              <a:rPr lang="en-US" altLang="en-US" i="1" dirty="0">
                <a:solidFill>
                  <a:srgbClr val="FFFF00"/>
                </a:solidFill>
              </a:rPr>
              <a:t>how</a:t>
            </a:r>
            <a:r>
              <a:rPr lang="en-US" altLang="en-US" dirty="0">
                <a:solidFill>
                  <a:schemeClr val="bg1"/>
                </a:solidFill>
              </a:rPr>
              <a:t> (11-12)</a:t>
            </a:r>
          </a:p>
          <a:p>
            <a:pPr defTabSz="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Did not know </a:t>
            </a:r>
            <a:r>
              <a:rPr lang="en-US" altLang="en-US" i="1" dirty="0">
                <a:solidFill>
                  <a:srgbClr val="FFFF00"/>
                </a:solidFill>
              </a:rPr>
              <a:t>when</a:t>
            </a:r>
            <a:r>
              <a:rPr lang="en-US" altLang="en-US" dirty="0">
                <a:solidFill>
                  <a:schemeClr val="bg1"/>
                </a:solidFill>
              </a:rPr>
              <a:t> (13-16)</a:t>
            </a:r>
          </a:p>
          <a:p>
            <a:pPr defTabSz="28575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Did not know </a:t>
            </a:r>
            <a:r>
              <a:rPr lang="en-US" altLang="en-US" i="1" dirty="0">
                <a:solidFill>
                  <a:srgbClr val="FFFF00"/>
                </a:solidFill>
              </a:rPr>
              <a:t>why</a:t>
            </a:r>
            <a:r>
              <a:rPr lang="en-US" altLang="en-US" dirty="0">
                <a:solidFill>
                  <a:schemeClr val="bg1"/>
                </a:solidFill>
              </a:rPr>
              <a:t> (17-19)</a:t>
            </a:r>
          </a:p>
        </p:txBody>
      </p:sp>
    </p:spTree>
    <p:extLst>
      <p:ext uri="{BB962C8B-B14F-4D97-AF65-F5344CB8AC3E}">
        <p14:creationId xmlns:p14="http://schemas.microsoft.com/office/powerpoint/2010/main" val="311455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9344"/>
            <a:ext cx="8229600" cy="877456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True faith obeys 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48328"/>
            <a:ext cx="8382000" cy="5581072"/>
          </a:xfrm>
        </p:spPr>
        <p:txBody>
          <a:bodyPr/>
          <a:lstStyle/>
          <a:p>
            <a:pPr marL="341313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dirty="0">
                <a:solidFill>
                  <a:srgbClr val="CCFFFF"/>
                </a:solidFill>
              </a:rPr>
              <a:t>Acts that seem foolish,  </a:t>
            </a:r>
            <a:r>
              <a:rPr lang="en-US" altLang="en-US" dirty="0">
                <a:solidFill>
                  <a:schemeClr val="bg1"/>
                </a:solidFill>
              </a:rPr>
              <a:t>Hb.11:7 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(</a:t>
            </a:r>
            <a:r>
              <a:rPr lang="en-US" altLang="en-US" sz="3100" i="1" dirty="0">
                <a:solidFill>
                  <a:srgbClr val="FFCC00"/>
                </a:solidFill>
              </a:rPr>
              <a:t>“things not yet seen</a:t>
            </a:r>
            <a:r>
              <a:rPr lang="en-US" altLang="en-US" sz="3100" dirty="0">
                <a:solidFill>
                  <a:srgbClr val="FFCC00"/>
                </a:solidFill>
              </a:rPr>
              <a:t>”</a:t>
            </a:r>
            <a:r>
              <a:rPr lang="en-US" altLang="en-US" sz="3000" dirty="0">
                <a:solidFill>
                  <a:schemeClr val="bg1"/>
                </a:solidFill>
              </a:rPr>
              <a:t>: 1, 3, 13)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dirty="0">
                <a:solidFill>
                  <a:srgbClr val="CCFFFF"/>
                </a:solidFill>
              </a:rPr>
              <a:t>Exact obedience, </a:t>
            </a:r>
            <a:r>
              <a:rPr lang="en-US" altLang="en-US" dirty="0">
                <a:solidFill>
                  <a:schemeClr val="bg1"/>
                </a:solidFill>
              </a:rPr>
              <a:t>Hb.11:7;  Gn.6:14-16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dirty="0">
                <a:solidFill>
                  <a:srgbClr val="CCFFFF"/>
                </a:solidFill>
              </a:rPr>
              <a:t>Complete obedience, </a:t>
            </a:r>
            <a:r>
              <a:rPr lang="en-US" altLang="en-US" dirty="0">
                <a:solidFill>
                  <a:schemeClr val="bg1"/>
                </a:solidFill>
              </a:rPr>
              <a:t>Hb.11:7;  Gn.6:22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dirty="0">
                <a:solidFill>
                  <a:srgbClr val="CCFFFF"/>
                </a:solidFill>
              </a:rPr>
              <a:t>Often requires self-sacrifice, </a:t>
            </a:r>
            <a:r>
              <a:rPr lang="en-US" altLang="en-US" dirty="0">
                <a:solidFill>
                  <a:schemeClr val="bg1"/>
                </a:solidFill>
              </a:rPr>
              <a:t>Hb.11:25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(36-38)</a:t>
            </a:r>
            <a:endParaRPr lang="en-US" altLang="en-US" dirty="0">
              <a:solidFill>
                <a:srgbClr val="FFFF00"/>
              </a:solidFill>
            </a:endParaRPr>
          </a:p>
          <a:p>
            <a:pPr marL="341313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5. </a:t>
            </a:r>
            <a:r>
              <a:rPr lang="en-US" altLang="en-US" dirty="0">
                <a:solidFill>
                  <a:srgbClr val="CCFFFF"/>
                </a:solidFill>
              </a:rPr>
              <a:t>No connection between command and promise, </a:t>
            </a:r>
            <a:r>
              <a:rPr lang="en-US" altLang="en-US" dirty="0">
                <a:solidFill>
                  <a:schemeClr val="bg1"/>
                </a:solidFill>
              </a:rPr>
              <a:t>Hb.11:30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06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9344"/>
            <a:ext cx="8229600" cy="877456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How do we show faith?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52472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Same as Noah…obey even if it seems foolish.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Do exactly / completely what God says.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Even if command makes no sense.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Requires self-sacrifice.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1B7813-FFBB-4859-A7B5-15E9771354E4}"/>
              </a:ext>
            </a:extLst>
          </p:cNvPr>
          <p:cNvSpPr/>
          <p:nvPr/>
        </p:nvSpPr>
        <p:spPr>
          <a:xfrm>
            <a:off x="1282702" y="4285672"/>
            <a:ext cx="6580909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If Naaman does not dip, he keeps</a:t>
            </a:r>
            <a:br>
              <a:rPr lang="en-US" sz="3200" dirty="0">
                <a:solidFill>
                  <a:srgbClr val="CCFFFF"/>
                </a:solidFill>
              </a:rPr>
            </a:br>
            <a:r>
              <a:rPr lang="en-US" sz="3200" dirty="0">
                <a:solidFill>
                  <a:srgbClr val="CCFFFF"/>
                </a:solidFill>
              </a:rPr>
              <a:t>his leprosy – high cost of unbelief</a:t>
            </a:r>
          </a:p>
        </p:txBody>
      </p:sp>
    </p:spTree>
    <p:extLst>
      <p:ext uri="{BB962C8B-B14F-4D97-AF65-F5344CB8AC3E}">
        <p14:creationId xmlns:p14="http://schemas.microsoft.com/office/powerpoint/2010/main" val="339110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6420" y="914401"/>
            <a:ext cx="3871161" cy="457199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Word of Faith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0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003C974-AE14-4764-A63E-2EE091ED0C40}"/>
              </a:ext>
            </a:extLst>
          </p:cNvPr>
          <p:cNvSpPr txBox="1">
            <a:spLocks/>
          </p:cNvSpPr>
          <p:nvPr/>
        </p:nvSpPr>
        <p:spPr bwMode="auto">
          <a:xfrm>
            <a:off x="1743364" y="2133600"/>
            <a:ext cx="5667768" cy="9905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Walk of Faith</a:t>
            </a:r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3800" dirty="0">
              <a:solidFill>
                <a:schemeClr val="accent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A5A1FB-5817-4C5C-A3B3-C1BA3B472CEA}"/>
              </a:ext>
            </a:extLst>
          </p:cNvPr>
          <p:cNvSpPr txBox="1">
            <a:spLocks/>
          </p:cNvSpPr>
          <p:nvPr/>
        </p:nvSpPr>
        <p:spPr bwMode="auto">
          <a:xfrm>
            <a:off x="2641194" y="1524001"/>
            <a:ext cx="3871161" cy="4571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Work of Faith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0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10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Romans 4:…11-12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914400"/>
            <a:ext cx="84582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Abraham: righteous before circumcision, therefore father of every believer…</a:t>
            </a:r>
          </a:p>
          <a:p>
            <a:pPr lvl="1"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Faith </a:t>
            </a:r>
            <a:r>
              <a:rPr lang="en-US" altLang="en-US" sz="3200" u="sng" dirty="0">
                <a:solidFill>
                  <a:srgbClr val="FFFF00"/>
                </a:solidFill>
              </a:rPr>
              <a:t>walks</a:t>
            </a:r>
            <a:r>
              <a:rPr lang="en-US" altLang="en-US" sz="3200" dirty="0">
                <a:solidFill>
                  <a:schemeClr val="bg1"/>
                </a:solidFill>
              </a:rPr>
              <a:t> in his steps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</a:rPr>
              <a:t>2 Corinthians 5:7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We </a:t>
            </a:r>
            <a:r>
              <a:rPr lang="en-US" altLang="en-US" u="sng" dirty="0">
                <a:solidFill>
                  <a:srgbClr val="FFFF00"/>
                </a:solidFill>
              </a:rPr>
              <a:t>walk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CCFFFF"/>
                </a:solidFill>
                <a:latin typeface="Abadi" panose="020B0604020104020204" pitchFamily="34" charset="0"/>
              </a:rPr>
              <a:t>here / now</a:t>
            </a:r>
            <a:r>
              <a:rPr lang="en-US" altLang="en-US" dirty="0">
                <a:solidFill>
                  <a:srgbClr val="CCFFFF"/>
                </a:solidFill>
              </a:rPr>
              <a:t> </a:t>
            </a:r>
            <a:r>
              <a:rPr lang="en-US" altLang="en-US" dirty="0">
                <a:solidFill>
                  <a:srgbClr val="FFC000"/>
                </a:solidFill>
              </a:rPr>
              <a:t>by faith </a:t>
            </a:r>
            <a:r>
              <a:rPr lang="en-US" altLang="en-US" dirty="0">
                <a:solidFill>
                  <a:schemeClr val="bg1"/>
                </a:solidFill>
              </a:rPr>
              <a:t>in the invisible (4:18-5:1)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We </a:t>
            </a:r>
            <a:r>
              <a:rPr lang="en-US" altLang="en-US" u="sng" dirty="0">
                <a:solidFill>
                  <a:srgbClr val="FFFF00"/>
                </a:solidFill>
              </a:rPr>
              <a:t>live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CCFFFF"/>
                </a:solidFill>
                <a:latin typeface="Abadi" panose="020B0604020104020204" pitchFamily="34" charset="0"/>
              </a:rPr>
              <a:t>there / then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FFC000"/>
                </a:solidFill>
              </a:rPr>
              <a:t>by sight </a:t>
            </a:r>
            <a:r>
              <a:rPr lang="en-US" altLang="en-US" dirty="0">
                <a:solidFill>
                  <a:schemeClr val="bg1"/>
                </a:solidFill>
              </a:rPr>
              <a:t>(5:1, 2, 6, 8)</a:t>
            </a:r>
          </a:p>
        </p:txBody>
      </p:sp>
    </p:spTree>
    <p:extLst>
      <p:ext uri="{BB962C8B-B14F-4D97-AF65-F5344CB8AC3E}">
        <p14:creationId xmlns:p14="http://schemas.microsoft.com/office/powerpoint/2010/main" val="289854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2 Co.5:15, </a:t>
            </a:r>
            <a:r>
              <a:rPr lang="en-US" altLang="en-US" sz="3500" dirty="0">
                <a:solidFill>
                  <a:srgbClr val="FFFFCC"/>
                </a:solidFill>
              </a:rPr>
              <a:t>He died for us; we live for Him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990600"/>
            <a:ext cx="8458200" cy="5257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Ga.2:20 . . .  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Dying to sin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Living by faith</a:t>
            </a:r>
            <a:endParaRPr lang="en-US" altLang="en-US" sz="3200" dirty="0">
              <a:solidFill>
                <a:srgbClr val="CCFFFF"/>
              </a:solidFill>
            </a:endParaRPr>
          </a:p>
          <a:p>
            <a:pPr lvl="2">
              <a:spcAft>
                <a:spcPts val="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Jesus died, then lived</a:t>
            </a:r>
          </a:p>
          <a:p>
            <a:pPr lvl="2">
              <a:spcAft>
                <a:spcPts val="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Jesus causes us to die to sin and to live for Him.   </a:t>
            </a:r>
            <a:r>
              <a:rPr lang="en-US" altLang="en-US" sz="3200" dirty="0">
                <a:solidFill>
                  <a:schemeClr val="bg1"/>
                </a:solidFill>
              </a:rPr>
              <a:t>Ro.6:4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11659E-6EF1-487B-92FE-046D7FEE0F21}"/>
              </a:ext>
            </a:extLst>
          </p:cNvPr>
          <p:cNvSpPr/>
          <p:nvPr/>
        </p:nvSpPr>
        <p:spPr>
          <a:xfrm>
            <a:off x="4267200" y="1676400"/>
            <a:ext cx="2895600" cy="990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Daily resolves</a:t>
            </a:r>
          </a:p>
        </p:txBody>
      </p:sp>
    </p:spTree>
    <p:extLst>
      <p:ext uri="{BB962C8B-B14F-4D97-AF65-F5344CB8AC3E}">
        <p14:creationId xmlns:p14="http://schemas.microsoft.com/office/powerpoint/2010/main" val="12861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F</a:t>
            </a:r>
            <a:r>
              <a:rPr lang="en-US" altLang="en-US" sz="2800" dirty="0">
                <a:solidFill>
                  <a:srgbClr val="99FF33"/>
                </a:solidFill>
              </a:rPr>
              <a:t>▪</a:t>
            </a:r>
            <a:r>
              <a:rPr lang="en-US" altLang="en-US" sz="3600" dirty="0">
                <a:solidFill>
                  <a:srgbClr val="FFFFCC"/>
                </a:solidFill>
              </a:rPr>
              <a:t>A</a:t>
            </a:r>
            <a:r>
              <a:rPr lang="en-US" altLang="en-US" sz="2800" dirty="0">
                <a:solidFill>
                  <a:srgbClr val="99FF33"/>
                </a:solidFill>
              </a:rPr>
              <a:t>▪</a:t>
            </a:r>
            <a:r>
              <a:rPr lang="en-US" altLang="en-US" sz="3600" dirty="0">
                <a:solidFill>
                  <a:srgbClr val="FFFFCC"/>
                </a:solidFill>
              </a:rPr>
              <a:t>I</a:t>
            </a:r>
            <a:r>
              <a:rPr lang="en-US" altLang="en-US" sz="2800" dirty="0">
                <a:solidFill>
                  <a:srgbClr val="99FF33"/>
                </a:solidFill>
              </a:rPr>
              <a:t>▪</a:t>
            </a:r>
            <a:r>
              <a:rPr lang="en-US" altLang="en-US" sz="3600" dirty="0">
                <a:solidFill>
                  <a:srgbClr val="FFFFCC"/>
                </a:solidFill>
              </a:rPr>
              <a:t>T</a:t>
            </a:r>
            <a:r>
              <a:rPr lang="en-US" altLang="en-US" sz="2800" dirty="0">
                <a:solidFill>
                  <a:srgbClr val="99FF33"/>
                </a:solidFill>
              </a:rPr>
              <a:t>▪</a:t>
            </a:r>
            <a:r>
              <a:rPr lang="en-US" altLang="en-US" sz="3600" dirty="0">
                <a:solidFill>
                  <a:srgbClr val="FFFFCC"/>
                </a:solidFill>
              </a:rPr>
              <a:t>H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735456" cy="5257800"/>
          </a:xfrm>
        </p:spPr>
        <p:txBody>
          <a:bodyPr/>
          <a:lstStyle/>
          <a:p>
            <a:pPr marL="396875" indent="-3968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99FF33"/>
                </a:solidFill>
              </a:rPr>
              <a:t>F</a:t>
            </a:r>
            <a:r>
              <a:rPr lang="en-US" altLang="en-US" dirty="0">
                <a:solidFill>
                  <a:schemeClr val="bg1"/>
                </a:solidFill>
              </a:rPr>
              <a:t>orsaking</a:t>
            </a:r>
          </a:p>
          <a:p>
            <a:pPr marL="396875" indent="-3968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99FF33"/>
                </a:solidFill>
              </a:rPr>
              <a:t>A</a:t>
            </a:r>
            <a:r>
              <a:rPr lang="en-US" altLang="en-US" dirty="0">
                <a:solidFill>
                  <a:schemeClr val="bg1"/>
                </a:solidFill>
              </a:rPr>
              <a:t>ll</a:t>
            </a:r>
          </a:p>
          <a:p>
            <a:pPr marL="396875" indent="-3968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</a:p>
          <a:p>
            <a:pPr marL="396875" indent="-3968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99FF33"/>
                </a:solidFill>
              </a:rPr>
              <a:t>T</a:t>
            </a:r>
            <a:r>
              <a:rPr lang="en-US" altLang="en-US" dirty="0">
                <a:solidFill>
                  <a:schemeClr val="bg1"/>
                </a:solidFill>
              </a:rPr>
              <a:t>ake</a:t>
            </a:r>
          </a:p>
          <a:p>
            <a:pPr marL="396875" indent="-3968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99FF33"/>
                </a:solidFill>
              </a:rPr>
              <a:t>H</a:t>
            </a:r>
            <a:r>
              <a:rPr lang="en-US" altLang="en-US" dirty="0">
                <a:solidFill>
                  <a:schemeClr val="bg1"/>
                </a:solidFill>
              </a:rPr>
              <a:t>im</a:t>
            </a:r>
          </a:p>
        </p:txBody>
      </p:sp>
    </p:spTree>
    <p:extLst>
      <p:ext uri="{BB962C8B-B14F-4D97-AF65-F5344CB8AC3E}">
        <p14:creationId xmlns:p14="http://schemas.microsoft.com/office/powerpoint/2010/main" val="1364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B6B7F0-3726-42A7-9D4B-074E85E68ABB}"/>
              </a:ext>
            </a:extLst>
          </p:cNvPr>
          <p:cNvSpPr/>
          <p:nvPr/>
        </p:nvSpPr>
        <p:spPr>
          <a:xfrm>
            <a:off x="936338" y="685800"/>
            <a:ext cx="7273636" cy="17526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“I believe in God; Jesus; Holy Spirit;</a:t>
            </a:r>
            <a:br>
              <a:rPr lang="en-US" sz="3200" dirty="0">
                <a:solidFill>
                  <a:srgbClr val="FFC000"/>
                </a:solidFill>
              </a:rPr>
            </a:br>
            <a:r>
              <a:rPr lang="en-US" sz="3200" dirty="0">
                <a:solidFill>
                  <a:srgbClr val="FFC000"/>
                </a:solidFill>
              </a:rPr>
              <a:t>Word; Church; Reaping (heaven, hell)” </a:t>
            </a:r>
            <a:endParaRPr lang="en-US" dirty="0"/>
          </a:p>
          <a:p>
            <a:pPr algn="ctr"/>
            <a:r>
              <a:rPr lang="en-US" sz="2800" dirty="0"/>
              <a:t>– Demon, James 2:19 </a:t>
            </a: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There is a God.   </a:t>
            </a:r>
            <a:r>
              <a:rPr lang="en-US" altLang="en-US" dirty="0">
                <a:solidFill>
                  <a:schemeClr val="bg1"/>
                </a:solidFill>
              </a:rPr>
              <a:t>Ac.2.   Ja.2:19</a:t>
            </a:r>
          </a:p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A man named Jesus lived.    </a:t>
            </a:r>
            <a:r>
              <a:rPr lang="en-US" altLang="en-US" dirty="0">
                <a:solidFill>
                  <a:schemeClr val="bg1"/>
                </a:solidFill>
              </a:rPr>
              <a:t>TV.   Jn.8:24</a:t>
            </a:r>
          </a:p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In true Jesus, but do not come to Him. </a:t>
            </a:r>
            <a:r>
              <a:rPr lang="en-US" altLang="en-US" dirty="0">
                <a:solidFill>
                  <a:schemeClr val="bg1"/>
                </a:solidFill>
              </a:rPr>
              <a:t>Hb.11:6</a:t>
            </a:r>
          </a:p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That all will be saved whether they believe or not.    </a:t>
            </a:r>
            <a:r>
              <a:rPr lang="en-US" altLang="en-US" dirty="0">
                <a:solidFill>
                  <a:schemeClr val="bg1"/>
                </a:solidFill>
              </a:rPr>
              <a:t>Universalism.  </a:t>
            </a:r>
          </a:p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Without confessing or obeying Him…</a:t>
            </a: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90A636-A68E-4B55-BBB7-A734CB3C9D92}"/>
              </a:ext>
            </a:extLst>
          </p:cNvPr>
          <p:cNvSpPr/>
          <p:nvPr/>
        </p:nvSpPr>
        <p:spPr>
          <a:xfrm>
            <a:off x="457200" y="228600"/>
            <a:ext cx="8229600" cy="990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Saving faith is not believing . . .</a:t>
            </a:r>
          </a:p>
        </p:txBody>
      </p:sp>
    </p:spTree>
    <p:extLst>
      <p:ext uri="{BB962C8B-B14F-4D97-AF65-F5344CB8AC3E}">
        <p14:creationId xmlns:p14="http://schemas.microsoft.com/office/powerpoint/2010/main" val="208732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endParaRPr lang="en-US" altLang="en-US" sz="2800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90A636-A68E-4B55-BBB7-A734CB3C9D92}"/>
              </a:ext>
            </a:extLst>
          </p:cNvPr>
          <p:cNvSpPr/>
          <p:nvPr/>
        </p:nvSpPr>
        <p:spPr>
          <a:xfrm>
            <a:off x="457200" y="228600"/>
            <a:ext cx="8229600" cy="990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400" dirty="0">
                <a:solidFill>
                  <a:srgbClr val="CCFFFF"/>
                </a:solidFill>
              </a:rPr>
              <a:t>…without confessing or obeying Him.  </a:t>
            </a:r>
            <a:endParaRPr lang="en-US" sz="3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0B756E-495A-4C51-9F35-A5B9F4D02B29}"/>
              </a:ext>
            </a:extLst>
          </p:cNvPr>
          <p:cNvSpPr/>
          <p:nvPr/>
        </p:nvSpPr>
        <p:spPr>
          <a:xfrm>
            <a:off x="457200" y="1447800"/>
            <a:ext cx="8229600" cy="2362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sz="31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en-US" sz="3100" dirty="0">
                <a:solidFill>
                  <a:srgbClr val="FFFF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if you confess with your mouth the Lord Jesus and believe in your heart that God has raised Him from the dead, you will be saved.  </a:t>
            </a:r>
            <a:r>
              <a:rPr lang="en-US" sz="31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US" sz="3100" dirty="0">
                <a:solidFill>
                  <a:srgbClr val="FFFF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with the heart one believes unto righteousness, and with the mouth confession is made unto salvation 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Ro.10</a:t>
            </a:r>
            <a:r>
              <a:rPr lang="en-US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3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DD45D1-05FB-4419-AF0C-F9AAF722FC3E}"/>
              </a:ext>
            </a:extLst>
          </p:cNvPr>
          <p:cNvSpPr/>
          <p:nvPr/>
        </p:nvSpPr>
        <p:spPr>
          <a:xfrm>
            <a:off x="457200" y="4038600"/>
            <a:ext cx="8229600" cy="2362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en-US" sz="3100" dirty="0">
                <a:solidFill>
                  <a:srgbClr val="FFFF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though He was a Son, yet He learned obedience by the things which He suffered.  </a:t>
            </a:r>
            <a:r>
              <a:rPr lang="en-US" sz="31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en-US" sz="3100" dirty="0">
                <a:solidFill>
                  <a:srgbClr val="FFFF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having been perfected, He became the author of eternal salvation to all who obey Him </a:t>
            </a:r>
            <a:r>
              <a:rPr lang="en-US" sz="2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Hb.5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184C9C-EC7E-49DF-B8BE-136D91A26AFD}"/>
              </a:ext>
            </a:extLst>
          </p:cNvPr>
          <p:cNvSpPr/>
          <p:nvPr/>
        </p:nvSpPr>
        <p:spPr>
          <a:xfrm>
            <a:off x="2743200" y="1468584"/>
            <a:ext cx="1295400" cy="475672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43432C-B6B0-4554-9CD4-28E865DB7977}"/>
              </a:ext>
            </a:extLst>
          </p:cNvPr>
          <p:cNvSpPr/>
          <p:nvPr/>
        </p:nvSpPr>
        <p:spPr>
          <a:xfrm>
            <a:off x="2078184" y="1944256"/>
            <a:ext cx="1295400" cy="475672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B357E3-65FA-4734-BBAF-388F79026753}"/>
              </a:ext>
            </a:extLst>
          </p:cNvPr>
          <p:cNvSpPr/>
          <p:nvPr/>
        </p:nvSpPr>
        <p:spPr>
          <a:xfrm>
            <a:off x="2657764" y="2877128"/>
            <a:ext cx="1371600" cy="475672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1E5036-2701-43FE-83BD-48C4A368B14D}"/>
              </a:ext>
            </a:extLst>
          </p:cNvPr>
          <p:cNvSpPr/>
          <p:nvPr/>
        </p:nvSpPr>
        <p:spPr>
          <a:xfrm>
            <a:off x="2225818" y="3352800"/>
            <a:ext cx="1718110" cy="475672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583BE7-31B3-4269-9674-D597EAA59391}"/>
              </a:ext>
            </a:extLst>
          </p:cNvPr>
          <p:cNvSpPr/>
          <p:nvPr/>
        </p:nvSpPr>
        <p:spPr>
          <a:xfrm>
            <a:off x="6557670" y="4285672"/>
            <a:ext cx="1718110" cy="475672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128E4-CFEF-457D-908D-81F395EC89CF}"/>
              </a:ext>
            </a:extLst>
          </p:cNvPr>
          <p:cNvSpPr/>
          <p:nvPr/>
        </p:nvSpPr>
        <p:spPr>
          <a:xfrm>
            <a:off x="3694824" y="5715000"/>
            <a:ext cx="881662" cy="475672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9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16" y="914401"/>
            <a:ext cx="5667768" cy="990599"/>
          </a:xfrm>
          <a:blipFill>
            <a:blip r:embed="rId2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Word of Faith</a:t>
            </a:r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3800" dirty="0">
              <a:solidFill>
                <a:schemeClr val="accent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Lk.7:5-9, signs of great faith –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10018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Confesses unworthiness, </a:t>
            </a:r>
            <a:r>
              <a:rPr lang="en-US" altLang="en-US" dirty="0">
                <a:solidFill>
                  <a:schemeClr val="bg1"/>
                </a:solidFill>
              </a:rPr>
              <a:t>6-8a  [cf. 3:16]</a:t>
            </a:r>
          </a:p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Believes what Jesus says, though he has not seen it happen, </a:t>
            </a:r>
            <a:r>
              <a:rPr lang="en-US" altLang="en-US" dirty="0">
                <a:solidFill>
                  <a:schemeClr val="bg1"/>
                </a:solidFill>
              </a:rPr>
              <a:t>7-8  </a:t>
            </a:r>
          </a:p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Understands authority and obedience, </a:t>
            </a:r>
            <a:r>
              <a:rPr lang="en-US" altLang="en-US" dirty="0">
                <a:solidFill>
                  <a:schemeClr val="bg1"/>
                </a:solidFill>
              </a:rPr>
              <a:t>9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John 20:30-31, written to produce faith</a:t>
            </a:r>
          </a:p>
          <a:p>
            <a:pPr>
              <a:spcAft>
                <a:spcPts val="8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5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6420" y="914401"/>
            <a:ext cx="3871161" cy="457199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Word of Faith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0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003C974-AE14-4764-A63E-2EE091ED0C40}"/>
              </a:ext>
            </a:extLst>
          </p:cNvPr>
          <p:cNvSpPr txBox="1">
            <a:spLocks/>
          </p:cNvSpPr>
          <p:nvPr/>
        </p:nvSpPr>
        <p:spPr bwMode="auto">
          <a:xfrm>
            <a:off x="1743364" y="1524000"/>
            <a:ext cx="5667768" cy="9905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Work of Faith</a:t>
            </a:r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3800" dirty="0">
              <a:solidFill>
                <a:schemeClr val="accent2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464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9344"/>
            <a:ext cx="8229600" cy="877456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Romans 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1066800"/>
            <a:ext cx="8458200" cy="535247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Romans emphasizes obedience.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Romans 1:5, </a:t>
            </a:r>
            <a:r>
              <a:rPr lang="en-US" altLang="en-US" dirty="0">
                <a:solidFill>
                  <a:srgbClr val="FFFFCC"/>
                </a:solidFill>
              </a:rPr>
              <a:t>to promote obedience </a:t>
            </a:r>
            <a:r>
              <a:rPr lang="en-US" altLang="en-US" sz="3000" dirty="0">
                <a:solidFill>
                  <a:srgbClr val="FFFFCC"/>
                </a:solidFill>
              </a:rPr>
              <a:t>(to God)</a:t>
            </a:r>
            <a:r>
              <a:rPr lang="en-US" altLang="en-US" dirty="0">
                <a:solidFill>
                  <a:srgbClr val="FFFFCC"/>
                </a:solidFill>
              </a:rPr>
              <a:t> springing from or belonging to faith in Him</a:t>
            </a:r>
            <a:r>
              <a:rPr lang="en-US" altLang="en-US" dirty="0">
                <a:solidFill>
                  <a:schemeClr val="bg1"/>
                </a:solidFill>
              </a:rPr>
              <a:t>.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Romans 6:17…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Romans 10:16, </a:t>
            </a:r>
            <a:r>
              <a:rPr lang="en-US" altLang="en-US" dirty="0">
                <a:solidFill>
                  <a:srgbClr val="FFFFCC"/>
                </a:solidFill>
              </a:rPr>
              <a:t>obeying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2900" dirty="0">
                <a:solidFill>
                  <a:schemeClr val="bg1"/>
                </a:solidFill>
              </a:rPr>
              <a:t>||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FFFFCC"/>
                </a:solidFill>
              </a:rPr>
              <a:t>believing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526C1E-9F3A-4391-A617-3139DDBF9C9A}"/>
              </a:ext>
            </a:extLst>
          </p:cNvPr>
          <p:cNvSpPr/>
          <p:nvPr/>
        </p:nvSpPr>
        <p:spPr>
          <a:xfrm>
            <a:off x="1295400" y="3657600"/>
            <a:ext cx="2133600" cy="990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99FF33"/>
                </a:solidFill>
              </a:rPr>
              <a:t>Slaves</a:t>
            </a:r>
            <a:br>
              <a:rPr lang="en-US" sz="3000" dirty="0">
                <a:solidFill>
                  <a:srgbClr val="99FF33"/>
                </a:solidFill>
              </a:rPr>
            </a:br>
            <a:r>
              <a:rPr lang="en-US" sz="3000" dirty="0">
                <a:solidFill>
                  <a:srgbClr val="99FF33"/>
                </a:solidFill>
              </a:rPr>
              <a:t>of sin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6F3A41-2288-4282-9433-2F10ACC7AAC2}"/>
              </a:ext>
            </a:extLst>
          </p:cNvPr>
          <p:cNvSpPr/>
          <p:nvPr/>
        </p:nvSpPr>
        <p:spPr>
          <a:xfrm>
            <a:off x="3505200" y="3657600"/>
            <a:ext cx="2133600" cy="990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99FF33"/>
                </a:solidFill>
              </a:rPr>
              <a:t>Obedient from heart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E8F7FD-1FBC-48A8-8D46-FDA6BB7484E6}"/>
              </a:ext>
            </a:extLst>
          </p:cNvPr>
          <p:cNvSpPr/>
          <p:nvPr/>
        </p:nvSpPr>
        <p:spPr>
          <a:xfrm>
            <a:off x="5715000" y="3657600"/>
            <a:ext cx="2133600" cy="990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99FF33"/>
                </a:solidFill>
              </a:rPr>
              <a:t>Slaves</a:t>
            </a:r>
            <a:br>
              <a:rPr lang="en-US" sz="3000" dirty="0">
                <a:solidFill>
                  <a:srgbClr val="99FF33"/>
                </a:solidFill>
              </a:rPr>
            </a:br>
            <a:r>
              <a:rPr lang="en-US" sz="3000" dirty="0">
                <a:solidFill>
                  <a:srgbClr val="99FF33"/>
                </a:solidFill>
              </a:rPr>
              <a:t>of right.</a:t>
            </a:r>
          </a:p>
        </p:txBody>
      </p:sp>
    </p:spTree>
    <p:extLst>
      <p:ext uri="{BB962C8B-B14F-4D97-AF65-F5344CB8AC3E}">
        <p14:creationId xmlns:p14="http://schemas.microsoft.com/office/powerpoint/2010/main" val="286767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9344"/>
            <a:ext cx="8229600" cy="877456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Degrees of faith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2256"/>
            <a:ext cx="8229600" cy="5352472"/>
          </a:xfrm>
        </p:spPr>
        <p:txBody>
          <a:bodyPr/>
          <a:lstStyle/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8C6DB1-33AC-4084-B423-F9476DB0B78A}"/>
              </a:ext>
            </a:extLst>
          </p:cNvPr>
          <p:cNvSpPr/>
          <p:nvPr/>
        </p:nvSpPr>
        <p:spPr>
          <a:xfrm>
            <a:off x="838200" y="1182256"/>
            <a:ext cx="3657600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92D050"/>
                </a:solidFill>
              </a:rPr>
              <a:t>Little Faith</a:t>
            </a:r>
          </a:p>
          <a:p>
            <a:pPr algn="ctr"/>
            <a:r>
              <a:rPr lang="en-US" sz="3200" dirty="0"/>
              <a:t>Mt.6:30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7D8385-A061-4BEB-84D3-F4AB332ECD91}"/>
              </a:ext>
            </a:extLst>
          </p:cNvPr>
          <p:cNvSpPr/>
          <p:nvPr/>
        </p:nvSpPr>
        <p:spPr>
          <a:xfrm>
            <a:off x="4648200" y="1182256"/>
            <a:ext cx="36576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Great Faith</a:t>
            </a:r>
          </a:p>
          <a:p>
            <a:pPr algn="ctr"/>
            <a:r>
              <a:rPr lang="en-US" sz="3200" dirty="0"/>
              <a:t>Mt.8:10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67EBE8-7E6B-43E1-BF70-79DBAE1F8F21}"/>
              </a:ext>
            </a:extLst>
          </p:cNvPr>
          <p:cNvSpPr/>
          <p:nvPr/>
        </p:nvSpPr>
        <p:spPr>
          <a:xfrm>
            <a:off x="838200" y="2477656"/>
            <a:ext cx="3657600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92D050"/>
                </a:solidFill>
              </a:rPr>
              <a:t>Weak Faith</a:t>
            </a:r>
          </a:p>
          <a:p>
            <a:pPr algn="ctr"/>
            <a:r>
              <a:rPr lang="en-US" sz="3200" dirty="0"/>
              <a:t>Ro.4:19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82BFE6-F6EB-4A3A-9C6C-BB67202FBA25}"/>
              </a:ext>
            </a:extLst>
          </p:cNvPr>
          <p:cNvSpPr/>
          <p:nvPr/>
        </p:nvSpPr>
        <p:spPr>
          <a:xfrm>
            <a:off x="4648200" y="2477656"/>
            <a:ext cx="36576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Strong Faith</a:t>
            </a:r>
          </a:p>
          <a:p>
            <a:pPr algn="ctr"/>
            <a:r>
              <a:rPr lang="en-US" sz="3200" dirty="0"/>
              <a:t>Ro.4:20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EB5545-D5BD-46BA-90F3-FCB1AC7E8103}"/>
              </a:ext>
            </a:extLst>
          </p:cNvPr>
          <p:cNvSpPr/>
          <p:nvPr/>
        </p:nvSpPr>
        <p:spPr>
          <a:xfrm>
            <a:off x="838200" y="3773056"/>
            <a:ext cx="3657600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92D050"/>
                </a:solidFill>
              </a:rPr>
              <a:t>Dead Faith</a:t>
            </a:r>
          </a:p>
          <a:p>
            <a:pPr algn="ctr"/>
            <a:r>
              <a:rPr lang="en-US" sz="3200" dirty="0"/>
              <a:t>Ja.2:17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D8E6E0-F5FE-470C-BAF4-286781AA33D6}"/>
              </a:ext>
            </a:extLst>
          </p:cNvPr>
          <p:cNvSpPr/>
          <p:nvPr/>
        </p:nvSpPr>
        <p:spPr>
          <a:xfrm>
            <a:off x="4648200" y="3773056"/>
            <a:ext cx="36576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Working Faith</a:t>
            </a:r>
          </a:p>
          <a:p>
            <a:pPr algn="ctr"/>
            <a:r>
              <a:rPr lang="en-US" sz="3200" dirty="0"/>
              <a:t>Ja.2:18, 24</a:t>
            </a:r>
          </a:p>
        </p:txBody>
      </p:sp>
    </p:spTree>
    <p:extLst>
      <p:ext uri="{BB962C8B-B14F-4D97-AF65-F5344CB8AC3E}">
        <p14:creationId xmlns:p14="http://schemas.microsoft.com/office/powerpoint/2010/main" val="65370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825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Abadi</vt:lpstr>
      <vt:lpstr>Arial</vt:lpstr>
      <vt:lpstr>Calibri</vt:lpstr>
      <vt:lpstr>Times New Roman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I. The Word of Faith </vt:lpstr>
      <vt:lpstr>Lk.7:5-9, signs of great faith – </vt:lpstr>
      <vt:lpstr>I. The Word of Faith </vt:lpstr>
      <vt:lpstr>Romans 4</vt:lpstr>
      <vt:lpstr>Degrees of faith</vt:lpstr>
      <vt:lpstr>James 2</vt:lpstr>
      <vt:lpstr>True faith obeys</vt:lpstr>
      <vt:lpstr>True faith obeys</vt:lpstr>
      <vt:lpstr>True faith obeys</vt:lpstr>
      <vt:lpstr>True faith obeys God</vt:lpstr>
      <vt:lpstr>How do we show faith?</vt:lpstr>
      <vt:lpstr>I. The Word of Faith </vt:lpstr>
      <vt:lpstr>Romans 4:…11-12</vt:lpstr>
      <vt:lpstr>2 Co.5:15, He died for us; we live for Him</vt:lpstr>
      <vt:lpstr>F▪A▪I▪T▪H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379</cp:revision>
  <dcterms:created xsi:type="dcterms:W3CDTF">2004-01-08T21:08:14Z</dcterms:created>
  <dcterms:modified xsi:type="dcterms:W3CDTF">2020-11-23T02:30:24Z</dcterms:modified>
</cp:coreProperties>
</file>