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541" r:id="rId2"/>
    <p:sldId id="258" r:id="rId3"/>
    <p:sldId id="543" r:id="rId4"/>
    <p:sldId id="544" r:id="rId5"/>
    <p:sldId id="602" r:id="rId6"/>
    <p:sldId id="598" r:id="rId7"/>
    <p:sldId id="603" r:id="rId8"/>
    <p:sldId id="604" r:id="rId9"/>
    <p:sldId id="601" r:id="rId10"/>
    <p:sldId id="606" r:id="rId11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FFFF"/>
    <a:srgbClr val="FFCC00"/>
    <a:srgbClr val="FFFF99"/>
    <a:srgbClr val="CCFFCC"/>
    <a:srgbClr val="66CCFF"/>
    <a:srgbClr val="FFFFCC"/>
    <a:srgbClr val="CC3300"/>
    <a:srgbClr val="000066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8027" autoAdjust="0"/>
    <p:restoredTop sz="94660"/>
  </p:normalViewPr>
  <p:slideViewPr>
    <p:cSldViewPr showGuides="1">
      <p:cViewPr varScale="1">
        <p:scale>
          <a:sx n="91" d="100"/>
          <a:sy n="91" d="100"/>
        </p:scale>
        <p:origin x="882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3425098-F39A-43C7-9B48-42DEC590CE8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78065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C174059-D456-4DCA-84CC-D90728ABDBC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10270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3798DFF-FBC4-41E5-94C6-F19339EF75EF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859339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F2920E-C45B-44F1-A1D7-F6EFA0292B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916671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BCF90E-72F8-4EE6-9176-1B877AD2135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285769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86C780A-7F27-4499-A2F3-63D5BAA1D88D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0954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0EC1AA-D6AA-49BF-B895-720E85178CC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218048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86226A-F5F0-427E-BD04-8ABE607AD610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37147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D964D03-541A-4B7A-B39F-816AF96116D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2343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6AE82A-DF2F-47AD-930E-041545FFBCF5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90352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82A33E0-D01C-4FC7-8540-A4BD09E45746}" type="slidenum">
              <a:rPr lang="en-US" altLang="en-US">
                <a:solidFill>
                  <a:srgbClr val="000000"/>
                </a:solidFill>
              </a:rPr>
              <a:pPr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997883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D1C39F"/>
            </a:gs>
            <a:gs pos="35001">
              <a:srgbClr val="F0EBD5"/>
            </a:gs>
            <a:gs pos="100000">
              <a:srgbClr val="FFEFD1"/>
            </a:gs>
          </a:gsLst>
          <a:lin ang="27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altLang="en-US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 eaLnBrk="1" hangingPunct="1"/>
            <a:endParaRPr lang="en-US" altLang="en-US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 eaLnBrk="1" hangingPunct="1"/>
            <a:fld id="{1A990441-334E-4E7F-B844-9325D3A65DF3}" type="slidenum">
              <a:rPr lang="en-US" altLang="en-US">
                <a:solidFill>
                  <a:srgbClr val="000000"/>
                </a:solidFill>
              </a:rPr>
              <a:pPr eaLnBrk="1" hangingPunct="1"/>
              <a:t>‹#›</a:t>
            </a:fld>
            <a:endParaRPr lang="en-US" altLang="en-US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420188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F259DB44-E7FB-4639-98C3-0335F6FD610A}"/>
              </a:ext>
            </a:extLst>
          </p:cNvPr>
          <p:cNvSpPr/>
          <p:nvPr/>
        </p:nvSpPr>
        <p:spPr>
          <a:xfrm>
            <a:off x="1864066" y="685800"/>
            <a:ext cx="5415868" cy="1325628"/>
          </a:xfrm>
          <a:prstGeom prst="rect">
            <a:avLst/>
          </a:prstGeom>
          <a:solidFill>
            <a:schemeClr val="tx1"/>
          </a:solidFill>
          <a:ln w="3175">
            <a:solidFill>
              <a:srgbClr val="00B0F0"/>
            </a:solidFill>
          </a:ln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/>
              <a:t>Onesiphorus</a:t>
            </a:r>
            <a:r>
              <a:rPr lang="en-US" sz="3600" dirty="0"/>
              <a:t>,</a:t>
            </a:r>
          </a:p>
          <a:p>
            <a:pPr algn="ctr"/>
            <a:r>
              <a:rPr lang="en-US" sz="3600" dirty="0"/>
              <a:t>A Friend Indeed</a:t>
            </a:r>
          </a:p>
        </p:txBody>
      </p:sp>
    </p:spTree>
    <p:extLst>
      <p:ext uri="{BB962C8B-B14F-4D97-AF65-F5344CB8AC3E}">
        <p14:creationId xmlns:p14="http://schemas.microsoft.com/office/powerpoint/2010/main" val="213374006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Conclusion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15000"/>
          </a:xfrm>
        </p:spPr>
        <p:txBody>
          <a:bodyPr/>
          <a:lstStyle/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The point?  Timothy: be an Ones.  Mt.25:36.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Sacrificial service is always rewarded.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Paul </a:t>
            </a:r>
            <a:r>
              <a:rPr lang="en-US" altLang="en-US" sz="3000" i="1" dirty="0">
                <a:solidFill>
                  <a:schemeClr val="bg1"/>
                </a:solidFill>
              </a:rPr>
              <a:t>encourages</a:t>
            </a:r>
            <a:r>
              <a:rPr lang="en-US" altLang="en-US" sz="3000" dirty="0">
                <a:solidFill>
                  <a:schemeClr val="bg1"/>
                </a:solidFill>
              </a:rPr>
              <a:t> Timothy with one example, </a:t>
            </a:r>
            <a:r>
              <a:rPr lang="en-US" altLang="en-US" sz="3000" i="1" dirty="0">
                <a:solidFill>
                  <a:schemeClr val="bg1"/>
                </a:solidFill>
              </a:rPr>
              <a:t>warns</a:t>
            </a:r>
            <a:r>
              <a:rPr lang="en-US" altLang="en-US" sz="3000" dirty="0">
                <a:solidFill>
                  <a:schemeClr val="bg1"/>
                </a:solidFill>
              </a:rPr>
              <a:t> him with others.  1 Tim.4:12; 1 Pt.2:21.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4. </a:t>
            </a:r>
            <a:r>
              <a:rPr lang="en-US" altLang="en-US" sz="3000" dirty="0" err="1">
                <a:solidFill>
                  <a:schemeClr val="bg1"/>
                </a:solidFill>
              </a:rPr>
              <a:t>Onesiphorous</a:t>
            </a:r>
            <a:r>
              <a:rPr lang="en-US" altLang="en-US" sz="3000" dirty="0">
                <a:solidFill>
                  <a:schemeClr val="bg1"/>
                </a:solidFill>
              </a:rPr>
              <a:t> risked own life for Paul.  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5. </a:t>
            </a:r>
            <a:r>
              <a:rPr lang="en-US" altLang="en-US" sz="3000" dirty="0">
                <a:solidFill>
                  <a:schemeClr val="bg1"/>
                </a:solidFill>
              </a:rPr>
              <a:t>Paul could never repay him for his kindness.</a:t>
            </a:r>
          </a:p>
          <a:p>
            <a:pPr marL="0" indent="0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6. </a:t>
            </a:r>
            <a:r>
              <a:rPr lang="en-US" altLang="en-US" sz="3000" dirty="0">
                <a:solidFill>
                  <a:schemeClr val="bg1"/>
                </a:solidFill>
              </a:rPr>
              <a:t>4:19, a memorial.    Mt.5:16;  Ph.2:15.</a:t>
            </a:r>
          </a:p>
          <a:p>
            <a:pPr marL="339725" indent="-339725">
              <a:spcBef>
                <a:spcPts val="600"/>
              </a:spcBef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7.</a:t>
            </a:r>
            <a:r>
              <a:rPr lang="en-US" altLang="en-US" sz="3000" dirty="0">
                <a:solidFill>
                  <a:schemeClr val="bg1"/>
                </a:solidFill>
              </a:rPr>
              <a:t> Like </a:t>
            </a:r>
            <a:r>
              <a:rPr lang="en-US" altLang="en-US" sz="3000" dirty="0" err="1">
                <a:solidFill>
                  <a:schemeClr val="bg1"/>
                </a:solidFill>
              </a:rPr>
              <a:t>Onesiphorous</a:t>
            </a:r>
            <a:r>
              <a:rPr lang="en-US" altLang="en-US" sz="3000" dirty="0">
                <a:solidFill>
                  <a:schemeClr val="bg1"/>
                </a:solidFill>
              </a:rPr>
              <a:t>, Christians need not fear the </a:t>
            </a:r>
            <a:r>
              <a:rPr lang="en-US" altLang="en-US" sz="3000" dirty="0" err="1">
                <a:solidFill>
                  <a:schemeClr val="bg1"/>
                </a:solidFill>
              </a:rPr>
              <a:t>Neros</a:t>
            </a:r>
            <a:r>
              <a:rPr lang="en-US" altLang="en-US" sz="3000" dirty="0">
                <a:solidFill>
                  <a:schemeClr val="bg1"/>
                </a:solidFill>
              </a:rPr>
              <a:t> of this world.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33109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C0C0C0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>
            <a:extLst>
              <a:ext uri="{FF2B5EF4-FFF2-40B4-BE49-F238E27FC236}">
                <a16:creationId xmlns:a16="http://schemas.microsoft.com/office/drawing/2014/main" id="{6DEC5918-1715-4FFD-80A1-3107D590A3F1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792162"/>
          </a:xfrm>
        </p:spPr>
        <p:txBody>
          <a:bodyPr/>
          <a:lstStyle/>
          <a:p>
            <a:r>
              <a:rPr lang="en-US" altLang="en-US" sz="3600" dirty="0" err="1">
                <a:solidFill>
                  <a:srgbClr val="CCFFFF"/>
                </a:solidFill>
              </a:rPr>
              <a:t>Onesiphorus</a:t>
            </a:r>
            <a:r>
              <a:rPr lang="en-US" altLang="en-US" sz="3600" dirty="0">
                <a:solidFill>
                  <a:srgbClr val="CCFFFF"/>
                </a:solidFill>
              </a:rPr>
              <a:t> (help-bringer)</a:t>
            </a:r>
          </a:p>
        </p:txBody>
      </p:sp>
      <p:sp>
        <p:nvSpPr>
          <p:cNvPr id="4099" name="Rectangle 3">
            <a:extLst>
              <a:ext uri="{FF2B5EF4-FFF2-40B4-BE49-F238E27FC236}">
                <a16:creationId xmlns:a16="http://schemas.microsoft.com/office/drawing/2014/main" id="{B2F93335-D7E2-448C-B28C-BBDE23EC24F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457200" y="1020762"/>
            <a:ext cx="8229600" cy="5456238"/>
          </a:xfrm>
        </p:spPr>
        <p:txBody>
          <a:bodyPr/>
          <a:lstStyle/>
          <a:p>
            <a:pPr marL="0" indent="0" algn="ctr">
              <a:lnSpc>
                <a:spcPct val="90000"/>
              </a:lnSpc>
              <a:spcAft>
                <a:spcPts val="600"/>
              </a:spcAft>
              <a:buNone/>
            </a:pPr>
            <a:r>
              <a:rPr lang="en-US" altLang="en-US" dirty="0">
                <a:solidFill>
                  <a:schemeClr val="bg1"/>
                </a:solidFill>
              </a:rPr>
              <a:t>2 Timothy 1</a:t>
            </a:r>
            <a:endParaRPr lang="en-US" altLang="en-US" sz="3600" dirty="0">
              <a:solidFill>
                <a:srgbClr val="FFFF99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224743" y="838200"/>
            <a:ext cx="4694515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</a:rPr>
              <a:t>Context, </a:t>
            </a:r>
            <a:r>
              <a:rPr lang="en-US" sz="3600" kern="0" dirty="0">
                <a:solidFill>
                  <a:schemeClr val="bg1"/>
                </a:solidFill>
              </a:rPr>
              <a:t>15-16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083743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15: widespread apostasy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685800"/>
            <a:ext cx="8382000" cy="58674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FFFF99"/>
                </a:solidFill>
              </a:rPr>
              <a:t>Persecutions:</a:t>
            </a:r>
            <a:r>
              <a:rPr lang="en-US" altLang="en-US" dirty="0">
                <a:solidFill>
                  <a:schemeClr val="bg1"/>
                </a:solidFill>
              </a:rPr>
              <a:t> Nero, the madman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FFFF99"/>
                </a:solidFill>
              </a:rPr>
              <a:t>Defections: </a:t>
            </a:r>
            <a:r>
              <a:rPr lang="en-US" altLang="en-US" sz="3200" dirty="0">
                <a:solidFill>
                  <a:schemeClr val="bg1"/>
                </a:solidFill>
              </a:rPr>
              <a:t>Asia (Ephesus)</a:t>
            </a:r>
          </a:p>
          <a:p>
            <a:pPr marL="341313" indent="-341313">
              <a:spcAft>
                <a:spcPts val="200"/>
              </a:spcAft>
            </a:pPr>
            <a:r>
              <a:rPr lang="en-US" altLang="en-US" dirty="0" err="1">
                <a:solidFill>
                  <a:srgbClr val="FFFF99"/>
                </a:solidFill>
              </a:rPr>
              <a:t>Phygellus</a:t>
            </a:r>
            <a:r>
              <a:rPr lang="en-US" altLang="en-US" dirty="0">
                <a:solidFill>
                  <a:srgbClr val="FFFF99"/>
                </a:solidFill>
              </a:rPr>
              <a:t> and Hermogenes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Ringleaders?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Run away at Paul’s arrest?</a:t>
            </a:r>
          </a:p>
          <a:p>
            <a:pPr marL="741363" lvl="1" indent="-341313">
              <a:spcAft>
                <a:spcPts val="3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Forsake him in prison?  </a:t>
            </a:r>
          </a:p>
          <a:p>
            <a:pPr marL="741363" lvl="1" indent="-341313">
              <a:spcAft>
                <a:spcPts val="600"/>
              </a:spcAft>
            </a:pPr>
            <a:r>
              <a:rPr lang="en-US" altLang="en-US" sz="3200" dirty="0">
                <a:solidFill>
                  <a:schemeClr val="bg1"/>
                </a:solidFill>
              </a:rPr>
              <a:t>Refuse to testify for him at trial?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 err="1">
                <a:solidFill>
                  <a:srgbClr val="FFFF99"/>
                </a:solidFill>
              </a:rPr>
              <a:t>Onesiphorus</a:t>
            </a:r>
            <a:r>
              <a:rPr lang="en-US" altLang="en-US" dirty="0">
                <a:solidFill>
                  <a:srgbClr val="FFFF99"/>
                </a:solidFill>
              </a:rPr>
              <a:t>:</a:t>
            </a:r>
            <a:r>
              <a:rPr lang="en-US" altLang="en-US" dirty="0">
                <a:solidFill>
                  <a:schemeClr val="bg1"/>
                </a:solidFill>
              </a:rPr>
              <a:t> one exception; showed mercy to Paul – not ashamed (v.8, 12, 16)</a:t>
            </a:r>
          </a:p>
        </p:txBody>
      </p:sp>
    </p:spTree>
    <p:extLst>
      <p:ext uri="{BB962C8B-B14F-4D97-AF65-F5344CB8AC3E}">
        <p14:creationId xmlns:p14="http://schemas.microsoft.com/office/powerpoint/2010/main" val="32539561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808471" y="838200"/>
            <a:ext cx="3527059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Context, 15-16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8181AE-2103-4857-BE6C-D955143F05BF}"/>
              </a:ext>
            </a:extLst>
          </p:cNvPr>
          <p:cNvSpPr/>
          <p:nvPr/>
        </p:nvSpPr>
        <p:spPr>
          <a:xfrm>
            <a:off x="2225037" y="1541418"/>
            <a:ext cx="4694515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</a:rPr>
              <a:t>Concern, </a:t>
            </a:r>
            <a:r>
              <a:rPr lang="en-US" sz="3600" kern="0" dirty="0">
                <a:solidFill>
                  <a:schemeClr val="bg1"/>
                </a:solidFill>
              </a:rPr>
              <a:t>16, 18</a:t>
            </a:r>
            <a:endParaRPr lang="en-US" sz="36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3108784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1066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16a: Paul asks for mercy</a:t>
            </a:r>
            <a:b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</a:br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for house (family) of </a:t>
            </a:r>
            <a:r>
              <a:rPr lang="en-US" altLang="en-US" sz="3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Onesiphorus</a:t>
            </a:r>
            <a:endParaRPr lang="en-US" altLang="en-US" sz="3600" dirty="0">
              <a:solidFill>
                <a:schemeClr val="bg1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219200"/>
            <a:ext cx="8382000" cy="51816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Did he appear at Paul’s defense only to be arrested…?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sz="3200" dirty="0">
                <a:solidFill>
                  <a:srgbClr val="CCFFFF"/>
                </a:solidFill>
              </a:rPr>
              <a:t>Was he still in Rome (separated from family)?</a:t>
            </a:r>
          </a:p>
          <a:p>
            <a:pPr marL="341313" indent="-341313">
              <a:spcAft>
                <a:spcPts val="600"/>
              </a:spcAft>
            </a:pPr>
            <a:r>
              <a:rPr lang="en-US" altLang="en-US" dirty="0">
                <a:solidFill>
                  <a:srgbClr val="CCFFFF"/>
                </a:solidFill>
              </a:rPr>
              <a:t>Was he dead?  </a:t>
            </a:r>
          </a:p>
          <a:p>
            <a:pPr marL="0" indent="0" algn="ctr">
              <a:spcAft>
                <a:spcPts val="600"/>
              </a:spcAft>
              <a:buNone/>
            </a:pPr>
            <a:r>
              <a:rPr lang="en-US" altLang="en-US" sz="3600" dirty="0">
                <a:solidFill>
                  <a:schemeClr val="bg1"/>
                </a:solidFill>
              </a:rPr>
              <a:t>We don’t know</a:t>
            </a:r>
          </a:p>
        </p:txBody>
      </p:sp>
    </p:spTree>
    <p:extLst>
      <p:ext uri="{BB962C8B-B14F-4D97-AF65-F5344CB8AC3E}">
        <p14:creationId xmlns:p14="http://schemas.microsoft.com/office/powerpoint/2010/main" val="4500904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>
            <a:extLst>
              <a:ext uri="{FF2B5EF4-FFF2-40B4-BE49-F238E27FC236}">
                <a16:creationId xmlns:a16="http://schemas.microsoft.com/office/drawing/2014/main" id="{1BB42E51-39C0-414A-A134-D61721A83D82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457200" y="0"/>
            <a:ext cx="8229600" cy="685800"/>
          </a:xfrm>
        </p:spPr>
        <p:txBody>
          <a:bodyPr/>
          <a:lstStyle/>
          <a:p>
            <a:r>
              <a:rPr lang="en-US" altLang="en-US" sz="3600" dirty="0">
                <a:solidFill>
                  <a:schemeClr val="bg1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18: did Paul pray for the dead?</a:t>
            </a:r>
          </a:p>
        </p:txBody>
      </p:sp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762000"/>
            <a:ext cx="8382000" cy="5715000"/>
          </a:xfrm>
        </p:spPr>
        <p:txBody>
          <a:bodyPr/>
          <a:lstStyle/>
          <a:p>
            <a:pPr marL="341313" indent="-341313">
              <a:spcAft>
                <a:spcPts val="600"/>
              </a:spcAft>
            </a:pPr>
            <a:r>
              <a:rPr lang="en-US" altLang="en-US" sz="3000" dirty="0">
                <a:solidFill>
                  <a:srgbClr val="FFFF99"/>
                </a:solidFill>
              </a:rPr>
              <a:t>Roman Catholic position </a:t>
            </a:r>
            <a:r>
              <a:rPr lang="en-US" altLang="en-US" sz="3000" dirty="0">
                <a:solidFill>
                  <a:schemeClr val="bg1"/>
                </a:solidFill>
              </a:rPr>
              <a:t>(2 Maccabees 12:44-45) ...</a:t>
            </a:r>
            <a:r>
              <a:rPr lang="en-US" altLang="en-US" sz="3000" dirty="0">
                <a:solidFill>
                  <a:srgbClr val="FFFF99"/>
                </a:solidFill>
              </a:rPr>
              <a:t> </a:t>
            </a:r>
            <a:r>
              <a:rPr lang="en-US" altLang="en-US" sz="3000" dirty="0">
                <a:solidFill>
                  <a:schemeClr val="bg1"/>
                </a:solidFill>
              </a:rPr>
              <a:t>uninspired; about 100 B.C.</a:t>
            </a:r>
          </a:p>
          <a:p>
            <a:pPr marL="0" indent="0" algn="ctr">
              <a:spcBef>
                <a:spcPts val="600"/>
              </a:spcBef>
              <a:spcAft>
                <a:spcPts val="300"/>
              </a:spcAft>
              <a:buNone/>
            </a:pPr>
            <a:r>
              <a:rPr lang="en-US" altLang="en-US" sz="3000" dirty="0">
                <a:solidFill>
                  <a:srgbClr val="CCFFFF"/>
                </a:solidFill>
              </a:rPr>
              <a:t>Things to consider</a:t>
            </a:r>
          </a:p>
          <a:p>
            <a:pPr marL="339725" indent="-339725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1. </a:t>
            </a:r>
            <a:r>
              <a:rPr lang="en-US" altLang="en-US" sz="3000" dirty="0">
                <a:solidFill>
                  <a:schemeClr val="bg1"/>
                </a:solidFill>
              </a:rPr>
              <a:t>How can this authorize praying for dead?  We don’t know that he was dead.</a:t>
            </a:r>
          </a:p>
          <a:p>
            <a:pPr marL="339725" indent="-339725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2. </a:t>
            </a:r>
            <a:r>
              <a:rPr lang="en-US" altLang="en-US" sz="3000" dirty="0">
                <a:solidFill>
                  <a:schemeClr val="bg1"/>
                </a:solidFill>
              </a:rPr>
              <a:t>Paul does not utter a prayer; he expresses a hope.  Cf. 1:2.   (1 Co.1:16)</a:t>
            </a:r>
          </a:p>
          <a:p>
            <a:pPr marL="339725" indent="-339725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3. </a:t>
            </a:r>
            <a:r>
              <a:rPr lang="en-US" altLang="en-US" sz="3000" dirty="0">
                <a:solidFill>
                  <a:schemeClr val="bg1"/>
                </a:solidFill>
              </a:rPr>
              <a:t>Where are instructions for such prayers?</a:t>
            </a:r>
          </a:p>
          <a:p>
            <a:pPr marL="339725" indent="-339725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4. </a:t>
            </a:r>
            <a:r>
              <a:rPr lang="en-US" altLang="en-US" sz="3000" dirty="0">
                <a:solidFill>
                  <a:schemeClr val="bg1"/>
                </a:solidFill>
              </a:rPr>
              <a:t>The dead with Christ need no prayers.</a:t>
            </a:r>
          </a:p>
          <a:p>
            <a:pPr marL="0" indent="0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5. </a:t>
            </a:r>
            <a:r>
              <a:rPr lang="en-US" altLang="en-US" sz="3000" dirty="0">
                <a:solidFill>
                  <a:schemeClr val="bg1"/>
                </a:solidFill>
              </a:rPr>
              <a:t>Those who die lost, stay lost.   Lk.16</a:t>
            </a:r>
          </a:p>
          <a:p>
            <a:pPr marL="0" indent="0">
              <a:spcBef>
                <a:spcPts val="400"/>
              </a:spcBef>
              <a:spcAft>
                <a:spcPts val="300"/>
              </a:spcAft>
              <a:buNone/>
            </a:pPr>
            <a:r>
              <a:rPr lang="en-US" altLang="en-US" sz="2400" dirty="0">
                <a:solidFill>
                  <a:srgbClr val="CCFFFF"/>
                </a:solidFill>
              </a:rPr>
              <a:t>6. </a:t>
            </a:r>
            <a:r>
              <a:rPr lang="en-US" altLang="en-US" sz="3000" dirty="0">
                <a:solidFill>
                  <a:schemeClr val="bg1"/>
                </a:solidFill>
              </a:rPr>
              <a:t>Paul wished eternal blessings on the living.</a:t>
            </a:r>
          </a:p>
          <a:p>
            <a:pPr marL="514350" indent="-514350">
              <a:spcAft>
                <a:spcPts val="600"/>
              </a:spcAft>
              <a:buAutoNum type="arabicPeriod"/>
            </a:pPr>
            <a:endParaRPr lang="en-US" altLang="en-US" sz="32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00978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  <p:subTnLst>
                                    <p:animClr clrSpc="rgb" dir="cw">
                                      <p:cBhvr override="childStyle">
                                        <p:cTn dur="1" fill="hold" display="0" masterRel="nextClick" afterEffect="1"/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ppt_c</p:attrName>
                                        </p:attrNameLst>
                                      </p:cBhvr>
                                      <p:to>
                                        <a:srgbClr val="B2B2B2"/>
                                      </p:to>
                                    </p:animClr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>
            <a:extLst>
              <a:ext uri="{FF2B5EF4-FFF2-40B4-BE49-F238E27FC236}">
                <a16:creationId xmlns:a16="http://schemas.microsoft.com/office/drawing/2014/main" id="{5474BEF5-D1DD-41ED-8F2A-384516C2D6CF}"/>
              </a:ext>
            </a:extLst>
          </p:cNvPr>
          <p:cNvSpPr/>
          <p:nvPr/>
        </p:nvSpPr>
        <p:spPr>
          <a:xfrm>
            <a:off x="2808471" y="838200"/>
            <a:ext cx="3527059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sz="2400" kern="0" dirty="0">
                <a:solidFill>
                  <a:schemeClr val="bg1"/>
                </a:solidFill>
              </a:rPr>
              <a:t>Context, 15-16</a:t>
            </a:r>
            <a:endParaRPr lang="en-US" sz="2400" dirty="0">
              <a:solidFill>
                <a:schemeClr val="bg1"/>
              </a:solidFill>
            </a:endParaRP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C88181AE-2103-4857-BE6C-D955143F05BF}"/>
              </a:ext>
            </a:extLst>
          </p:cNvPr>
          <p:cNvSpPr/>
          <p:nvPr/>
        </p:nvSpPr>
        <p:spPr>
          <a:xfrm>
            <a:off x="2225037" y="2209800"/>
            <a:ext cx="4694515" cy="1030504"/>
          </a:xfrm>
          <a:prstGeom prst="rect">
            <a:avLst/>
          </a:prstGeom>
          <a:solidFill>
            <a:schemeClr val="tx1"/>
          </a:solidFill>
          <a:ln w="6350">
            <a:solidFill>
              <a:srgbClr val="FFCC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kern="0" dirty="0">
                <a:solidFill>
                  <a:srgbClr val="FFFF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III.</a:t>
            </a:r>
            <a:r>
              <a:rPr lang="en-US" sz="3600" kern="0" dirty="0">
                <a:solidFill>
                  <a:srgbClr val="66CC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600" kern="0" dirty="0">
                <a:solidFill>
                  <a:srgbClr val="CCFFCC"/>
                </a:solidFill>
              </a:rPr>
              <a:t>Character, </a:t>
            </a:r>
            <a:r>
              <a:rPr lang="en-US" sz="3600" kern="0" dirty="0">
                <a:solidFill>
                  <a:schemeClr val="bg1"/>
                </a:solidFill>
              </a:rPr>
              <a:t>16-18</a:t>
            </a:r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50E69280-FDAE-4061-BA95-1AD5164F3935}"/>
              </a:ext>
            </a:extLst>
          </p:cNvPr>
          <p:cNvSpPr/>
          <p:nvPr/>
        </p:nvSpPr>
        <p:spPr>
          <a:xfrm>
            <a:off x="2810691" y="1524000"/>
            <a:ext cx="3527059" cy="533400"/>
          </a:xfrm>
          <a:prstGeom prst="rect">
            <a:avLst/>
          </a:prstGeom>
          <a:solidFill>
            <a:schemeClr val="tx1"/>
          </a:solidFill>
          <a:ln w="6350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kern="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II. </a:t>
            </a:r>
            <a:r>
              <a:rPr lang="en-US" sz="2400" kern="0" dirty="0">
                <a:solidFill>
                  <a:schemeClr val="bg1"/>
                </a:solidFill>
              </a:rPr>
              <a:t>Concern, 16, 18</a:t>
            </a:r>
            <a:endParaRPr lang="en-US" sz="24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0620439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ctangle 3">
            <a:extLst>
              <a:ext uri="{FF2B5EF4-FFF2-40B4-BE49-F238E27FC236}">
                <a16:creationId xmlns:a16="http://schemas.microsoft.com/office/drawing/2014/main" id="{741AC211-C10F-4539-A2DB-327FB5C81B3F}"/>
              </a:ext>
            </a:extLst>
          </p:cNvPr>
          <p:cNvSpPr>
            <a:spLocks noGrp="1" noChangeArrowheads="1"/>
          </p:cNvSpPr>
          <p:nvPr>
            <p:ph idx="1"/>
          </p:nvPr>
        </p:nvSpPr>
        <p:spPr>
          <a:xfrm>
            <a:off x="381000" y="1143000"/>
            <a:ext cx="8382000" cy="5334000"/>
          </a:xfrm>
        </p:spPr>
        <p:txBody>
          <a:bodyPr/>
          <a:lstStyle/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16: </a:t>
            </a:r>
            <a:r>
              <a:rPr lang="en-US" altLang="en-US" dirty="0">
                <a:solidFill>
                  <a:schemeClr val="bg1"/>
                </a:solidFill>
              </a:rPr>
              <a:t>a true friend, Pr.18:24.   Mk.10:29-30. 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16:</a:t>
            </a:r>
            <a:r>
              <a:rPr lang="en-US" altLang="en-US" dirty="0">
                <a:solidFill>
                  <a:schemeClr val="bg1"/>
                </a:solidFill>
              </a:rPr>
              <a:t> moved by love, not fear.   Gal.6:1</a:t>
            </a:r>
          </a:p>
          <a:p>
            <a:pPr marL="514350" indent="-51435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16: </a:t>
            </a:r>
            <a:r>
              <a:rPr lang="en-US" altLang="en-US" dirty="0">
                <a:solidFill>
                  <a:schemeClr val="bg1"/>
                </a:solidFill>
              </a:rPr>
              <a:t>refreshing(16).    Mt.20:26-28</a:t>
            </a:r>
          </a:p>
          <a:p>
            <a:pPr marL="0" indent="0">
              <a:spcAft>
                <a:spcPts val="600"/>
              </a:spcAft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16: </a:t>
            </a:r>
            <a:r>
              <a:rPr lang="en-US" altLang="en-US" dirty="0">
                <a:solidFill>
                  <a:schemeClr val="bg1"/>
                </a:solidFill>
              </a:rPr>
              <a:t>not ashamed.    Mt.21.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FFCC00"/>
                </a:solidFill>
              </a:rPr>
              <a:t>17:</a:t>
            </a:r>
            <a:r>
              <a:rPr lang="en-US" altLang="en-US" dirty="0">
                <a:solidFill>
                  <a:schemeClr val="bg1"/>
                </a:solidFill>
              </a:rPr>
              <a:t> sought </a:t>
            </a:r>
            <a:r>
              <a:rPr lang="en-US" altLang="en-US" sz="3200" dirty="0">
                <a:solidFill>
                  <a:schemeClr val="bg1"/>
                </a:solidFill>
              </a:rPr>
              <a:t>Paul zealously…   Ct. Ac.28:30</a:t>
            </a:r>
          </a:p>
          <a:p>
            <a:pPr marL="0" indent="0"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17: </a:t>
            </a:r>
            <a:r>
              <a:rPr lang="en-US" altLang="en-US" dirty="0">
                <a:solidFill>
                  <a:schemeClr val="bg1"/>
                </a:solidFill>
              </a:rPr>
              <a:t>self-motivated</a:t>
            </a:r>
          </a:p>
          <a:p>
            <a:pPr marL="514350" indent="-514350">
              <a:buNone/>
            </a:pPr>
            <a:r>
              <a:rPr lang="en-US" altLang="en-US" sz="2400" dirty="0">
                <a:solidFill>
                  <a:srgbClr val="FFC000"/>
                </a:solidFill>
              </a:rPr>
              <a:t>17: </a:t>
            </a:r>
            <a:r>
              <a:rPr lang="en-US" altLang="en-US" dirty="0">
                <a:solidFill>
                  <a:schemeClr val="bg1"/>
                </a:solidFill>
              </a:rPr>
              <a:t>just being himself (climax to life of loyalty; willing to serve (18)</a:t>
            </a:r>
            <a:endParaRPr lang="en-US" altLang="en-US" sz="3200" dirty="0">
              <a:solidFill>
                <a:schemeClr val="bg1"/>
              </a:solidFill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33FC85A5-F068-42D1-B1C7-9F84C44B971F}"/>
              </a:ext>
            </a:extLst>
          </p:cNvPr>
          <p:cNvSpPr/>
          <p:nvPr/>
        </p:nvSpPr>
        <p:spPr>
          <a:xfrm>
            <a:off x="386445" y="243840"/>
            <a:ext cx="8382000" cy="838200"/>
          </a:xfrm>
          <a:prstGeom prst="rect">
            <a:avLst/>
          </a:prstGeom>
          <a:solidFill>
            <a:schemeClr val="tx1"/>
          </a:solidFill>
          <a:ln w="3175"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dirty="0" err="1">
                <a:solidFill>
                  <a:schemeClr val="bg1"/>
                </a:solidFill>
              </a:rPr>
              <a:t>Onesipherous</a:t>
            </a:r>
            <a:r>
              <a:rPr lang="en-US" sz="3600" dirty="0">
                <a:solidFill>
                  <a:schemeClr val="bg1"/>
                </a:solidFill>
              </a:rPr>
              <a:t>, a friend indeed</a:t>
            </a:r>
          </a:p>
        </p:txBody>
      </p:sp>
    </p:spTree>
    <p:extLst>
      <p:ext uri="{BB962C8B-B14F-4D97-AF65-F5344CB8AC3E}">
        <p14:creationId xmlns:p14="http://schemas.microsoft.com/office/powerpoint/2010/main" val="2275968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1_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821</TotalTime>
  <Words>441</Words>
  <Application>Microsoft Office PowerPoint</Application>
  <PresentationFormat>On-screen Show (4:3)</PresentationFormat>
  <Paragraphs>49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3" baseType="lpstr">
      <vt:lpstr>Arial</vt:lpstr>
      <vt:lpstr>Times New Roman</vt:lpstr>
      <vt:lpstr>1_Default Design</vt:lpstr>
      <vt:lpstr>PowerPoint Presentation</vt:lpstr>
      <vt:lpstr>Onesiphorus (help-bringer)</vt:lpstr>
      <vt:lpstr>PowerPoint Presentation</vt:lpstr>
      <vt:lpstr>15: widespread apostasy</vt:lpstr>
      <vt:lpstr>PowerPoint Presentation</vt:lpstr>
      <vt:lpstr>16a: Paul asks for mercy for house (family) of Onesiphorus</vt:lpstr>
      <vt:lpstr>18: did Paul pray for the dead?</vt:lpstr>
      <vt:lpstr>PowerPoint Presentation</vt:lpstr>
      <vt:lpstr>PowerPoint Presentation</vt:lpstr>
      <vt:lpstr>Conclusion</vt:lpstr>
    </vt:vector>
  </TitlesOfParts>
  <Company>Home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Rick</dc:creator>
  <cp:lastModifiedBy>Ty Johnson</cp:lastModifiedBy>
  <cp:revision>57</cp:revision>
  <dcterms:created xsi:type="dcterms:W3CDTF">2006-09-08T19:51:33Z</dcterms:created>
  <dcterms:modified xsi:type="dcterms:W3CDTF">2020-11-28T03:43:04Z</dcterms:modified>
</cp:coreProperties>
</file>