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41" r:id="rId2"/>
    <p:sldId id="608" r:id="rId3"/>
    <p:sldId id="543" r:id="rId4"/>
    <p:sldId id="544" r:id="rId5"/>
    <p:sldId id="623" r:id="rId6"/>
    <p:sldId id="630" r:id="rId7"/>
    <p:sldId id="631" r:id="rId8"/>
    <p:sldId id="614" r:id="rId9"/>
    <p:sldId id="632" r:id="rId10"/>
    <p:sldId id="616" r:id="rId11"/>
    <p:sldId id="633" r:id="rId12"/>
    <p:sldId id="634" r:id="rId13"/>
    <p:sldId id="635" r:id="rId14"/>
    <p:sldId id="636" r:id="rId15"/>
    <p:sldId id="637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99"/>
    <a:srgbClr val="CCFFFF"/>
    <a:srgbClr val="CC3300"/>
    <a:srgbClr val="66CCFF"/>
    <a:srgbClr val="FFFFCC"/>
    <a:srgbClr val="FFCC00"/>
    <a:srgbClr val="0000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027" autoAdjust="0"/>
    <p:restoredTop sz="94660"/>
  </p:normalViewPr>
  <p:slideViewPr>
    <p:cSldViewPr showGuides="1">
      <p:cViewPr varScale="1">
        <p:scale>
          <a:sx n="91" d="100"/>
          <a:sy n="91" d="100"/>
        </p:scale>
        <p:origin x="882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80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02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59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66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57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09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80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71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234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03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7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01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259DB44-E7FB-4639-98C3-0335F6FD610A}"/>
              </a:ext>
            </a:extLst>
          </p:cNvPr>
          <p:cNvSpPr/>
          <p:nvPr/>
        </p:nvSpPr>
        <p:spPr>
          <a:xfrm>
            <a:off x="1864066" y="685800"/>
            <a:ext cx="5415868" cy="1325628"/>
          </a:xfrm>
          <a:prstGeom prst="rect">
            <a:avLst/>
          </a:prstGeom>
          <a:solidFill>
            <a:schemeClr val="tx1"/>
          </a:solidFill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God’s Hedges </a:t>
            </a:r>
            <a:r>
              <a:rPr lang="en-US" sz="3400" dirty="0">
                <a:solidFill>
                  <a:schemeClr val="bg1"/>
                </a:solidFill>
              </a:rPr>
              <a:t>(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IV</a:t>
            </a:r>
            <a:r>
              <a:rPr lang="en-US" sz="3400" dirty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(Prayer)</a:t>
            </a:r>
          </a:p>
        </p:txBody>
      </p:sp>
    </p:spTree>
    <p:extLst>
      <p:ext uri="{BB962C8B-B14F-4D97-AF65-F5344CB8AC3E}">
        <p14:creationId xmlns:p14="http://schemas.microsoft.com/office/powerpoint/2010/main" val="2133740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James discusses two kinds of prayer</a:t>
            </a:r>
            <a:endParaRPr lang="en-US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382000" cy="5715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CCFFFF"/>
                </a:solidFill>
              </a:rPr>
              <a:t>1. </a:t>
            </a:r>
            <a:r>
              <a:rPr lang="en-US" dirty="0">
                <a:solidFill>
                  <a:schemeClr val="bg1"/>
                </a:solidFill>
              </a:rPr>
              <a:t>Not-miraculous, 13.  Pray…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CCFFFF"/>
                </a:solidFill>
              </a:rPr>
              <a:t>2. </a:t>
            </a:r>
            <a:r>
              <a:rPr lang="en-US" sz="3200" dirty="0">
                <a:solidFill>
                  <a:schemeClr val="bg1"/>
                </a:solidFill>
              </a:rPr>
              <a:t>Miraculous, 14.  Call for elders… </a:t>
            </a:r>
          </a:p>
          <a:p>
            <a:pPr marL="339725" lvl="1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CCFFFF"/>
                </a:solidFill>
              </a:rPr>
              <a:t>a. </a:t>
            </a:r>
            <a:r>
              <a:rPr lang="en-US" sz="3200" dirty="0">
                <a:solidFill>
                  <a:srgbClr val="FFFF99"/>
                </a:solidFill>
              </a:rPr>
              <a:t>If non-miraculous, why call elders?</a:t>
            </a:r>
          </a:p>
          <a:p>
            <a:pPr marL="687388" lvl="1" indent="-347663">
              <a:spcAft>
                <a:spcPts val="600"/>
              </a:spcAft>
              <a:buNone/>
            </a:pPr>
            <a:r>
              <a:rPr lang="en-US" sz="2400" dirty="0">
                <a:solidFill>
                  <a:srgbClr val="CCFFFF"/>
                </a:solidFill>
              </a:rPr>
              <a:t>b. </a:t>
            </a:r>
            <a:r>
              <a:rPr lang="en-US" sz="3200" dirty="0">
                <a:solidFill>
                  <a:srgbClr val="FFFF99"/>
                </a:solidFill>
              </a:rPr>
              <a:t>Anoint with oil, </a:t>
            </a:r>
            <a:r>
              <a:rPr lang="en-US" dirty="0">
                <a:solidFill>
                  <a:schemeClr val="bg1"/>
                </a:solidFill>
              </a:rPr>
              <a:t>14b – </a:t>
            </a:r>
            <a:r>
              <a:rPr lang="en-US" sz="3200" dirty="0">
                <a:solidFill>
                  <a:schemeClr val="bg1"/>
                </a:solidFill>
              </a:rPr>
              <a:t>Lk.10:34;  Mk.6:13; Jn.9:6.</a:t>
            </a:r>
          </a:p>
          <a:p>
            <a:pPr marL="687388" lvl="1" indent="-347663">
              <a:spcAft>
                <a:spcPts val="600"/>
              </a:spcAft>
              <a:buNone/>
            </a:pPr>
            <a:r>
              <a:rPr lang="en-US" sz="2400" dirty="0">
                <a:solidFill>
                  <a:srgbClr val="CCFFFF"/>
                </a:solidFill>
              </a:rPr>
              <a:t>c.</a:t>
            </a:r>
            <a:r>
              <a:rPr lang="en-US" sz="3200" dirty="0">
                <a:solidFill>
                  <a:schemeClr val="bg1"/>
                </a:solidFill>
              </a:rPr>
              <a:t> James credits cure to prayer of faith, not to oil (15a).</a:t>
            </a:r>
          </a:p>
          <a:p>
            <a:pPr marL="796925" lvl="1" indent="-457200">
              <a:spcAft>
                <a:spcPts val="600"/>
              </a:spcAft>
              <a:buAutoNum type="alphaLcPeriod"/>
            </a:pPr>
            <a:endParaRPr lang="en-US" sz="20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87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Two kinds of prayer</a:t>
            </a:r>
            <a:endParaRPr lang="en-US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382000" cy="5715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CCFFFF"/>
                </a:solidFill>
              </a:rPr>
              <a:t>1. </a:t>
            </a:r>
            <a:r>
              <a:rPr lang="en-US" dirty="0">
                <a:solidFill>
                  <a:schemeClr val="bg1"/>
                </a:solidFill>
              </a:rPr>
              <a:t>Not-miraculous, 13.  Pray…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CCFFFF"/>
                </a:solidFill>
              </a:rPr>
              <a:t>2. </a:t>
            </a:r>
            <a:r>
              <a:rPr lang="en-US" sz="3200" dirty="0">
                <a:solidFill>
                  <a:schemeClr val="bg1"/>
                </a:solidFill>
              </a:rPr>
              <a:t>Miraculous, 14.  Call for elders… </a:t>
            </a:r>
          </a:p>
          <a:p>
            <a:pPr marL="687388" lvl="1" indent="-347663">
              <a:spcAft>
                <a:spcPts val="600"/>
              </a:spcAft>
              <a:buNone/>
            </a:pPr>
            <a:r>
              <a:rPr lang="en-US" sz="2400" dirty="0">
                <a:solidFill>
                  <a:srgbClr val="CCFFFF"/>
                </a:solidFill>
              </a:rPr>
              <a:t>d. </a:t>
            </a:r>
            <a:r>
              <a:rPr lang="en-US" sz="3200" dirty="0">
                <a:solidFill>
                  <a:srgbClr val="FFFF99"/>
                </a:solidFill>
              </a:rPr>
              <a:t>Spiritual gifts came through apostles, </a:t>
            </a:r>
            <a:r>
              <a:rPr lang="en-US" sz="3200" dirty="0">
                <a:solidFill>
                  <a:schemeClr val="bg1"/>
                </a:solidFill>
              </a:rPr>
              <a:t>Ac.8:18  (1 Co.12:9;   12:28-30)</a:t>
            </a:r>
          </a:p>
          <a:p>
            <a:pPr marL="687388" lvl="1" indent="-347663">
              <a:spcAft>
                <a:spcPts val="600"/>
              </a:spcAft>
              <a:buNone/>
            </a:pPr>
            <a:r>
              <a:rPr lang="en-US" sz="2400" dirty="0">
                <a:solidFill>
                  <a:srgbClr val="CCFFFF"/>
                </a:solidFill>
              </a:rPr>
              <a:t>e. </a:t>
            </a:r>
            <a:r>
              <a:rPr lang="en-US" sz="3200" dirty="0">
                <a:solidFill>
                  <a:srgbClr val="FFFF99"/>
                </a:solidFill>
              </a:rPr>
              <a:t>Without revelation, could not guide flock</a:t>
            </a:r>
            <a:endParaRPr lang="en-US" sz="3200" dirty="0">
              <a:solidFill>
                <a:schemeClr val="bg1"/>
              </a:solidFill>
            </a:endParaRPr>
          </a:p>
          <a:p>
            <a:pPr marL="687388" lvl="1" indent="-347663">
              <a:spcAft>
                <a:spcPts val="600"/>
              </a:spcAft>
              <a:buNone/>
            </a:pPr>
            <a:r>
              <a:rPr lang="en-US" sz="2400" dirty="0">
                <a:solidFill>
                  <a:srgbClr val="CCFFFF"/>
                </a:solidFill>
              </a:rPr>
              <a:t>f.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rgbClr val="FFFF99"/>
                </a:solidFill>
              </a:rPr>
              <a:t>If not a miracle, why call for elders?  </a:t>
            </a:r>
            <a:r>
              <a:rPr lang="en-US" sz="3200" dirty="0">
                <a:solidFill>
                  <a:schemeClr val="bg1"/>
                </a:solidFill>
              </a:rPr>
              <a:t>(16)</a:t>
            </a:r>
          </a:p>
          <a:p>
            <a:pPr marL="687388" lvl="1" indent="-347663">
              <a:spcAft>
                <a:spcPts val="600"/>
              </a:spcAft>
              <a:buNone/>
            </a:pPr>
            <a:r>
              <a:rPr lang="en-US" sz="2400" dirty="0">
                <a:solidFill>
                  <a:srgbClr val="CCFFFF"/>
                </a:solidFill>
              </a:rPr>
              <a:t>g.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rgbClr val="FFFF99"/>
                </a:solidFill>
              </a:rPr>
              <a:t>Miraculous gifts not available today… </a:t>
            </a:r>
          </a:p>
          <a:p>
            <a:pPr marL="687388" lvl="1" indent="-687388">
              <a:spcAft>
                <a:spcPts val="600"/>
              </a:spcAft>
              <a:buNone/>
            </a:pPr>
            <a:r>
              <a:rPr lang="en-US" sz="3200" dirty="0">
                <a:solidFill>
                  <a:srgbClr val="CCFFCC"/>
                </a:solidFill>
              </a:rPr>
              <a:t>15a: prayer of faith will save the sick.  </a:t>
            </a:r>
          </a:p>
          <a:p>
            <a:pPr marL="687388" lvl="1" indent="-687388">
              <a:spcAft>
                <a:spcPts val="600"/>
              </a:spcAft>
              <a:buNone/>
            </a:pPr>
            <a:r>
              <a:rPr lang="en-US" sz="3200" dirty="0">
                <a:solidFill>
                  <a:schemeClr val="bg1"/>
                </a:solidFill>
              </a:rPr>
              <a:t>Mt.17:19-20</a:t>
            </a:r>
          </a:p>
          <a:p>
            <a:pPr marL="796925" lvl="1" indent="-457200">
              <a:spcAft>
                <a:spcPts val="600"/>
              </a:spcAft>
              <a:buAutoNum type="alphaLcPeriod"/>
            </a:pPr>
            <a:endParaRPr lang="en-US" sz="20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81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Two kinds of prayer</a:t>
            </a:r>
            <a:endParaRPr lang="en-US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382000" cy="5715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CCFFFF"/>
                </a:solidFill>
              </a:rPr>
              <a:t>1. </a:t>
            </a:r>
            <a:r>
              <a:rPr lang="en-US" dirty="0">
                <a:solidFill>
                  <a:schemeClr val="bg1"/>
                </a:solidFill>
              </a:rPr>
              <a:t>Not-miraculous, 13.  Pray…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CCFFFF"/>
                </a:solidFill>
              </a:rPr>
              <a:t>2. </a:t>
            </a:r>
            <a:r>
              <a:rPr lang="en-US" sz="3200" dirty="0">
                <a:solidFill>
                  <a:schemeClr val="bg1"/>
                </a:solidFill>
              </a:rPr>
              <a:t>Miraculous, 14.  Call for elders… </a:t>
            </a:r>
            <a:endParaRPr lang="en-US" sz="2000" dirty="0">
              <a:solidFill>
                <a:srgbClr val="FFFF99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CCFFFF"/>
                </a:solidFill>
              </a:rPr>
              <a:t>3.</a:t>
            </a:r>
            <a:r>
              <a:rPr lang="en-US" sz="2000" dirty="0">
                <a:solidFill>
                  <a:srgbClr val="CCFFFF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Non-miraculous, 15b-16a.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   </a:t>
            </a:r>
            <a:r>
              <a:rPr lang="en-US" sz="2400" dirty="0">
                <a:solidFill>
                  <a:srgbClr val="CCFFFF"/>
                </a:solidFill>
              </a:rPr>
              <a:t>a. </a:t>
            </a:r>
            <a:r>
              <a:rPr lang="en-US" dirty="0">
                <a:solidFill>
                  <a:schemeClr val="bg1"/>
                </a:solidFill>
              </a:rPr>
              <a:t>Prayer for sinner will forgive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   </a:t>
            </a:r>
            <a:r>
              <a:rPr lang="en-US" sz="2400" dirty="0">
                <a:solidFill>
                  <a:srgbClr val="CCFFFF"/>
                </a:solidFill>
              </a:rPr>
              <a:t>b. </a:t>
            </a:r>
            <a:r>
              <a:rPr lang="en-US" dirty="0">
                <a:solidFill>
                  <a:schemeClr val="bg1"/>
                </a:solidFill>
              </a:rPr>
              <a:t>Prayer for one another heals (spiritually)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>
                <a:solidFill>
                  <a:schemeClr val="bg1"/>
                </a:solidFill>
              </a:rPr>
              <a:t>16b: the prayer has great effectiveness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17-18: prayer can change the weather. 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70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Two kinds of prayer</a:t>
            </a:r>
            <a:endParaRPr lang="en-US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382000" cy="5715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“But Elijah was a prophet…”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>
                <a:solidFill>
                  <a:schemeClr val="bg1"/>
                </a:solidFill>
              </a:rPr>
              <a:t>Power is in the prayer, not the man praying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Features a man whose nature is like ours (17).   1 K.18:42-45.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49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6018" y="76200"/>
            <a:ext cx="8651964" cy="6858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Some misunderstand James’ instructions</a:t>
            </a:r>
            <a:endParaRPr lang="en-US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382000" cy="57150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FFCC"/>
                </a:solidFill>
              </a:rPr>
              <a:t>Roman Catholics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CCFFCC"/>
                </a:solidFill>
              </a:rPr>
              <a:t>Pentecostals</a:t>
            </a:r>
            <a:endParaRPr lang="en-US" dirty="0">
              <a:solidFill>
                <a:srgbClr val="CCFFCC"/>
              </a:solidFill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FFCC"/>
                </a:solidFill>
              </a:rPr>
              <a:t>Elders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rgbClr val="CCFFCC"/>
                </a:solidFill>
              </a:rPr>
              <a:t>Zodiates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85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6164" y="76200"/>
            <a:ext cx="8458200" cy="6858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James’ vocabulary</a:t>
            </a:r>
            <a:endParaRPr lang="en-US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382000" cy="57150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FFFF00"/>
                </a:solidFill>
              </a:rPr>
              <a:t>1) </a:t>
            </a:r>
            <a:r>
              <a:rPr lang="en-US" dirty="0">
                <a:solidFill>
                  <a:schemeClr val="bg1"/>
                </a:solidFill>
              </a:rPr>
              <a:t>Ask, 1:5-6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FFFF00"/>
                </a:solidFill>
              </a:rPr>
              <a:t>2) </a:t>
            </a:r>
            <a:r>
              <a:rPr lang="en-US" dirty="0">
                <a:solidFill>
                  <a:schemeClr val="bg1"/>
                </a:solidFill>
              </a:rPr>
              <a:t>Ask, 4:2-3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FFFF00"/>
                </a:solidFill>
              </a:rPr>
              <a:t>3) </a:t>
            </a:r>
            <a:r>
              <a:rPr lang="en-US" dirty="0">
                <a:solidFill>
                  <a:schemeClr val="bg1"/>
                </a:solidFill>
              </a:rPr>
              <a:t>Pray, prayer, prayed, 5:13-18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FF"/>
                </a:solidFill>
              </a:rPr>
              <a:t>Assurance: 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God’s love wants the best for us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His wisdom knows what is best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His power can achieve it</a:t>
            </a:r>
          </a:p>
        </p:txBody>
      </p:sp>
    </p:spTree>
    <p:extLst>
      <p:ext uri="{BB962C8B-B14F-4D97-AF65-F5344CB8AC3E}">
        <p14:creationId xmlns:p14="http://schemas.microsoft.com/office/powerpoint/2010/main" val="84927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E78A879-050D-43EB-A820-9375A3111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03237"/>
            <a:ext cx="8229600" cy="58213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“Satan trembles when he sees the weakest saint upon his knees”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1 Th.5:17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Paul did not spend every minute in prayer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Dn.6:10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Ro.12:12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Ep.6:18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Col.4:2</a:t>
            </a:r>
          </a:p>
          <a:p>
            <a:pPr lvl="1"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4F3C02D-D626-48A1-A927-598BC83B3550}"/>
              </a:ext>
            </a:extLst>
          </p:cNvPr>
          <p:cNvSpPr/>
          <p:nvPr/>
        </p:nvSpPr>
        <p:spPr>
          <a:xfrm>
            <a:off x="3962400" y="3429000"/>
            <a:ext cx="4648200" cy="2286000"/>
          </a:xfrm>
          <a:prstGeom prst="rect">
            <a:avLst/>
          </a:prstGeom>
          <a:solidFill>
            <a:schemeClr val="tx1"/>
          </a:solidFill>
          <a:ln w="9525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CC"/>
                </a:solidFill>
              </a:rPr>
              <a:t>We may pray . . . </a:t>
            </a:r>
          </a:p>
          <a:p>
            <a:pPr algn="ctr"/>
            <a:r>
              <a:rPr lang="en-US" sz="2400" dirty="0">
                <a:solidFill>
                  <a:srgbClr val="66CCFF"/>
                </a:solidFill>
              </a:rPr>
              <a:t>1)  </a:t>
            </a:r>
            <a:r>
              <a:rPr lang="en-US" sz="3200" dirty="0">
                <a:solidFill>
                  <a:srgbClr val="CCFFCC"/>
                </a:solidFill>
              </a:rPr>
              <a:t>At any place</a:t>
            </a:r>
          </a:p>
          <a:p>
            <a:pPr algn="ctr"/>
            <a:r>
              <a:rPr lang="en-US" sz="2400" dirty="0">
                <a:solidFill>
                  <a:srgbClr val="66CCFF"/>
                </a:solidFill>
              </a:rPr>
              <a:t>2)  </a:t>
            </a:r>
            <a:r>
              <a:rPr lang="en-US" sz="3200" dirty="0">
                <a:solidFill>
                  <a:srgbClr val="CCFFCC"/>
                </a:solidFill>
              </a:rPr>
              <a:t>For any blessing</a:t>
            </a:r>
          </a:p>
          <a:p>
            <a:pPr algn="ctr"/>
            <a:r>
              <a:rPr lang="en-US" sz="2400" dirty="0">
                <a:solidFill>
                  <a:srgbClr val="66CCFF"/>
                </a:solidFill>
              </a:rPr>
              <a:t>3)  </a:t>
            </a:r>
            <a:r>
              <a:rPr lang="en-US" sz="3200" dirty="0">
                <a:solidFill>
                  <a:srgbClr val="CCFFCC"/>
                </a:solidFill>
              </a:rPr>
              <a:t>For any person</a:t>
            </a:r>
          </a:p>
        </p:txBody>
      </p:sp>
    </p:spTree>
    <p:extLst>
      <p:ext uri="{BB962C8B-B14F-4D97-AF65-F5344CB8AC3E}">
        <p14:creationId xmlns:p14="http://schemas.microsoft.com/office/powerpoint/2010/main" val="286127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74BEF5-D1DD-41ED-8F2A-384516C2D6CF}"/>
              </a:ext>
            </a:extLst>
          </p:cNvPr>
          <p:cNvSpPr/>
          <p:nvPr/>
        </p:nvSpPr>
        <p:spPr>
          <a:xfrm>
            <a:off x="1545845" y="685800"/>
            <a:ext cx="6067252" cy="1371600"/>
          </a:xfrm>
          <a:prstGeom prst="rect">
            <a:avLst/>
          </a:prstGeom>
          <a:solidFill>
            <a:schemeClr val="tx1"/>
          </a:solidFill>
          <a:ln w="63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600" kern="0" dirty="0">
                <a:solidFill>
                  <a:srgbClr val="CCFFFF"/>
                </a:solidFill>
              </a:rPr>
              <a:t>Pray for Wisdom </a:t>
            </a:r>
            <a:r>
              <a:rPr lang="en-US" sz="3600" kern="0" dirty="0">
                <a:solidFill>
                  <a:schemeClr val="bg1"/>
                </a:solidFill>
              </a:rPr>
              <a:t>1:5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374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1:2-4:</a:t>
            </a:r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endure until in reaches its goal</a:t>
            </a:r>
            <a:endParaRPr lang="en-US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382000" cy="56388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Trials will come, 2b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Trials come in varieties, 2c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Trials call for proper response, 2a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Trials can bring blessings, 3-4</a:t>
            </a:r>
          </a:p>
        </p:txBody>
      </p:sp>
    </p:spTree>
    <p:extLst>
      <p:ext uri="{BB962C8B-B14F-4D97-AF65-F5344CB8AC3E}">
        <p14:creationId xmlns:p14="http://schemas.microsoft.com/office/powerpoint/2010/main" val="325395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1:2-4, 5 . . . Seek wisdom.   Lk.17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914400"/>
            <a:ext cx="8534400" cy="56388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1. </a:t>
            </a:r>
            <a:r>
              <a:rPr lang="en-US" altLang="en-US" dirty="0">
                <a:solidFill>
                  <a:srgbClr val="CCFFFF"/>
                </a:solidFill>
              </a:rPr>
              <a:t>We must ask God, </a:t>
            </a:r>
            <a:r>
              <a:rPr lang="en-US" altLang="en-US" dirty="0">
                <a:solidFill>
                  <a:schemeClr val="bg1"/>
                </a:solidFill>
              </a:rPr>
              <a:t>5.  </a:t>
            </a:r>
          </a:p>
          <a:p>
            <a:pPr marL="741363" lvl="1" indent="-341313">
              <a:spcBef>
                <a:spcPts val="6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Endurance by itself would not supply wisdom.   1 K.3</a:t>
            </a:r>
          </a:p>
          <a:p>
            <a:pPr marL="1141413" lvl="2" indent="-341313">
              <a:spcBef>
                <a:spcPts val="6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Gives to all</a:t>
            </a:r>
          </a:p>
          <a:p>
            <a:pPr marL="1141413" lvl="2" indent="-341313">
              <a:spcBef>
                <a:spcPts val="6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Gives liberally</a:t>
            </a:r>
          </a:p>
          <a:p>
            <a:pPr marL="1141413" lvl="2" indent="-341313">
              <a:spcBef>
                <a:spcPts val="6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Does not reproach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341313" indent="-341313">
              <a:spcAft>
                <a:spcPts val="1200"/>
              </a:spcAft>
            </a:pPr>
            <a:endParaRPr lang="en-US" altLang="en-US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34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1:2-4, 5 . . . Seek wisdom.   Lk.17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914400"/>
            <a:ext cx="8534400" cy="56388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1. We must ask God, 5.  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dirty="0">
                <a:solidFill>
                  <a:srgbClr val="FFFF00"/>
                </a:solidFill>
              </a:rPr>
              <a:t>2. </a:t>
            </a:r>
            <a:r>
              <a:rPr lang="en-US" altLang="en-US" dirty="0">
                <a:solidFill>
                  <a:srgbClr val="CCFFFF"/>
                </a:solidFill>
              </a:rPr>
              <a:t>Ask in faith, </a:t>
            </a:r>
            <a:r>
              <a:rPr lang="en-US" altLang="en-US" dirty="0">
                <a:solidFill>
                  <a:schemeClr val="bg1"/>
                </a:solidFill>
              </a:rPr>
              <a:t>6.    Doubters . . . 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	</a:t>
            </a:r>
            <a:r>
              <a:rPr lang="en-US" altLang="en-US" sz="2400" dirty="0">
                <a:solidFill>
                  <a:srgbClr val="FFFF00"/>
                </a:solidFill>
              </a:rPr>
              <a:t>a. </a:t>
            </a:r>
            <a:r>
              <a:rPr lang="en-US" altLang="en-US" dirty="0">
                <a:solidFill>
                  <a:schemeClr val="bg1"/>
                </a:solidFill>
              </a:rPr>
              <a:t>need not apply, 6.   Mk.6:5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	</a:t>
            </a:r>
            <a:r>
              <a:rPr lang="en-US" altLang="en-US" sz="2400" dirty="0">
                <a:solidFill>
                  <a:srgbClr val="FFFF00"/>
                </a:solidFill>
              </a:rPr>
              <a:t>b. </a:t>
            </a:r>
            <a:r>
              <a:rPr lang="en-US" altLang="en-US" dirty="0">
                <a:solidFill>
                  <a:schemeClr val="bg1"/>
                </a:solidFill>
              </a:rPr>
              <a:t>are like waves, 6.  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	</a:t>
            </a:r>
            <a:r>
              <a:rPr lang="en-US" altLang="en-US" sz="2400" dirty="0">
                <a:solidFill>
                  <a:srgbClr val="FFFF00"/>
                </a:solidFill>
              </a:rPr>
              <a:t>c. </a:t>
            </a:r>
            <a:r>
              <a:rPr lang="en-US" altLang="en-US" dirty="0">
                <a:solidFill>
                  <a:schemeClr val="bg1"/>
                </a:solidFill>
              </a:rPr>
              <a:t>do not receive anything, 7.  Isa.1:15; 	</a:t>
            </a:r>
            <a:r>
              <a:rPr lang="en-US" altLang="en-US">
                <a:solidFill>
                  <a:schemeClr val="bg1"/>
                </a:solidFill>
              </a:rPr>
              <a:t>	   58:3-4.</a:t>
            </a: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	</a:t>
            </a:r>
            <a:r>
              <a:rPr lang="en-US" altLang="en-US" sz="2400" dirty="0">
                <a:solidFill>
                  <a:srgbClr val="FFFF00"/>
                </a:solidFill>
              </a:rPr>
              <a:t>d. </a:t>
            </a:r>
            <a:r>
              <a:rPr lang="en-US" altLang="en-US" dirty="0">
                <a:solidFill>
                  <a:schemeClr val="bg1"/>
                </a:solidFill>
              </a:rPr>
              <a:t>are double-minded, 8.  Mt.22:37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  <a:p>
            <a:pPr marL="341313" indent="-341313">
              <a:spcAft>
                <a:spcPts val="1200"/>
              </a:spcAft>
            </a:pPr>
            <a:endParaRPr lang="en-US" altLang="en-US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749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74BEF5-D1DD-41ED-8F2A-384516C2D6CF}"/>
              </a:ext>
            </a:extLst>
          </p:cNvPr>
          <p:cNvSpPr/>
          <p:nvPr/>
        </p:nvSpPr>
        <p:spPr>
          <a:xfrm>
            <a:off x="2403564" y="838200"/>
            <a:ext cx="4352342" cy="381000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kern="0" dirty="0">
                <a:solidFill>
                  <a:schemeClr val="bg1"/>
                </a:solidFill>
              </a:rPr>
              <a:t>Pray for Wisdom 1:5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156755-6AB2-4FC9-8FA4-C6D8ECBFB796}"/>
              </a:ext>
            </a:extLst>
          </p:cNvPr>
          <p:cNvSpPr/>
          <p:nvPr/>
        </p:nvSpPr>
        <p:spPr>
          <a:xfrm>
            <a:off x="1541418" y="1371600"/>
            <a:ext cx="6067252" cy="1371600"/>
          </a:xfrm>
          <a:prstGeom prst="rect">
            <a:avLst/>
          </a:prstGeom>
          <a:solidFill>
            <a:schemeClr val="tx1"/>
          </a:solidFill>
          <a:ln w="63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3600" kern="0" dirty="0">
                <a:solidFill>
                  <a:srgbClr val="CCFFFF"/>
                </a:solidFill>
              </a:rPr>
              <a:t>Pray without </a:t>
            </a:r>
            <a:br>
              <a:rPr lang="en-US" sz="3600" kern="0" dirty="0">
                <a:solidFill>
                  <a:srgbClr val="CCFFFF"/>
                </a:solidFill>
              </a:rPr>
            </a:br>
            <a:r>
              <a:rPr lang="en-US" sz="3600" kern="0" dirty="0">
                <a:solidFill>
                  <a:srgbClr val="CCFFFF"/>
                </a:solidFill>
              </a:rPr>
              <a:t>Worldliness </a:t>
            </a:r>
            <a:r>
              <a:rPr lang="en-US" sz="3600" kern="0" dirty="0">
                <a:solidFill>
                  <a:schemeClr val="bg1"/>
                </a:solidFill>
              </a:rPr>
              <a:t>4:1-4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464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761999"/>
            <a:ext cx="8382000" cy="5562601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rgbClr val="FFFF99"/>
                </a:solidFill>
              </a:rPr>
              <a:t>1a: </a:t>
            </a:r>
            <a:r>
              <a:rPr lang="en-US" dirty="0">
                <a:solidFill>
                  <a:schemeClr val="bg1"/>
                </a:solidFill>
              </a:rPr>
              <a:t>wars and fights come.   3:14-16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rgbClr val="FFFF99"/>
                </a:solidFill>
              </a:rPr>
              <a:t>1b:</a:t>
            </a:r>
            <a:r>
              <a:rPr lang="en-US" dirty="0">
                <a:solidFill>
                  <a:schemeClr val="bg1"/>
                </a:solidFill>
              </a:rPr>
              <a:t> desires for pleasure cause wars.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rgbClr val="FFFF99"/>
                </a:solidFill>
              </a:rPr>
              <a:t>2a-c:</a:t>
            </a:r>
            <a:r>
              <a:rPr lang="en-US" dirty="0">
                <a:solidFill>
                  <a:schemeClr val="bg1"/>
                </a:solidFill>
              </a:rPr>
              <a:t> worldly lust, murder, covetousness…</a:t>
            </a:r>
          </a:p>
          <a:p>
            <a:pPr marL="514350" indent="-514350">
              <a:spcAft>
                <a:spcPts val="600"/>
              </a:spcAft>
              <a:buNone/>
            </a:pPr>
            <a:r>
              <a:rPr lang="en-US" dirty="0">
                <a:solidFill>
                  <a:srgbClr val="FFFF99"/>
                </a:solidFill>
              </a:rPr>
              <a:t>2d: </a:t>
            </a:r>
            <a:r>
              <a:rPr lang="en-US" dirty="0">
                <a:solidFill>
                  <a:schemeClr val="bg1"/>
                </a:solidFill>
              </a:rPr>
              <a:t>failure to ask does not get us what we want.   Mt.7:7</a:t>
            </a:r>
          </a:p>
          <a:p>
            <a:pPr marL="514350" indent="-514350">
              <a:spcAft>
                <a:spcPts val="600"/>
              </a:spcAft>
              <a:buNone/>
            </a:pPr>
            <a:r>
              <a:rPr lang="en-US" dirty="0">
                <a:solidFill>
                  <a:srgbClr val="FFFF99"/>
                </a:solidFill>
              </a:rPr>
              <a:t>3: </a:t>
            </a:r>
            <a:r>
              <a:rPr lang="en-US" dirty="0">
                <a:solidFill>
                  <a:schemeClr val="bg1"/>
                </a:solidFill>
              </a:rPr>
              <a:t>asking does not get us what we want (when we ask amiss)</a:t>
            </a:r>
          </a:p>
          <a:p>
            <a:pPr marL="514350" indent="-514350">
              <a:spcAft>
                <a:spcPts val="600"/>
              </a:spcAft>
              <a:buNone/>
            </a:pPr>
            <a:r>
              <a:rPr lang="en-US" dirty="0">
                <a:solidFill>
                  <a:srgbClr val="FFFF99"/>
                </a:solidFill>
              </a:rPr>
              <a:t>4:</a:t>
            </a:r>
            <a:r>
              <a:rPr lang="en-US" dirty="0">
                <a:solidFill>
                  <a:schemeClr val="bg1"/>
                </a:solidFill>
              </a:rPr>
              <a:t> worldliness is spiritual adultery (1:27).  Mt.6:24; 1 Jn.2:15</a:t>
            </a:r>
          </a:p>
        </p:txBody>
      </p:sp>
    </p:spTree>
    <p:extLst>
      <p:ext uri="{BB962C8B-B14F-4D97-AF65-F5344CB8AC3E}">
        <p14:creationId xmlns:p14="http://schemas.microsoft.com/office/powerpoint/2010/main" val="294687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74BEF5-D1DD-41ED-8F2A-384516C2D6CF}"/>
              </a:ext>
            </a:extLst>
          </p:cNvPr>
          <p:cNvSpPr/>
          <p:nvPr/>
        </p:nvSpPr>
        <p:spPr>
          <a:xfrm>
            <a:off x="2403564" y="838200"/>
            <a:ext cx="4352109" cy="381000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kern="0" dirty="0">
                <a:solidFill>
                  <a:schemeClr val="bg1"/>
                </a:solidFill>
              </a:rPr>
              <a:t>Pray for Wisdom 1:5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156755-6AB2-4FC9-8FA4-C6D8ECBFB796}"/>
              </a:ext>
            </a:extLst>
          </p:cNvPr>
          <p:cNvSpPr/>
          <p:nvPr/>
        </p:nvSpPr>
        <p:spPr>
          <a:xfrm>
            <a:off x="1541418" y="1931127"/>
            <a:ext cx="6067252" cy="1371600"/>
          </a:xfrm>
          <a:prstGeom prst="rect">
            <a:avLst/>
          </a:prstGeom>
          <a:solidFill>
            <a:schemeClr val="tx1"/>
          </a:solidFill>
          <a:ln w="63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3600" kern="0" dirty="0">
                <a:solidFill>
                  <a:srgbClr val="CCFFFF"/>
                </a:solidFill>
              </a:rPr>
              <a:t>Pray for Weak and</a:t>
            </a:r>
            <a:br>
              <a:rPr lang="en-US" sz="3600" kern="0" dirty="0">
                <a:solidFill>
                  <a:srgbClr val="CCFFFF"/>
                </a:solidFill>
              </a:rPr>
            </a:br>
            <a:r>
              <a:rPr lang="en-US" sz="3600" kern="0" dirty="0">
                <a:solidFill>
                  <a:srgbClr val="CCFFFF"/>
                </a:solidFill>
              </a:rPr>
              <a:t>Wayward 5</a:t>
            </a:r>
            <a:r>
              <a:rPr lang="en-US" sz="3600" kern="0" dirty="0">
                <a:solidFill>
                  <a:schemeClr val="bg1"/>
                </a:solidFill>
              </a:rPr>
              <a:t>:13-18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FD0025-2441-477D-A269-94411D757D51}"/>
              </a:ext>
            </a:extLst>
          </p:cNvPr>
          <p:cNvSpPr/>
          <p:nvPr/>
        </p:nvSpPr>
        <p:spPr>
          <a:xfrm>
            <a:off x="2403797" y="1371600"/>
            <a:ext cx="4352109" cy="381000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400" kern="0" dirty="0">
                <a:solidFill>
                  <a:schemeClr val="bg1"/>
                </a:solidFill>
              </a:rPr>
              <a:t>Pray w/o Worldliness, 4:1-4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949547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1401</TotalTime>
  <Words>646</Words>
  <Application>Microsoft Office PowerPoint</Application>
  <PresentationFormat>On-screen Show (4:3)</PresentationFormat>
  <Paragraphs>83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Verdana</vt:lpstr>
      <vt:lpstr>Wingdings</vt:lpstr>
      <vt:lpstr>1_Default Design</vt:lpstr>
      <vt:lpstr>PowerPoint Presentation</vt:lpstr>
      <vt:lpstr>PowerPoint Presentation</vt:lpstr>
      <vt:lpstr>PowerPoint Presentation</vt:lpstr>
      <vt:lpstr>1:2-4: endure until in reaches its goal</vt:lpstr>
      <vt:lpstr>1:2-4, 5 . . . Seek wisdom.   Lk.17</vt:lpstr>
      <vt:lpstr>1:2-4, 5 . . . Seek wisdom.   Lk.17</vt:lpstr>
      <vt:lpstr>PowerPoint Presentation</vt:lpstr>
      <vt:lpstr>PowerPoint Presentation</vt:lpstr>
      <vt:lpstr>PowerPoint Presentation</vt:lpstr>
      <vt:lpstr>James discusses two kinds of prayer</vt:lpstr>
      <vt:lpstr>Two kinds of prayer</vt:lpstr>
      <vt:lpstr>Two kinds of prayer</vt:lpstr>
      <vt:lpstr>Two kinds of prayer</vt:lpstr>
      <vt:lpstr>Some misunderstand James’ instructions</vt:lpstr>
      <vt:lpstr>James’ vocabulary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69</cp:revision>
  <dcterms:created xsi:type="dcterms:W3CDTF">2006-09-08T19:51:33Z</dcterms:created>
  <dcterms:modified xsi:type="dcterms:W3CDTF">2020-12-26T00:46:41Z</dcterms:modified>
</cp:coreProperties>
</file>