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5" r:id="rId2"/>
    <p:sldId id="366" r:id="rId3"/>
    <p:sldId id="437" r:id="rId4"/>
    <p:sldId id="429" r:id="rId5"/>
    <p:sldId id="430" r:id="rId6"/>
    <p:sldId id="438" r:id="rId7"/>
    <p:sldId id="439" r:id="rId8"/>
    <p:sldId id="440" r:id="rId9"/>
    <p:sldId id="441" r:id="rId10"/>
    <p:sldId id="442" r:id="rId11"/>
    <p:sldId id="443" r:id="rId12"/>
    <p:sldId id="395" r:id="rId13"/>
    <p:sldId id="444" r:id="rId14"/>
    <p:sldId id="445" r:id="rId15"/>
    <p:sldId id="432" r:id="rId16"/>
    <p:sldId id="448" r:id="rId17"/>
    <p:sldId id="447" r:id="rId18"/>
    <p:sldId id="43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CCFFFF"/>
    <a:srgbClr val="FFFF99"/>
    <a:srgbClr val="FFFF00"/>
    <a:srgbClr val="FFCC00"/>
    <a:srgbClr val="99FF33"/>
    <a:srgbClr val="FF9900"/>
    <a:srgbClr val="FFFFCC"/>
    <a:srgbClr val="B2B2B2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11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29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5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80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80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86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98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897640" y="1600200"/>
            <a:ext cx="5352893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>
                <a:solidFill>
                  <a:srgbClr val="FFFF00"/>
                </a:solidFill>
              </a:rPr>
              <a:t>God Works In You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Phil.2:13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11BA5A-9565-4941-9083-2657167DC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z="2800" dirty="0">
                <a:solidFill>
                  <a:srgbClr val="FFC000"/>
                </a:solidFill>
              </a:rPr>
              <a:t>4. </a:t>
            </a:r>
            <a:r>
              <a:rPr lang="en-US" sz="3600" dirty="0">
                <a:solidFill>
                  <a:srgbClr val="FFFF99"/>
                </a:solidFill>
              </a:rPr>
              <a:t>Watch ourselves,</a:t>
            </a:r>
            <a:r>
              <a:rPr lang="en-US" sz="3600" dirty="0">
                <a:solidFill>
                  <a:schemeClr val="bg1"/>
                </a:solidFill>
              </a:rPr>
              <a:t> 2:12-18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8F3C27-4DDD-4BBE-AC2F-00383C649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77164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12: always </a:t>
            </a:r>
            <a:r>
              <a:rPr lang="en-US" sz="2800" b="1" baseline="30000" dirty="0">
                <a:solidFill>
                  <a:srgbClr val="FF0000"/>
                </a:solidFill>
              </a:rPr>
              <a:t>1</a:t>
            </a:r>
            <a:r>
              <a:rPr lang="en-US" sz="2800" dirty="0">
                <a:solidFill>
                  <a:schemeClr val="bg1"/>
                </a:solidFill>
              </a:rPr>
              <a:t>obeyed . . . </a:t>
            </a:r>
            <a:r>
              <a:rPr lang="en-US" sz="2800" b="1" baseline="300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chemeClr val="bg1"/>
                </a:solidFill>
              </a:rPr>
              <a:t>work out own salvation ?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13: God is at work in you . . .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99FF33"/>
                </a:solidFill>
              </a:rPr>
              <a:t>To will: </a:t>
            </a:r>
            <a:r>
              <a:rPr lang="en-US" dirty="0">
                <a:solidFill>
                  <a:schemeClr val="bg1"/>
                </a:solidFill>
              </a:rPr>
              <a:t>self-determination.  Josh.24:15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rgbClr val="99FF33"/>
                </a:solidFill>
              </a:rPr>
              <a:t>To work: </a:t>
            </a:r>
            <a:r>
              <a:rPr lang="en-US" dirty="0">
                <a:solidFill>
                  <a:schemeClr val="bg1"/>
                </a:solidFill>
              </a:rPr>
              <a:t>personal exertion.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673CE6F-D85F-45C1-A876-E558FA94A931}"/>
              </a:ext>
            </a:extLst>
          </p:cNvPr>
          <p:cNvSpPr/>
          <p:nvPr/>
        </p:nvSpPr>
        <p:spPr>
          <a:xfrm>
            <a:off x="942108" y="2362200"/>
            <a:ext cx="7269020" cy="2161309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CC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ATR: “He exhorts as if he were an </a:t>
            </a:r>
            <a:r>
              <a:rPr lang="en-US" sz="3200" u="sng" dirty="0">
                <a:solidFill>
                  <a:srgbClr val="CC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Arminian</a:t>
            </a:r>
            <a:br>
              <a:rPr lang="en-US" sz="3200" u="sng" dirty="0">
                <a:solidFill>
                  <a:srgbClr val="CC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rgbClr val="CC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addressing men.  He prays as if he were</a:t>
            </a:r>
            <a:br>
              <a:rPr lang="en-US" sz="3200" dirty="0">
                <a:solidFill>
                  <a:srgbClr val="CC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rgbClr val="CC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</a:t>
            </a:r>
            <a:r>
              <a:rPr lang="en-US" sz="3200" u="sng" dirty="0">
                <a:solidFill>
                  <a:srgbClr val="CC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Calvinist</a:t>
            </a:r>
            <a:r>
              <a:rPr lang="en-US" sz="3200" dirty="0">
                <a:solidFill>
                  <a:srgbClr val="CC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in addressing God and feels no inconsistency in the two attitudes.”</a:t>
            </a:r>
            <a:endParaRPr lang="en-US" sz="32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07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9948" y="990601"/>
            <a:ext cx="4684105" cy="457199"/>
          </a:xfr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What Does God Want Us To Do?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1D4D937-579F-4AD8-85A8-ABCF838C98C5}"/>
              </a:ext>
            </a:extLst>
          </p:cNvPr>
          <p:cNvSpPr txBox="1">
            <a:spLocks/>
          </p:cNvSpPr>
          <p:nvPr/>
        </p:nvSpPr>
        <p:spPr bwMode="auto">
          <a:xfrm>
            <a:off x="1743364" y="1600200"/>
            <a:ext cx="5667768" cy="128245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Does God</a:t>
            </a:r>
            <a:b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 In Us?</a:t>
            </a:r>
            <a:endParaRPr lang="en-US" sz="4400" dirty="0">
              <a:solidFill>
                <a:srgbClr val="FFFF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601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2800" dirty="0">
                <a:solidFill>
                  <a:srgbClr val="99FF33"/>
                </a:solidFill>
              </a:rPr>
              <a:t>1. </a:t>
            </a:r>
            <a:r>
              <a:rPr lang="en-US" altLang="en-US" sz="3600" dirty="0">
                <a:solidFill>
                  <a:srgbClr val="FFFF99"/>
                </a:solidFill>
              </a:rPr>
              <a:t>Through His word, </a:t>
            </a:r>
            <a:r>
              <a:rPr lang="en-US" altLang="en-US" sz="3200" dirty="0">
                <a:solidFill>
                  <a:schemeClr val="bg1"/>
                </a:solidFill>
              </a:rPr>
              <a:t>1 Th.2:13 (= Ph.2:13)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It’s not Paul’s message, but God’s.</a:t>
            </a: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Philosophical systems competed with gospel (</a:t>
            </a:r>
            <a:r>
              <a:rPr lang="en-US" altLang="en-US" u="sng" dirty="0">
                <a:solidFill>
                  <a:schemeClr val="bg1"/>
                </a:solidFill>
              </a:rPr>
              <a:t>Col.2</a:t>
            </a:r>
            <a:r>
              <a:rPr lang="en-US" altLang="en-US" dirty="0">
                <a:solidFill>
                  <a:schemeClr val="bg1"/>
                </a:solidFill>
              </a:rPr>
              <a:t>); pressure to compromise.</a:t>
            </a:r>
          </a:p>
          <a:p>
            <a:pPr lvl="1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Gospel came to Thessalonica (2:13) –  </a:t>
            </a:r>
          </a:p>
          <a:p>
            <a:pPr marL="914400" lvl="2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00B0F0"/>
                </a:solidFill>
              </a:rPr>
              <a:t>1) </a:t>
            </a:r>
            <a:r>
              <a:rPr lang="en-US" altLang="en-US" sz="3200" dirty="0">
                <a:solidFill>
                  <a:srgbClr val="CCFFFF"/>
                </a:solidFill>
              </a:rPr>
              <a:t>Recognized the word  </a:t>
            </a:r>
            <a:r>
              <a:rPr lang="en-US" altLang="en-US" sz="3200" dirty="0">
                <a:solidFill>
                  <a:schemeClr val="bg1"/>
                </a:solidFill>
              </a:rPr>
              <a:t>(from God)</a:t>
            </a:r>
          </a:p>
          <a:p>
            <a:pPr marL="914400" lvl="2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00B0F0"/>
                </a:solidFill>
              </a:rPr>
              <a:t>2) </a:t>
            </a:r>
            <a:r>
              <a:rPr lang="en-US" altLang="en-US" sz="3200" dirty="0">
                <a:solidFill>
                  <a:srgbClr val="CCFFFF"/>
                </a:solidFill>
              </a:rPr>
              <a:t>Received word  </a:t>
            </a:r>
            <a:r>
              <a:rPr lang="en-US" altLang="en-US" sz="3200" dirty="0">
                <a:solidFill>
                  <a:schemeClr val="bg1"/>
                </a:solidFill>
              </a:rPr>
              <a:t>(through Paul)</a:t>
            </a:r>
          </a:p>
          <a:p>
            <a:pPr marL="914400" lvl="2" indent="0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00B0F0"/>
                </a:solidFill>
              </a:rPr>
              <a:t>3) </a:t>
            </a:r>
            <a:r>
              <a:rPr lang="en-US" altLang="en-US" sz="3200" dirty="0">
                <a:solidFill>
                  <a:srgbClr val="CCFFFF"/>
                </a:solidFill>
              </a:rPr>
              <a:t>Relied on word  </a:t>
            </a:r>
            <a:r>
              <a:rPr lang="en-US" altLang="en-US" sz="3200" dirty="0">
                <a:solidFill>
                  <a:schemeClr val="bg1"/>
                </a:solidFill>
              </a:rPr>
              <a:t>(believed, obeyed)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6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2800" dirty="0">
                <a:solidFill>
                  <a:srgbClr val="99FF33"/>
                </a:solidFill>
              </a:rPr>
              <a:t>1. </a:t>
            </a:r>
            <a:r>
              <a:rPr lang="en-US" altLang="en-US" sz="3600" dirty="0">
                <a:solidFill>
                  <a:srgbClr val="FFFF99"/>
                </a:solidFill>
              </a:rPr>
              <a:t>Through His word, </a:t>
            </a:r>
            <a:r>
              <a:rPr lang="en-US" altLang="en-US" sz="3600" dirty="0">
                <a:solidFill>
                  <a:schemeClr val="bg1"/>
                </a:solidFill>
              </a:rPr>
              <a:t>1 Th.2:13 </a:t>
            </a:r>
            <a:r>
              <a:rPr lang="en-US" altLang="en-US" sz="3200" dirty="0">
                <a:solidFill>
                  <a:schemeClr val="bg1"/>
                </a:solidFill>
              </a:rPr>
              <a:t>(Ph.2:13)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Power of God’s word in us –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1:9, makeover: turned to God, from idols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2:10, trains us (schooling; showing)</a:t>
            </a:r>
          </a:p>
          <a:p>
            <a:pPr lvl="1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2:13, </a:t>
            </a:r>
            <a:r>
              <a:rPr lang="en-US" altLang="en-US" sz="3200" u="sng" dirty="0">
                <a:solidFill>
                  <a:schemeClr val="bg1"/>
                </a:solidFill>
              </a:rPr>
              <a:t>works</a:t>
            </a:r>
            <a:r>
              <a:rPr lang="en-US" altLang="en-US" sz="3200" dirty="0">
                <a:solidFill>
                  <a:schemeClr val="bg1"/>
                </a:solidFill>
              </a:rPr>
              <a:t> in us (= Ph.2:13; Ga.5:6)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F12304-183E-4BB6-BE45-0446D82B1B86}"/>
              </a:ext>
            </a:extLst>
          </p:cNvPr>
          <p:cNvSpPr/>
          <p:nvPr/>
        </p:nvSpPr>
        <p:spPr>
          <a:xfrm>
            <a:off x="1554020" y="3733800"/>
            <a:ext cx="6045620" cy="11430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/>
              <a:t>2 K.22:8…Josiah’s reforms</a:t>
            </a:r>
          </a:p>
          <a:p>
            <a:pPr algn="ctr"/>
            <a:r>
              <a:rPr lang="en-US" sz="3200" dirty="0">
                <a:solidFill>
                  <a:srgbClr val="FFFF99"/>
                </a:solidFill>
              </a:rPr>
              <a:t>Was God at work?   How?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B7C7BD-1A8F-4DF4-9D43-989911329A0D}"/>
              </a:ext>
            </a:extLst>
          </p:cNvPr>
          <p:cNvSpPr/>
          <p:nvPr/>
        </p:nvSpPr>
        <p:spPr>
          <a:xfrm>
            <a:off x="1551708" y="5047672"/>
            <a:ext cx="6045620" cy="11430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/>
              <a:t>Ac.2:14…38-41,42 </a:t>
            </a:r>
          </a:p>
          <a:p>
            <a:pPr algn="ctr"/>
            <a:r>
              <a:rPr lang="en-US" sz="3200" dirty="0">
                <a:solidFill>
                  <a:srgbClr val="FFFF99"/>
                </a:solidFill>
              </a:rPr>
              <a:t>Was God at work?   How?</a:t>
            </a:r>
          </a:p>
        </p:txBody>
      </p:sp>
    </p:spTree>
    <p:extLst>
      <p:ext uri="{BB962C8B-B14F-4D97-AF65-F5344CB8AC3E}">
        <p14:creationId xmlns:p14="http://schemas.microsoft.com/office/powerpoint/2010/main" val="267667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2800" dirty="0">
                <a:solidFill>
                  <a:srgbClr val="99FF33"/>
                </a:solidFill>
              </a:rPr>
              <a:t>1. </a:t>
            </a:r>
            <a:r>
              <a:rPr lang="en-US" altLang="en-US" sz="3600" dirty="0">
                <a:solidFill>
                  <a:srgbClr val="FFFF99"/>
                </a:solidFill>
              </a:rPr>
              <a:t>Through His word, </a:t>
            </a:r>
            <a:r>
              <a:rPr lang="en-US" altLang="en-US" sz="3600" dirty="0">
                <a:solidFill>
                  <a:schemeClr val="bg1"/>
                </a:solidFill>
              </a:rPr>
              <a:t>1 Th.2:13 </a:t>
            </a:r>
            <a:r>
              <a:rPr lang="en-US" altLang="en-US" sz="3200" dirty="0">
                <a:solidFill>
                  <a:schemeClr val="bg1"/>
                </a:solidFill>
              </a:rPr>
              <a:t>(Ph.2:13)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Power of God’s word in us –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1:9, makeover: turned to God, from idols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2:10, trains us (schooling; showing)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2:13, </a:t>
            </a:r>
            <a:r>
              <a:rPr lang="en-US" altLang="en-US" sz="3200" u="sng" dirty="0">
                <a:solidFill>
                  <a:schemeClr val="bg1"/>
                </a:solidFill>
              </a:rPr>
              <a:t>works</a:t>
            </a:r>
            <a:r>
              <a:rPr lang="en-US" altLang="en-US" sz="3200" dirty="0">
                <a:solidFill>
                  <a:schemeClr val="bg1"/>
                </a:solidFill>
              </a:rPr>
              <a:t> in us (= Ph.2:13; Ga.5:6)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2:16, saves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3:2-3, strengthens</a:t>
            </a:r>
          </a:p>
          <a:p>
            <a:pPr lvl="1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4:18, encourages – ultimate good news</a:t>
            </a:r>
          </a:p>
        </p:txBody>
      </p:sp>
    </p:spTree>
    <p:extLst>
      <p:ext uri="{BB962C8B-B14F-4D97-AF65-F5344CB8AC3E}">
        <p14:creationId xmlns:p14="http://schemas.microsoft.com/office/powerpoint/2010/main" val="372404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2800" dirty="0">
                <a:solidFill>
                  <a:srgbClr val="99FF33"/>
                </a:solidFill>
              </a:rPr>
              <a:t>2. </a:t>
            </a:r>
            <a:r>
              <a:rPr lang="en-US" altLang="en-US" sz="3600" dirty="0">
                <a:solidFill>
                  <a:srgbClr val="FFFF99"/>
                </a:solidFill>
              </a:rPr>
              <a:t>Through human agents, </a:t>
            </a:r>
            <a:r>
              <a:rPr lang="en-US" altLang="en-US" sz="3600" dirty="0">
                <a:solidFill>
                  <a:schemeClr val="bg1"/>
                </a:solidFill>
              </a:rPr>
              <a:t>2 Co.1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>
              <a:spcAft>
                <a:spcPts val="900"/>
              </a:spcAft>
            </a:pPr>
            <a:r>
              <a:rPr lang="en-US" altLang="en-US" dirty="0">
                <a:solidFill>
                  <a:srgbClr val="FFC000"/>
                </a:solidFill>
              </a:rPr>
              <a:t>3: </a:t>
            </a:r>
            <a:r>
              <a:rPr lang="en-US" altLang="en-US" dirty="0">
                <a:solidFill>
                  <a:schemeClr val="bg1"/>
                </a:solidFill>
              </a:rPr>
              <a:t>most question God when they suffer.  How many thank Him?  </a:t>
            </a:r>
          </a:p>
          <a:p>
            <a:pPr>
              <a:spcAft>
                <a:spcPts val="0"/>
              </a:spcAft>
            </a:pPr>
            <a:r>
              <a:rPr lang="en-US" altLang="en-US" sz="3200" dirty="0">
                <a:solidFill>
                  <a:srgbClr val="FFC000"/>
                </a:solidFill>
              </a:rPr>
              <a:t>4: </a:t>
            </a:r>
            <a:r>
              <a:rPr lang="en-US" altLang="en-US" sz="3200" dirty="0">
                <a:solidFill>
                  <a:schemeClr val="bg1"/>
                </a:solidFill>
              </a:rPr>
              <a:t>suffering is a training ground.</a:t>
            </a:r>
          </a:p>
          <a:p>
            <a:pPr lvl="1">
              <a:spcAft>
                <a:spcPts val="300"/>
              </a:spcAft>
            </a:pPr>
            <a:r>
              <a:rPr lang="en-US" altLang="en-US" sz="3200" dirty="0">
                <a:solidFill>
                  <a:srgbClr val="CCFFFF"/>
                </a:solidFill>
              </a:rPr>
              <a:t>Sufferers learn to help others,  </a:t>
            </a:r>
            <a:r>
              <a:rPr lang="en-US" altLang="en-US" sz="3200" dirty="0">
                <a:solidFill>
                  <a:schemeClr val="bg1"/>
                </a:solidFill>
              </a:rPr>
              <a:t>7:4-7</a:t>
            </a:r>
          </a:p>
          <a:p>
            <a:pPr lvl="1">
              <a:spcAft>
                <a:spcPts val="900"/>
              </a:spcAft>
            </a:pPr>
            <a:r>
              <a:rPr lang="en-US" altLang="en-US" sz="3200" dirty="0">
                <a:solidFill>
                  <a:srgbClr val="CCFFFF"/>
                </a:solidFill>
              </a:rPr>
              <a:t>Not deliverance from trouble, but encouragement in it,</a:t>
            </a:r>
            <a:r>
              <a:rPr lang="en-US" altLang="en-US" sz="3200" dirty="0">
                <a:solidFill>
                  <a:schemeClr val="bg1"/>
                </a:solidFill>
              </a:rPr>
              <a:t>  1:4</a:t>
            </a: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rgbClr val="FFC000"/>
                </a:solidFill>
              </a:rPr>
              <a:t>5: </a:t>
            </a:r>
            <a:r>
              <a:rPr lang="en-US" altLang="en-US" dirty="0">
                <a:solidFill>
                  <a:schemeClr val="bg1"/>
                </a:solidFill>
              </a:rPr>
              <a:t>sufferings for Him are </a:t>
            </a:r>
            <a:r>
              <a:rPr lang="en-US" altLang="en-US" u="sng" dirty="0">
                <a:solidFill>
                  <a:schemeClr val="bg1"/>
                </a:solidFill>
              </a:rPr>
              <a:t>His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u="sng" dirty="0">
                <a:solidFill>
                  <a:schemeClr val="bg1"/>
                </a:solidFill>
              </a:rPr>
              <a:t>sufferings</a:t>
            </a:r>
            <a:r>
              <a:rPr lang="en-US" altLang="en-US" dirty="0">
                <a:solidFill>
                  <a:schemeClr val="bg1"/>
                </a:solidFill>
              </a:rPr>
              <a:t>, Ac.9:5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77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2800" dirty="0">
                <a:solidFill>
                  <a:srgbClr val="99FF33"/>
                </a:solidFill>
              </a:rPr>
              <a:t>2. </a:t>
            </a:r>
            <a:r>
              <a:rPr lang="en-US" altLang="en-US" sz="3600" dirty="0">
                <a:solidFill>
                  <a:srgbClr val="FFFF99"/>
                </a:solidFill>
              </a:rPr>
              <a:t>Through human agents, </a:t>
            </a:r>
            <a:r>
              <a:rPr lang="en-US" altLang="en-US" sz="3600" dirty="0">
                <a:solidFill>
                  <a:schemeClr val="bg1"/>
                </a:solidFill>
              </a:rPr>
              <a:t>2 Co.1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>
              <a:spcAft>
                <a:spcPts val="200"/>
              </a:spcAft>
            </a:pPr>
            <a:r>
              <a:rPr lang="en-US" altLang="en-US" dirty="0">
                <a:solidFill>
                  <a:srgbClr val="FFC000"/>
                </a:solidFill>
              </a:rPr>
              <a:t>6-7: </a:t>
            </a:r>
            <a:r>
              <a:rPr lang="en-US" altLang="en-US" dirty="0">
                <a:solidFill>
                  <a:schemeClr val="bg1"/>
                </a:solidFill>
              </a:rPr>
              <a:t>Paul suffered; Corinthians benefit.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Satan’s fires do not destroy a church, but strengthen it.  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Those who think they are strong, often fall.  (Mt.26)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Those who trust God share in God’s comfort (Ac.12)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rgbClr val="99FF33"/>
                </a:solidFill>
              </a:rPr>
              <a:t>Which Peter are we?</a:t>
            </a:r>
          </a:p>
          <a:p>
            <a:pPr>
              <a:spcAft>
                <a:spcPts val="900"/>
              </a:spcAft>
            </a:pPr>
            <a:r>
              <a:rPr lang="en-US" altLang="en-US" dirty="0">
                <a:solidFill>
                  <a:srgbClr val="FFC000"/>
                </a:solidFill>
              </a:rPr>
              <a:t>8-9:</a:t>
            </a:r>
            <a:r>
              <a:rPr lang="en-US" altLang="en-US" dirty="0">
                <a:solidFill>
                  <a:schemeClr val="bg1"/>
                </a:solidFill>
              </a:rPr>
              <a:t> Paul’s near-death experience (like a resurrection from the dead)</a:t>
            </a: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CED1831D-9C0E-4755-98AB-D8D88ED497E1}"/>
              </a:ext>
            </a:extLst>
          </p:cNvPr>
          <p:cNvSpPr/>
          <p:nvPr/>
        </p:nvSpPr>
        <p:spPr>
          <a:xfrm>
            <a:off x="3429000" y="1676400"/>
            <a:ext cx="5105400" cy="2743200"/>
          </a:xfrm>
          <a:prstGeom prst="wedgeRoundRectCallout">
            <a:avLst>
              <a:gd name="adj1" fmla="val -51752"/>
              <a:gd name="adj2" fmla="val 95087"/>
              <a:gd name="adj3" fmla="val 16667"/>
            </a:avLst>
          </a:prstGeom>
          <a:solidFill>
            <a:schemeClr val="tx1"/>
          </a:solidFill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 lets His people sink where no human arm can reach them; when delivered they praise Him, not themselves</a:t>
            </a:r>
            <a:endParaRPr lang="en-US" sz="3200" dirty="0">
              <a:solidFill>
                <a:srgbClr val="CC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0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2800" dirty="0">
                <a:solidFill>
                  <a:srgbClr val="99FF33"/>
                </a:solidFill>
              </a:rPr>
              <a:t>2. </a:t>
            </a:r>
            <a:r>
              <a:rPr lang="en-US" altLang="en-US" sz="3600" dirty="0">
                <a:solidFill>
                  <a:srgbClr val="FFFF99"/>
                </a:solidFill>
              </a:rPr>
              <a:t>Through human agents, </a:t>
            </a:r>
            <a:r>
              <a:rPr lang="en-US" altLang="en-US" sz="3600" dirty="0">
                <a:solidFill>
                  <a:schemeClr val="bg1"/>
                </a:solidFill>
              </a:rPr>
              <a:t>2 Co.1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FFC000"/>
                </a:solidFill>
              </a:rPr>
              <a:t>10-11:</a:t>
            </a:r>
            <a:r>
              <a:rPr lang="en-US" altLang="en-US" dirty="0">
                <a:solidFill>
                  <a:schemeClr val="bg1"/>
                </a:solidFill>
              </a:rPr>
              <a:t> each enters trials.  We learn to . . .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rgbClr val="CCFFFF"/>
                </a:solidFill>
              </a:rPr>
              <a:t>Pray for one another.</a:t>
            </a:r>
            <a:endParaRPr lang="en-US" altLang="en-US" sz="32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rgbClr val="CCFFFF"/>
                </a:solidFill>
              </a:rPr>
              <a:t>Trust God.   </a:t>
            </a:r>
            <a:r>
              <a:rPr lang="en-US" altLang="en-US" sz="3200" dirty="0">
                <a:solidFill>
                  <a:schemeClr val="bg1"/>
                </a:solidFill>
              </a:rPr>
              <a:t>Path begins in pain, ends in praise.</a:t>
            </a:r>
          </a:p>
        </p:txBody>
      </p:sp>
    </p:spTree>
    <p:extLst>
      <p:ext uri="{BB962C8B-B14F-4D97-AF65-F5344CB8AC3E}">
        <p14:creationId xmlns:p14="http://schemas.microsoft.com/office/powerpoint/2010/main" val="174727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2800" dirty="0">
                <a:solidFill>
                  <a:srgbClr val="99FF33"/>
                </a:solidFill>
              </a:rPr>
              <a:t>3. </a:t>
            </a:r>
            <a:r>
              <a:rPr lang="en-US" altLang="en-US" sz="3600" dirty="0">
                <a:solidFill>
                  <a:srgbClr val="FFFF99"/>
                </a:solidFill>
              </a:rPr>
              <a:t>Providence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Individuals, Mt.6:…33</a:t>
            </a:r>
          </a:p>
          <a:p>
            <a:pPr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Undivided loyalty to God promises “all these things” that Gentiles worry about (32)</a:t>
            </a:r>
          </a:p>
          <a:p>
            <a:pPr>
              <a:spcAft>
                <a:spcPts val="0"/>
              </a:spcAft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58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11BA5A-9565-4941-9083-2657167DC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Phil.1:6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8F3C27-4DDD-4BBE-AC2F-00383C649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990600"/>
            <a:ext cx="86106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99"/>
                </a:solidFill>
              </a:rPr>
              <a:t>Be sure, certain</a:t>
            </a:r>
            <a:r>
              <a:rPr lang="en-US" dirty="0">
                <a:solidFill>
                  <a:schemeClr val="bg1"/>
                </a:solidFill>
              </a:rPr>
              <a:t>.  Paul’s confidence:  5-6 . . . </a:t>
            </a:r>
          </a:p>
          <a:p>
            <a:pPr lvl="1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God began working on you (salvation)</a:t>
            </a:r>
          </a:p>
          <a:p>
            <a:pPr lvl="1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God continued working on you (growth)</a:t>
            </a:r>
          </a:p>
          <a:p>
            <a:pPr lvl="1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We are confident He will finish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5ECF29A-FE79-4949-82DD-2FE6F9DCA8CA}"/>
              </a:ext>
            </a:extLst>
          </p:cNvPr>
          <p:cNvSpPr/>
          <p:nvPr/>
        </p:nvSpPr>
        <p:spPr>
          <a:xfrm>
            <a:off x="1351974" y="3657600"/>
            <a:ext cx="6442364" cy="1219200"/>
          </a:xfrm>
          <a:prstGeom prst="rect">
            <a:avLst/>
          </a:prstGeom>
          <a:solidFill>
            <a:schemeClr val="tx1"/>
          </a:solidFill>
          <a:ln w="635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FF"/>
                </a:solidFill>
              </a:rPr>
              <a:t>This is not careless presumption:  </a:t>
            </a:r>
            <a:r>
              <a:rPr lang="en-US" sz="3200" dirty="0"/>
              <a:t>Ph.2:12;  Ga.5:4</a:t>
            </a: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11BA5A-9565-4941-9083-2657167DC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Phil.1:6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8F3C27-4DDD-4BBE-AC2F-00383C649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528" y="914400"/>
            <a:ext cx="8430492" cy="5562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Wrongly assumes his ‘salvation’ (faith alone) matches NT model.   Ph.1:6, cannot be lost??</a:t>
            </a:r>
          </a:p>
          <a:p>
            <a:pPr marL="341313" indent="-341313">
              <a:spcAft>
                <a:spcPts val="60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1. </a:t>
            </a:r>
            <a:r>
              <a:rPr lang="en-US" sz="3100" dirty="0">
                <a:solidFill>
                  <a:schemeClr val="bg1"/>
                </a:solidFill>
              </a:rPr>
              <a:t>7: Paul </a:t>
            </a:r>
            <a:r>
              <a:rPr lang="en-US" sz="3100" dirty="0">
                <a:solidFill>
                  <a:srgbClr val="FFFF99"/>
                </a:solidFill>
              </a:rPr>
              <a:t>confident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(ASV); </a:t>
            </a:r>
            <a:r>
              <a:rPr lang="en-US" sz="3100" dirty="0">
                <a:solidFill>
                  <a:srgbClr val="FFFF99"/>
                </a:solidFill>
              </a:rPr>
              <a:t>feels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(NASB); </a:t>
            </a:r>
            <a:r>
              <a:rPr lang="en-US" sz="3100" dirty="0">
                <a:solidFill>
                  <a:srgbClr val="FFFF99"/>
                </a:solidFill>
              </a:rPr>
              <a:t>thinks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(NKJV) </a:t>
            </a:r>
            <a:r>
              <a:rPr lang="en-US" sz="3100" dirty="0">
                <a:solidFill>
                  <a:schemeClr val="bg1"/>
                </a:solidFill>
              </a:rPr>
              <a:t>this about them.</a:t>
            </a:r>
          </a:p>
          <a:p>
            <a:pPr marL="341313" indent="-341313">
              <a:spcAft>
                <a:spcPts val="60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2. </a:t>
            </a:r>
            <a:r>
              <a:rPr lang="en-US" sz="3100" dirty="0">
                <a:solidFill>
                  <a:schemeClr val="bg1"/>
                </a:solidFill>
              </a:rPr>
              <a:t>10: he prays for their salvation.   Why?</a:t>
            </a:r>
          </a:p>
          <a:p>
            <a:pPr marL="341313" indent="-341313">
              <a:spcAft>
                <a:spcPts val="60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3. </a:t>
            </a:r>
            <a:r>
              <a:rPr lang="en-US" sz="3100" dirty="0">
                <a:solidFill>
                  <a:schemeClr val="bg1"/>
                </a:solidFill>
              </a:rPr>
              <a:t>25: Paul’s </a:t>
            </a:r>
            <a:r>
              <a:rPr lang="en-US" sz="3100" i="1" dirty="0">
                <a:solidFill>
                  <a:schemeClr val="bg1"/>
                </a:solidFill>
              </a:rPr>
              <a:t>confidence—</a:t>
            </a:r>
            <a:r>
              <a:rPr lang="en-US" sz="3100" dirty="0">
                <a:solidFill>
                  <a:schemeClr val="bg1"/>
                </a:solidFill>
              </a:rPr>
              <a:t>he will stay alive:  what is likely to happen, not certainty.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CDE242-196E-4720-993A-BAEF246C72C5}"/>
              </a:ext>
            </a:extLst>
          </p:cNvPr>
          <p:cNvSpPr/>
          <p:nvPr/>
        </p:nvSpPr>
        <p:spPr>
          <a:xfrm>
            <a:off x="1383966" y="4999180"/>
            <a:ext cx="6385305" cy="1143000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</a:rPr>
              <a:t>Paul knows God will do His part.</a:t>
            </a:r>
          </a:p>
          <a:p>
            <a:pPr algn="ctr"/>
            <a:r>
              <a:rPr lang="en-US" sz="3200" dirty="0">
                <a:solidFill>
                  <a:srgbClr val="FFFF99"/>
                </a:solidFill>
              </a:rPr>
              <a:t>He helps Philippians do theirs.</a:t>
            </a:r>
          </a:p>
        </p:txBody>
      </p:sp>
    </p:spTree>
    <p:extLst>
      <p:ext uri="{BB962C8B-B14F-4D97-AF65-F5344CB8AC3E}">
        <p14:creationId xmlns:p14="http://schemas.microsoft.com/office/powerpoint/2010/main" val="32455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8116" y="990601"/>
            <a:ext cx="5667768" cy="1282456"/>
          </a:xfrm>
          <a:solidFill>
            <a:schemeClr val="accent6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Does God</a:t>
            </a:r>
            <a:b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Want Us To Do?</a:t>
            </a:r>
            <a:endParaRPr lang="en-US" sz="4400" dirty="0">
              <a:solidFill>
                <a:srgbClr val="FFFF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306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11BA5A-9565-4941-9083-2657167DC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z="2800" dirty="0">
                <a:solidFill>
                  <a:srgbClr val="FFC000"/>
                </a:solidFill>
              </a:rPr>
              <a:t>1. </a:t>
            </a:r>
            <a:r>
              <a:rPr lang="en-US" sz="3600" dirty="0">
                <a:solidFill>
                  <a:srgbClr val="FFFF99"/>
                </a:solidFill>
              </a:rPr>
              <a:t>Live worthy of the gospel,</a:t>
            </a:r>
            <a:r>
              <a:rPr lang="en-US" sz="3600" dirty="0">
                <a:solidFill>
                  <a:schemeClr val="bg1"/>
                </a:solidFill>
              </a:rPr>
              <a:t> 1:27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8F3C27-4DDD-4BBE-AC2F-00383C649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CCFFFF"/>
                </a:solidFill>
              </a:rPr>
              <a:t>Worthy:</a:t>
            </a:r>
            <a:r>
              <a:rPr lang="en-US" dirty="0">
                <a:solidFill>
                  <a:schemeClr val="bg1"/>
                </a:solidFill>
              </a:rPr>
              <a:t> axiom, axiomatic (self-evident)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CCFFFF"/>
                </a:solidFill>
              </a:rPr>
              <a:t>Walk worthy: </a:t>
            </a:r>
            <a:r>
              <a:rPr lang="en-US" i="1" dirty="0">
                <a:solidFill>
                  <a:schemeClr val="bg1"/>
                </a:solidFill>
              </a:rPr>
              <a:t>walk the walk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Prison epistles teach us to walk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Philippians, to behave as citizens</a:t>
            </a:r>
          </a:p>
          <a:p>
            <a:pPr lvl="2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Roman colony, Ac.16:12</a:t>
            </a:r>
          </a:p>
          <a:p>
            <a:pPr lvl="2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‘Your citizen life’ – Ph.3:20; Hb.12:22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Inconsistent Christians hinder gospel; Mt.23:27-28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176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11BA5A-9565-4941-9083-2657167DC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z="2800" dirty="0">
                <a:solidFill>
                  <a:srgbClr val="FFC000"/>
                </a:solidFill>
              </a:rPr>
              <a:t>2. </a:t>
            </a:r>
            <a:r>
              <a:rPr lang="en-US" sz="3600" dirty="0">
                <a:solidFill>
                  <a:srgbClr val="FFFF99"/>
                </a:solidFill>
              </a:rPr>
              <a:t>World is hostile to faith,</a:t>
            </a:r>
            <a:r>
              <a:rPr lang="en-US" sz="3600" dirty="0">
                <a:solidFill>
                  <a:schemeClr val="bg1"/>
                </a:solidFill>
              </a:rPr>
              <a:t> 1:28-30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8F3C27-4DDD-4BBE-AC2F-00383C649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Inconsistencies of world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World hates the Bible</a:t>
            </a:r>
          </a:p>
        </p:txBody>
      </p:sp>
    </p:spTree>
    <p:extLst>
      <p:ext uri="{BB962C8B-B14F-4D97-AF65-F5344CB8AC3E}">
        <p14:creationId xmlns:p14="http://schemas.microsoft.com/office/powerpoint/2010/main" val="86716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11BA5A-9565-4941-9083-2657167DC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z="2800" dirty="0">
                <a:solidFill>
                  <a:srgbClr val="FFC000"/>
                </a:solidFill>
              </a:rPr>
              <a:t>3. </a:t>
            </a:r>
            <a:r>
              <a:rPr lang="en-US" sz="3600" dirty="0">
                <a:solidFill>
                  <a:srgbClr val="FFFF99"/>
                </a:solidFill>
              </a:rPr>
              <a:t>Love,</a:t>
            </a:r>
            <a:r>
              <a:rPr lang="en-US" sz="3600" dirty="0">
                <a:solidFill>
                  <a:schemeClr val="bg1"/>
                </a:solidFill>
              </a:rPr>
              <a:t> 2:1-11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8F3C27-4DDD-4BBE-AC2F-00383C649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1: love, unity, compassion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2: joy, unity, love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3: united, respectful, humble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4: concern for others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5-11: example of Lord</a:t>
            </a:r>
          </a:p>
        </p:txBody>
      </p:sp>
    </p:spTree>
    <p:extLst>
      <p:ext uri="{BB962C8B-B14F-4D97-AF65-F5344CB8AC3E}">
        <p14:creationId xmlns:p14="http://schemas.microsoft.com/office/powerpoint/2010/main" val="1179351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11BA5A-9565-4941-9083-2657167DC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z="2800" dirty="0">
                <a:solidFill>
                  <a:srgbClr val="FFC000"/>
                </a:solidFill>
              </a:rPr>
              <a:t>4. </a:t>
            </a:r>
            <a:r>
              <a:rPr lang="en-US" sz="3600" dirty="0">
                <a:solidFill>
                  <a:srgbClr val="FFFF99"/>
                </a:solidFill>
              </a:rPr>
              <a:t>Watch ourselves,</a:t>
            </a:r>
            <a:r>
              <a:rPr lang="en-US" sz="3600" dirty="0">
                <a:solidFill>
                  <a:schemeClr val="bg1"/>
                </a:solidFill>
              </a:rPr>
              <a:t> 2:12-18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8F3C27-4DDD-4BBE-AC2F-00383C649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12: always </a:t>
            </a:r>
            <a:r>
              <a:rPr lang="en-US" b="1" baseline="30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chemeClr val="bg1"/>
                </a:solidFill>
              </a:rPr>
              <a:t>obeyed . . . 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work out own salvation ?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CC00"/>
                </a:solidFill>
              </a:rPr>
              <a:t>NOT</a:t>
            </a:r>
            <a:r>
              <a:rPr lang="en-US" sz="3200" dirty="0">
                <a:solidFill>
                  <a:schemeClr val="bg1"/>
                </a:solidFill>
              </a:rPr>
              <a:t> that we decide what we want to do, Ac.9:6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CC00"/>
                </a:solidFill>
              </a:rPr>
              <a:t>NOT</a:t>
            </a:r>
            <a:r>
              <a:rPr lang="en-US" sz="3200" dirty="0">
                <a:solidFill>
                  <a:schemeClr val="bg1"/>
                </a:solidFill>
              </a:rPr>
              <a:t> that we merit salvation by works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99FF33"/>
                </a:solidFill>
              </a:rPr>
              <a:t>BUT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rgbClr val="CCFFFF"/>
                </a:solidFill>
              </a:rPr>
              <a:t>‘make every effort to obtain salvation’ </a:t>
            </a:r>
            <a:r>
              <a:rPr lang="en-US" sz="2400" dirty="0">
                <a:solidFill>
                  <a:schemeClr val="bg1"/>
                </a:solidFill>
              </a:rPr>
              <a:t>(Th).   </a:t>
            </a:r>
            <a:r>
              <a:rPr lang="en-US" sz="3200" dirty="0">
                <a:solidFill>
                  <a:schemeClr val="bg1"/>
                </a:solidFill>
              </a:rPr>
              <a:t> 3:1-11, 15</a:t>
            </a:r>
          </a:p>
        </p:txBody>
      </p:sp>
    </p:spTree>
    <p:extLst>
      <p:ext uri="{BB962C8B-B14F-4D97-AF65-F5344CB8AC3E}">
        <p14:creationId xmlns:p14="http://schemas.microsoft.com/office/powerpoint/2010/main" val="389637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11BA5A-9565-4941-9083-2657167DC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z="2800" dirty="0">
                <a:solidFill>
                  <a:srgbClr val="FFC000"/>
                </a:solidFill>
              </a:rPr>
              <a:t>4. </a:t>
            </a:r>
            <a:r>
              <a:rPr lang="en-US" sz="3600" dirty="0">
                <a:solidFill>
                  <a:srgbClr val="FFFF99"/>
                </a:solidFill>
              </a:rPr>
              <a:t>Watch ourselves,</a:t>
            </a:r>
            <a:r>
              <a:rPr lang="en-US" sz="3600" dirty="0">
                <a:solidFill>
                  <a:schemeClr val="bg1"/>
                </a:solidFill>
              </a:rPr>
              <a:t> 2:12-18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8F3C27-4DDD-4BBE-AC2F-00383C649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12: always </a:t>
            </a:r>
            <a:r>
              <a:rPr lang="en-US" sz="2800" b="1" baseline="30000" dirty="0">
                <a:solidFill>
                  <a:srgbClr val="FF0000"/>
                </a:solidFill>
              </a:rPr>
              <a:t>1</a:t>
            </a:r>
            <a:r>
              <a:rPr lang="en-US" sz="2800" dirty="0">
                <a:solidFill>
                  <a:schemeClr val="bg1"/>
                </a:solidFill>
              </a:rPr>
              <a:t>obeyed . . . </a:t>
            </a:r>
            <a:r>
              <a:rPr lang="en-US" sz="2800" b="1" baseline="300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chemeClr val="bg1"/>
                </a:solidFill>
              </a:rPr>
              <a:t>work out own salvation ?</a:t>
            </a:r>
          </a:p>
          <a:p>
            <a:pPr marL="573088" indent="-573088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13: why this exhortation (12): </a:t>
            </a:r>
            <a:r>
              <a:rPr lang="en-US" dirty="0">
                <a:solidFill>
                  <a:srgbClr val="FFFF99"/>
                </a:solidFill>
              </a:rPr>
              <a:t>God is at work in you</a:t>
            </a:r>
          </a:p>
          <a:p>
            <a:pPr marL="461963" lvl="1" indent="-2317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i="1" u="sng" dirty="0">
                <a:solidFill>
                  <a:srgbClr val="CCFFFF"/>
                </a:solidFill>
              </a:rPr>
              <a:t>Energize</a:t>
            </a:r>
            <a:r>
              <a:rPr lang="en-US" sz="3200" dirty="0">
                <a:solidFill>
                  <a:schemeClr val="bg1"/>
                </a:solidFill>
              </a:rPr>
              <a:t>, be at work, active.</a:t>
            </a:r>
            <a:r>
              <a:rPr lang="en-US" dirty="0">
                <a:solidFill>
                  <a:schemeClr val="bg1"/>
                </a:solidFill>
              </a:rPr>
              <a:t>  </a:t>
            </a:r>
          </a:p>
          <a:p>
            <a:pPr marL="461963" lvl="1" indent="-2317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1:6, God working in them</a:t>
            </a:r>
          </a:p>
        </p:txBody>
      </p:sp>
    </p:spTree>
    <p:extLst>
      <p:ext uri="{BB962C8B-B14F-4D97-AF65-F5344CB8AC3E}">
        <p14:creationId xmlns:p14="http://schemas.microsoft.com/office/powerpoint/2010/main" val="313168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3120</TotalTime>
  <Words>925</Words>
  <Application>Microsoft Office PowerPoint</Application>
  <PresentationFormat>On-screen Show (4:3)</PresentationFormat>
  <Paragraphs>107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Verdana</vt:lpstr>
      <vt:lpstr>Default Design</vt:lpstr>
      <vt:lpstr>PowerPoint Presentation</vt:lpstr>
      <vt:lpstr>Phil.1:6</vt:lpstr>
      <vt:lpstr>Phil.1:6</vt:lpstr>
      <vt:lpstr>I. What Does God Want Us To Do?</vt:lpstr>
      <vt:lpstr>1. Live worthy of the gospel, 1:27</vt:lpstr>
      <vt:lpstr>2. World is hostile to faith, 1:28-30</vt:lpstr>
      <vt:lpstr>3. Love, 2:1-11</vt:lpstr>
      <vt:lpstr>4. Watch ourselves, 2:12-18</vt:lpstr>
      <vt:lpstr>4. Watch ourselves, 2:12-18</vt:lpstr>
      <vt:lpstr>4. Watch ourselves, 2:12-18</vt:lpstr>
      <vt:lpstr>I. What Does God Want Us To Do?</vt:lpstr>
      <vt:lpstr>1. Through His word, 1 Th.2:13 (= Ph.2:13)</vt:lpstr>
      <vt:lpstr>1. Through His word, 1 Th.2:13 (Ph.2:13)</vt:lpstr>
      <vt:lpstr>1. Through His word, 1 Th.2:13 (Ph.2:13)</vt:lpstr>
      <vt:lpstr>2. Through human agents, 2 Co.1</vt:lpstr>
      <vt:lpstr>2. Through human agents, 2 Co.1</vt:lpstr>
      <vt:lpstr>2. Through human agents, 2 Co.1</vt:lpstr>
      <vt:lpstr>3. Providence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343</cp:revision>
  <dcterms:created xsi:type="dcterms:W3CDTF">2004-01-08T21:08:14Z</dcterms:created>
  <dcterms:modified xsi:type="dcterms:W3CDTF">2021-01-03T22:45:32Z</dcterms:modified>
</cp:coreProperties>
</file>