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66" r:id="rId2"/>
    <p:sldId id="725" r:id="rId3"/>
    <p:sldId id="754" r:id="rId4"/>
    <p:sldId id="755" r:id="rId5"/>
    <p:sldId id="756" r:id="rId6"/>
    <p:sldId id="757" r:id="rId7"/>
    <p:sldId id="758" r:id="rId8"/>
    <p:sldId id="759" r:id="rId9"/>
    <p:sldId id="760" r:id="rId10"/>
    <p:sldId id="305" r:id="rId11"/>
    <p:sldId id="535" r:id="rId12"/>
    <p:sldId id="738" r:id="rId13"/>
    <p:sldId id="739" r:id="rId14"/>
    <p:sldId id="740" r:id="rId15"/>
    <p:sldId id="741" r:id="rId16"/>
    <p:sldId id="742" r:id="rId17"/>
    <p:sldId id="743" r:id="rId18"/>
    <p:sldId id="744" r:id="rId19"/>
    <p:sldId id="745" r:id="rId20"/>
    <p:sldId id="746" r:id="rId21"/>
    <p:sldId id="747" r:id="rId22"/>
    <p:sldId id="748" r:id="rId23"/>
    <p:sldId id="749" r:id="rId24"/>
    <p:sldId id="753" r:id="rId25"/>
    <p:sldId id="750" r:id="rId26"/>
    <p:sldId id="726" r:id="rId27"/>
    <p:sldId id="761" r:id="rId28"/>
    <p:sldId id="751" r:id="rId29"/>
    <p:sldId id="762" r:id="rId30"/>
    <p:sldId id="752" r:id="rId31"/>
    <p:sldId id="72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99FF33"/>
    <a:srgbClr val="FFFFCC"/>
    <a:srgbClr val="CCFFFF"/>
    <a:srgbClr val="CCFF33"/>
    <a:srgbClr val="800000"/>
    <a:srgbClr val="FF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60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Does Our Ability Stop?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923A66-98DC-4436-B28F-E00AB9BBCED7}"/>
              </a:ext>
            </a:extLst>
          </p:cNvPr>
          <p:cNvSpPr/>
          <p:nvPr/>
        </p:nvSpPr>
        <p:spPr>
          <a:xfrm>
            <a:off x="3048000" y="2667000"/>
            <a:ext cx="3048000" cy="6096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Mt.25:14-30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30224" y="9144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Has Assigned Us Work To Do,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Mt.16:27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3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Judged according to works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Pharisees already have their reward (Mt.6:1-5,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paid in full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about the Christian who never got involved in the Lord’s work?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8250" y="781256"/>
            <a:ext cx="8298180" cy="1504744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the Son of Man will come in the glory of His Father with His angels, and then He will reward each according to his works.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160EC2-986A-41A2-8132-B399BBE668E4}"/>
              </a:ext>
            </a:extLst>
          </p:cNvPr>
          <p:cNvSpPr/>
          <p:nvPr/>
        </p:nvSpPr>
        <p:spPr>
          <a:xfrm>
            <a:off x="1497444" y="5334000"/>
            <a:ext cx="6165273" cy="6858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FF33"/>
                </a:solidFill>
              </a:rPr>
              <a:t>We are judged as individuals</a:t>
            </a: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Mt.20:…6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thing worse than standing in market-place not working – in vineyard not working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8250" y="781256"/>
            <a:ext cx="8298180" cy="1885744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about the eleventh hour he went out and found others standing idle, and said to them, Why have you been standing here idle all day?</a:t>
            </a:r>
          </a:p>
        </p:txBody>
      </p:sp>
    </p:spTree>
    <p:extLst>
      <p:ext uri="{BB962C8B-B14F-4D97-AF65-F5344CB8AC3E}">
        <p14:creationId xmlns:p14="http://schemas.microsoft.com/office/powerpoint/2010/main" val="9487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Lk.10:30-37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Knowledge is not enough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675322" y="857456"/>
            <a:ext cx="7801350" cy="1733344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he said, He who showed mercy on him.  Then Jesus said to him, Go and do likewise.</a:t>
            </a:r>
          </a:p>
        </p:txBody>
      </p:sp>
    </p:spTree>
    <p:extLst>
      <p:ext uri="{BB962C8B-B14F-4D97-AF65-F5344CB8AC3E}">
        <p14:creationId xmlns:p14="http://schemas.microsoft.com/office/powerpoint/2010/main" val="13272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Acts 9:36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Epitaph 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Did she merely attend classes and assemblies?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648856" y="857456"/>
            <a:ext cx="7848600" cy="2114344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At Joppa there was a certain disciple named Tabitha, which is translated Dorcas.  This woman was full of good works and charitable deeds which she did.</a:t>
            </a:r>
          </a:p>
        </p:txBody>
      </p:sp>
    </p:spTree>
    <p:extLst>
      <p:ext uri="{BB962C8B-B14F-4D97-AF65-F5344CB8AC3E}">
        <p14:creationId xmlns:p14="http://schemas.microsoft.com/office/powerpoint/2010/main" val="1584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Co.15:58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at beach write names in sand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winter . . . write in the snow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driveway . . . in concrete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725056" y="857457"/>
            <a:ext cx="7696200" cy="2114344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Therefore, my beloved brethren, be steadfast, immovable, always abounding in the work of the Lord, knowing that your labor is not in vain in the Lord.</a:t>
            </a:r>
          </a:p>
        </p:txBody>
      </p:sp>
    </p:spTree>
    <p:extLst>
      <p:ext uri="{BB962C8B-B14F-4D97-AF65-F5344CB8AC3E}">
        <p14:creationId xmlns:p14="http://schemas.microsoft.com/office/powerpoint/2010/main" val="31682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Co.2:14-16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Fragrance of the gospel…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0256" y="838200"/>
            <a:ext cx="8305800" cy="49530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Now thanks be to God who always leads us in triumph in Christ, and through us diffuses the fragrance of His knowledge in every place. </a:t>
            </a:r>
            <a:r>
              <a:rPr lang="en-US" sz="3200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we are to God the frag-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rance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Christ among those who are being saved and among those who are perishing. </a:t>
            </a:r>
            <a:r>
              <a:rPr lang="en-US" sz="3200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the one we are the aroma of death leading to death, and to the other the aroma of life leading to life. And who is sufficient for these things?</a:t>
            </a:r>
          </a:p>
        </p:txBody>
      </p:sp>
    </p:spTree>
    <p:extLst>
      <p:ext uri="{BB962C8B-B14F-4D97-AF65-F5344CB8AC3E}">
        <p14:creationId xmlns:p14="http://schemas.microsoft.com/office/powerpoint/2010/main" val="404061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Gal.6:1-2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2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Help restore brother in sin … bear burdens of brother in need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0256" y="838200"/>
            <a:ext cx="8305800" cy="3124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Brethren, if a man is overtaken in any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tres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-pass, you who are spiritual restore such a one in a spirit of gentleness, considering yourself lest you also be tempted. </a:t>
            </a:r>
            <a:r>
              <a:rPr lang="en-US" sz="3200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Bear one another’s burdens, and so fulfill the law of Christ.  </a:t>
            </a:r>
          </a:p>
        </p:txBody>
      </p:sp>
    </p:spTree>
    <p:extLst>
      <p:ext uri="{BB962C8B-B14F-4D97-AF65-F5344CB8AC3E}">
        <p14:creationId xmlns:p14="http://schemas.microsoft.com/office/powerpoint/2010/main" val="31915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Tit.2:14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Zeal is opposite of lukewarm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0256" y="838200"/>
            <a:ext cx="8305800" cy="2133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…who gave Himself for us, that He might redeem us from every lawless deed and purify for Himself His own special people, zealous for good works.</a:t>
            </a:r>
          </a:p>
        </p:txBody>
      </p:sp>
    </p:spTree>
    <p:extLst>
      <p:ext uri="{BB962C8B-B14F-4D97-AF65-F5344CB8AC3E}">
        <p14:creationId xmlns:p14="http://schemas.microsoft.com/office/powerpoint/2010/main" val="127770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Tit.3:8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Careful: give sustained thought to something,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concerned about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0256" y="838200"/>
            <a:ext cx="8305800" cy="25908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is a faithful saying, and these things I want you to affirm constantly, that those who have believed in God should be careful to maintain good works. These things are good and profitable to men.</a:t>
            </a:r>
          </a:p>
        </p:txBody>
      </p:sp>
    </p:spTree>
    <p:extLst>
      <p:ext uri="{BB962C8B-B14F-4D97-AF65-F5344CB8AC3E}">
        <p14:creationId xmlns:p14="http://schemas.microsoft.com/office/powerpoint/2010/main" val="38665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Watchfulness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Virgins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(1-13) – wait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Talents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(14-30) – work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Virgins: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ready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Talents: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what readiness means</a:t>
            </a:r>
          </a:p>
        </p:txBody>
      </p:sp>
    </p:spTree>
    <p:extLst>
      <p:ext uri="{BB962C8B-B14F-4D97-AF65-F5344CB8AC3E}">
        <p14:creationId xmlns:p14="http://schemas.microsoft.com/office/powerpoint/2010/main" val="3959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Tit.3:14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Learn to maintain: No such thing as a born hard-worker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must learn to . . . </a:t>
            </a:r>
          </a:p>
          <a:p>
            <a:pPr marL="914400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</a:p>
          <a:p>
            <a:pPr marL="914400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continue</a:t>
            </a:r>
          </a:p>
          <a:p>
            <a:pPr lvl="3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Gal.6:9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0256" y="838200"/>
            <a:ext cx="8305800" cy="1676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let our people also learn to maintain good works, to meet urgent needs, that they may not be unfruitful.</a:t>
            </a:r>
          </a:p>
        </p:txBody>
      </p:sp>
    </p:spTree>
    <p:extLst>
      <p:ext uri="{BB962C8B-B14F-4D97-AF65-F5344CB8AC3E}">
        <p14:creationId xmlns:p14="http://schemas.microsoft.com/office/powerpoint/2010/main" val="10921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Rev.2:5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3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Zeal, excitement after obedience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Ephesis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did well in rejecting false teachers, but not own faults…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Always easier to correct others than ourselves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AD27AD-2AD2-44C7-8FB3-B1153E0D2657}"/>
              </a:ext>
            </a:extLst>
          </p:cNvPr>
          <p:cNvSpPr/>
          <p:nvPr/>
        </p:nvSpPr>
        <p:spPr>
          <a:xfrm>
            <a:off x="420256" y="838200"/>
            <a:ext cx="8305800" cy="1981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Remember therefore from where you have fallen; repent and do the first works, or else I will come to you quickly and remove your lampstand from its place—unless you repent.</a:t>
            </a:r>
          </a:p>
        </p:txBody>
      </p:sp>
    </p:spTree>
    <p:extLst>
      <p:ext uri="{BB962C8B-B14F-4D97-AF65-F5344CB8AC3E}">
        <p14:creationId xmlns:p14="http://schemas.microsoft.com/office/powerpoint/2010/main" val="386476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Rev.3:2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perfect… (complete)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AD27AD-2AD2-44C7-8FB3-B1153E0D2657}"/>
              </a:ext>
            </a:extLst>
          </p:cNvPr>
          <p:cNvSpPr/>
          <p:nvPr/>
        </p:nvSpPr>
        <p:spPr>
          <a:xfrm>
            <a:off x="420256" y="838200"/>
            <a:ext cx="8305800" cy="18288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 watchful, and strengthen the things which remain, that are ready to die, for I have not found your works perfect before God.</a:t>
            </a:r>
          </a:p>
        </p:txBody>
      </p:sp>
    </p:spTree>
    <p:extLst>
      <p:ext uri="{BB962C8B-B14F-4D97-AF65-F5344CB8AC3E}">
        <p14:creationId xmlns:p14="http://schemas.microsoft.com/office/powerpoint/2010/main" val="400423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Lord Has Assigned Us Work To Do, 14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2F2B40-A665-404B-B057-C7538541A35D}"/>
              </a:ext>
            </a:extLst>
          </p:cNvPr>
          <p:cNvSpPr/>
          <p:nvPr/>
        </p:nvSpPr>
        <p:spPr>
          <a:xfrm>
            <a:off x="1036780" y="16002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Abilities Differ From Person To Person,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14-18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83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Ability: power, capability to perform a particular activity  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everyone has the same ability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Everyone can do something</a:t>
            </a:r>
          </a:p>
        </p:txBody>
      </p:sp>
    </p:spTree>
    <p:extLst>
      <p:ext uri="{BB962C8B-B14F-4D97-AF65-F5344CB8AC3E}">
        <p14:creationId xmlns:p14="http://schemas.microsoft.com/office/powerpoint/2010/main" val="27606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Lord Has Assigned Us Work To Do, 14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2F2B40-A665-404B-B057-C7538541A35D}"/>
              </a:ext>
            </a:extLst>
          </p:cNvPr>
          <p:cNvSpPr/>
          <p:nvPr/>
        </p:nvSpPr>
        <p:spPr>
          <a:xfrm>
            <a:off x="1036780" y="21336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According</a:t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Our Ability,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19-30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2A03BE-4A91-418D-935F-F661BEEE7441}"/>
              </a:ext>
            </a:extLst>
          </p:cNvPr>
          <p:cNvSpPr/>
          <p:nvPr/>
        </p:nvSpPr>
        <p:spPr>
          <a:xfrm>
            <a:off x="1648692" y="15240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Abilities Differ From Person to Person…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61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18-19: one talent man hid talent…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Never forget Judgment: give account of our works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20-23: identical blessings for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five and two talent men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 used what he had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24-25: one talent man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Produced excuses, not work, 24</a:t>
            </a:r>
          </a:p>
          <a:p>
            <a:pPr marL="457200" lvl="1" indent="-45720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Blamed hard master, not himself, 24</a:t>
            </a:r>
          </a:p>
          <a:p>
            <a:pPr marL="803275" lvl="1" indent="-803275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Exaggerated master’s expectations, 24</a:t>
            </a:r>
          </a:p>
          <a:p>
            <a:pPr marL="803275" lvl="1" indent="-803275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Afraid: might do something wrong, 24-25</a:t>
            </a:r>
          </a:p>
          <a:p>
            <a:pPr marL="341313" lvl="1" indent="-3413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Held his own instead of making profits; broke even, 24-25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26-27: Master rejects every excuse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Turns excuses against the slacker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Pronounces him </a:t>
            </a:r>
            <a:r>
              <a:rPr lang="en-US" i="1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wicked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i="1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lazy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he gave nothing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28-29: lost everything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Principle: use talent to increase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Warning: ignore it and lose all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Muscle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… </a:t>
            </a:r>
            <a:r>
              <a:rPr lang="en-US" sz="32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Music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… </a:t>
            </a:r>
            <a:r>
              <a:rPr lang="en-US" sz="32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Mind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… </a:t>
            </a:r>
            <a:r>
              <a:rPr lang="en-US" sz="32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Ministry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8B917C-A463-FE40-A566-538B8CE1E0A7}"/>
              </a:ext>
            </a:extLst>
          </p:cNvPr>
          <p:cNvSpPr/>
          <p:nvPr/>
        </p:nvSpPr>
        <p:spPr>
          <a:xfrm>
            <a:off x="1057564" y="5086926"/>
            <a:ext cx="7043147" cy="1390074"/>
          </a:xfrm>
          <a:prstGeom prst="rect">
            <a:avLst/>
          </a:prstGeom>
          <a:solidFill>
            <a:schemeClr val="tx1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1"/>
                </a:solidFill>
              </a:rPr>
              <a:t>…household of </a:t>
            </a:r>
            <a:r>
              <a:rPr lang="en-US" sz="3200" dirty="0" err="1">
                <a:solidFill>
                  <a:schemeClr val="accent1"/>
                </a:solidFill>
              </a:rPr>
              <a:t>Stephanas</a:t>
            </a:r>
            <a:r>
              <a:rPr lang="en-US" sz="3200" dirty="0">
                <a:solidFill>
                  <a:schemeClr val="accent1"/>
                </a:solidFill>
              </a:rPr>
              <a:t> … have devoted themselves to the ministry 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of the saints</a:t>
            </a:r>
            <a:r>
              <a:rPr lang="en-US" sz="3200" dirty="0">
                <a:solidFill>
                  <a:srgbClr val="99FF33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— 1 Co.16:15</a:t>
            </a:r>
          </a:p>
        </p:txBody>
      </p:sp>
    </p:spTree>
    <p:extLst>
      <p:ext uri="{BB962C8B-B14F-4D97-AF65-F5344CB8AC3E}">
        <p14:creationId xmlns:p14="http://schemas.microsoft.com/office/powerpoint/2010/main" val="26155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30: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57E6FA-4202-4A2F-ACCC-9852004CDEB8}"/>
              </a:ext>
            </a:extLst>
          </p:cNvPr>
          <p:cNvSpPr/>
          <p:nvPr/>
        </p:nvSpPr>
        <p:spPr>
          <a:xfrm>
            <a:off x="503380" y="990598"/>
            <a:ext cx="81534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FF33"/>
                </a:solidFill>
              </a:rPr>
              <a:t>Not condemned because he had one talent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65B56A-C138-4A48-A8BD-5BA91259B735}"/>
              </a:ext>
            </a:extLst>
          </p:cNvPr>
          <p:cNvSpPr/>
          <p:nvPr/>
        </p:nvSpPr>
        <p:spPr>
          <a:xfrm>
            <a:off x="1057564" y="1981198"/>
            <a:ext cx="7043147" cy="762000"/>
          </a:xfrm>
          <a:prstGeom prst="rect">
            <a:avLst/>
          </a:prstGeom>
          <a:solidFill>
            <a:schemeClr val="tx1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FF33"/>
                </a:solidFill>
              </a:rPr>
              <a:t>Typical of judgment parables.  </a:t>
            </a:r>
            <a:r>
              <a:rPr lang="en-US" sz="3200" dirty="0">
                <a:solidFill>
                  <a:schemeClr val="bg1"/>
                </a:solidFill>
              </a:rPr>
              <a:t>Mt.25</a:t>
            </a:r>
          </a:p>
        </p:txBody>
      </p:sp>
    </p:spTree>
    <p:extLst>
      <p:ext uri="{BB962C8B-B14F-4D97-AF65-F5344CB8AC3E}">
        <p14:creationId xmlns:p14="http://schemas.microsoft.com/office/powerpoint/2010/main" val="41613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Talent: weight (125 Roman lbs.)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Bags of silver (lot of money)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18:24, owed…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directions	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Variety: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five, two, one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Ability determines expectations /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responsi-bility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Lord Has Assigned Us Work To Do, 14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2F2B40-A665-404B-B057-C7538541A35D}"/>
              </a:ext>
            </a:extLst>
          </p:cNvPr>
          <p:cNvSpPr/>
          <p:nvPr/>
        </p:nvSpPr>
        <p:spPr>
          <a:xfrm>
            <a:off x="1036780" y="27432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Does Our</a:t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Ability Stop?</a:t>
            </a:r>
            <a:endParaRPr lang="en-US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2A03BE-4A91-418D-935F-F661BEEE7441}"/>
              </a:ext>
            </a:extLst>
          </p:cNvPr>
          <p:cNvSpPr/>
          <p:nvPr/>
        </p:nvSpPr>
        <p:spPr>
          <a:xfrm>
            <a:off x="1648692" y="15240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Abilities Differ From Person to Person…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96E631-A225-4CCD-B8AE-262875815C46}"/>
              </a:ext>
            </a:extLst>
          </p:cNvPr>
          <p:cNvSpPr/>
          <p:nvPr/>
        </p:nvSpPr>
        <p:spPr>
          <a:xfrm>
            <a:off x="1648692" y="2133600"/>
            <a:ext cx="5856695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Judgment According to our Ability…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58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“I don’t want to”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7620000" cy="58674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Jn.14:15, love is the key</a:t>
            </a:r>
          </a:p>
          <a:p>
            <a:pPr marL="0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“Preferences”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Ja.4:4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“Indifference”</a:t>
            </a:r>
            <a:endParaRPr lang="en-US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Ja.4:17</a:t>
            </a:r>
          </a:p>
        </p:txBody>
      </p:sp>
    </p:spTree>
    <p:extLst>
      <p:ext uri="{BB962C8B-B14F-4D97-AF65-F5344CB8AC3E}">
        <p14:creationId xmlns:p14="http://schemas.microsoft.com/office/powerpoint/2010/main" val="36861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15-16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Immediately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last word of 15 or first of 16?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NKJV: </a:t>
            </a:r>
            <a:r>
              <a:rPr 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15,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immediately went on journey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ASV et al.: </a:t>
            </a:r>
            <a:r>
              <a:rPr 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16,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straightway…traded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2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Gained only two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(started with smaller base)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Good ground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 13:23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Dug:  13:44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Buried treasure means no loss…but no gain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 time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 Pt.3)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Settled accounts =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account-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ability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(18:23f)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100% return.   Deferred gratification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Enter: either </a:t>
            </a:r>
            <a:r>
              <a:rPr lang="en-US" b="1" baseline="300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share joy of Jesus, or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en-US" b="1" baseline="300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joyous feast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Good, faithful…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Stewardship is important thing, not amount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Anticipates blame?   Excuses neglect…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Hard master;  merciless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(Pharaoh; Rehoboam)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Lies!   V. 15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Afraid … hid … broke even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“Do no harm is the praise of a stone, not a man”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Wicked!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Mt.7:17, bad tree…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Mt.13:49, judgment of wicked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Lazy!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Tries to make laziness look good; truth is exposed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7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Bankers set up tables to lend or to exchange money.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Interest is the ‘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offspring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of money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28-30</a:t>
            </a:r>
            <a:endParaRPr lang="en-US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Judgment.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Standard: use it or lose it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Being ready for judgment requires service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1240</Words>
  <Application>Microsoft Office PowerPoint</Application>
  <PresentationFormat>On-screen Show (4:3)</PresentationFormat>
  <Paragraphs>197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Verdana</vt:lpstr>
      <vt:lpstr>Wingdings</vt:lpstr>
      <vt:lpstr>Default Design</vt:lpstr>
      <vt:lpstr>PowerPoint Presentation</vt:lpstr>
      <vt:lpstr>14</vt:lpstr>
      <vt:lpstr>15</vt:lpstr>
      <vt:lpstr>15-16</vt:lpstr>
      <vt:lpstr>17</vt:lpstr>
      <vt:lpstr>19</vt:lpstr>
      <vt:lpstr>22-23</vt:lpstr>
      <vt:lpstr>25</vt:lpstr>
      <vt:lpstr>27</vt:lpstr>
      <vt:lpstr>PowerPoint Presentation</vt:lpstr>
      <vt:lpstr>Mt.16:27</vt:lpstr>
      <vt:lpstr>Mt.20:…6</vt:lpstr>
      <vt:lpstr>Lk.10:30-37</vt:lpstr>
      <vt:lpstr>Acts 9:36</vt:lpstr>
      <vt:lpstr>1 Co.15:58</vt:lpstr>
      <vt:lpstr>2 Co.2:14-16</vt:lpstr>
      <vt:lpstr>Gal.6:1-2</vt:lpstr>
      <vt:lpstr>Tit.2:14</vt:lpstr>
      <vt:lpstr>Tit.3:8</vt:lpstr>
      <vt:lpstr>Tit.3:14</vt:lpstr>
      <vt:lpstr>Rev.2:5</vt:lpstr>
      <vt:lpstr>Rev.3:2</vt:lpstr>
      <vt:lpstr>PowerPoint Presentation</vt:lpstr>
      <vt:lpstr>14-18</vt:lpstr>
      <vt:lpstr>PowerPoint Presentation</vt:lpstr>
      <vt:lpstr>18-19: one talent man hid talent…</vt:lpstr>
      <vt:lpstr>24-25: one talent man – </vt:lpstr>
      <vt:lpstr>26-27: Master rejects every excuse</vt:lpstr>
      <vt:lpstr>30: Judgment</vt:lpstr>
      <vt:lpstr>PowerPoint Presentation</vt:lpstr>
      <vt:lpstr>“I don’t want to”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907</cp:revision>
  <dcterms:created xsi:type="dcterms:W3CDTF">2004-01-08T21:08:14Z</dcterms:created>
  <dcterms:modified xsi:type="dcterms:W3CDTF">2021-01-10T19:43:10Z</dcterms:modified>
</cp:coreProperties>
</file>