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35"/>
  </p:notesMasterIdLst>
  <p:sldIdLst>
    <p:sldId id="305" r:id="rId3"/>
    <p:sldId id="373" r:id="rId4"/>
    <p:sldId id="374" r:id="rId5"/>
    <p:sldId id="400" r:id="rId6"/>
    <p:sldId id="401" r:id="rId7"/>
    <p:sldId id="378" r:id="rId8"/>
    <p:sldId id="402" r:id="rId9"/>
    <p:sldId id="403" r:id="rId10"/>
    <p:sldId id="419" r:id="rId11"/>
    <p:sldId id="426" r:id="rId12"/>
    <p:sldId id="404" r:id="rId13"/>
    <p:sldId id="377" r:id="rId14"/>
    <p:sldId id="405" r:id="rId15"/>
    <p:sldId id="406" r:id="rId16"/>
    <p:sldId id="408" r:id="rId17"/>
    <p:sldId id="409" r:id="rId18"/>
    <p:sldId id="410" r:id="rId19"/>
    <p:sldId id="411" r:id="rId20"/>
    <p:sldId id="412" r:id="rId21"/>
    <p:sldId id="413" r:id="rId22"/>
    <p:sldId id="414" r:id="rId23"/>
    <p:sldId id="415" r:id="rId24"/>
    <p:sldId id="420" r:id="rId25"/>
    <p:sldId id="379" r:id="rId26"/>
    <p:sldId id="416" r:id="rId27"/>
    <p:sldId id="417" r:id="rId28"/>
    <p:sldId id="421" r:id="rId29"/>
    <p:sldId id="422" r:id="rId30"/>
    <p:sldId id="423" r:id="rId31"/>
    <p:sldId id="424" r:id="rId32"/>
    <p:sldId id="425" r:id="rId33"/>
    <p:sldId id="418"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CCFFFF"/>
    <a:srgbClr val="CCFFCC"/>
    <a:srgbClr val="800000"/>
    <a:srgbClr val="CC0066"/>
    <a:srgbClr val="777777"/>
    <a:srgbClr val="969696"/>
    <a:srgbClr val="CCEC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104" d="100"/>
          <a:sy n="104" d="100"/>
        </p:scale>
        <p:origin x="1746" y="10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81654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23986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92290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815358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54429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53395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6520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008217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0123158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235630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07208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300932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91955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96628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522167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6723976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92331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842210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983961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555330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30689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2888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47264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60933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4418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280389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597296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97016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600200"/>
            <a:ext cx="6477000" cy="1295400"/>
          </a:xfrm>
          <a:prstGeom prst="roundRect">
            <a:avLst/>
          </a:prstGeom>
          <a:solidFill>
            <a:schemeClr val="tx1"/>
          </a:solidFill>
          <a:ln w="3175">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rgbClr val="FFFFFF"/>
                </a:solidFill>
                <a:effectLst/>
                <a:uLnTx/>
                <a:uFillTx/>
                <a:latin typeface="Arial"/>
                <a:ea typeface="+mn-ea"/>
                <a:cs typeface="+mn-cs"/>
              </a:rPr>
              <a:t>Growing Pains</a:t>
            </a:r>
            <a:endParaRPr kumimoji="0" lang="en-US" sz="2800" b="0" i="0" u="none" strike="noStrike" kern="1200" cap="none" spc="0" normalizeH="0" baseline="0" noProof="0" dirty="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drains</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buClr>
                <a:srgbClr val="00007D"/>
              </a:buClr>
              <a:buSzPct val="75000"/>
              <a:buNone/>
            </a:pPr>
            <a:endParaRPr lang="en-US" sz="2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eaLnBrk="0" hangingPunct="0">
              <a:buClr>
                <a:srgbClr val="00007D"/>
              </a:buClr>
              <a:buSzPct val="75000"/>
              <a:buNone/>
            </a:pPr>
            <a:endParaRPr lang="en-US"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36538" lvl="0" indent="-236538" eaLnBrk="0" hangingPunct="0">
              <a:buClr>
                <a:srgbClr val="00007D"/>
              </a:buClr>
              <a:buSzPct val="75000"/>
              <a:buFont typeface="Arial" pitchFamily="34" charset="0"/>
              <a:buChar char="•"/>
            </a:pPr>
            <a:endParaRPr lang="en-US" sz="3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7" name="Rectangle 2">
            <a:extLst>
              <a:ext uri="{FF2B5EF4-FFF2-40B4-BE49-F238E27FC236}">
                <a16:creationId xmlns:a16="http://schemas.microsoft.com/office/drawing/2014/main" id="{7A5ED120-4A05-4475-8E7C-F24C8D87661D}"/>
              </a:ext>
            </a:extLst>
          </p:cNvPr>
          <p:cNvSpPr txBox="1">
            <a:spLocks noChangeArrowheads="1"/>
          </p:cNvSpPr>
          <p:nvPr/>
        </p:nvSpPr>
        <p:spPr bwMode="auto">
          <a:xfrm>
            <a:off x="381000" y="838200"/>
            <a:ext cx="8382000" cy="5412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marL="339725" indent="-339725" algn="l" eaLnBrk="1" hangingPunct="1">
              <a:spcAft>
                <a:spcPts val="1200"/>
              </a:spcAft>
              <a:buFont typeface="Wingdings" panose="05000000000000000000" pitchFamily="2" charset="2"/>
              <a:buChar char="§"/>
            </a:pPr>
            <a:r>
              <a:rPr lang="en-US" altLang="en-US" sz="2800" dirty="0">
                <a:solidFill>
                  <a:srgbClr val="FFFFCC"/>
                </a:solidFill>
              </a:rPr>
              <a:t>Ignorance</a:t>
            </a:r>
            <a:r>
              <a:rPr lang="en-US" altLang="en-US" sz="2800" dirty="0">
                <a:solidFill>
                  <a:schemeClr val="bg1"/>
                </a:solidFill>
              </a:rPr>
              <a:t>, Ac.18:25-26…</a:t>
            </a:r>
          </a:p>
          <a:p>
            <a:pPr marL="339725" indent="-339725" algn="l" eaLnBrk="1" hangingPunct="1">
              <a:spcAft>
                <a:spcPts val="1200"/>
              </a:spcAft>
              <a:buFont typeface="Wingdings" panose="05000000000000000000" pitchFamily="2" charset="2"/>
              <a:buChar char="§"/>
            </a:pPr>
            <a:r>
              <a:rPr lang="en-US" altLang="en-US" sz="2800" dirty="0">
                <a:solidFill>
                  <a:srgbClr val="FFFFCC"/>
                </a:solidFill>
              </a:rPr>
              <a:t>Immorality, </a:t>
            </a:r>
            <a:r>
              <a:rPr lang="en-US" altLang="en-US" sz="2800" dirty="0">
                <a:solidFill>
                  <a:schemeClr val="bg1"/>
                </a:solidFill>
              </a:rPr>
              <a:t>1 Co.3:1, 3</a:t>
            </a:r>
          </a:p>
          <a:p>
            <a:pPr marL="339725" indent="-339725" algn="l" eaLnBrk="1" hangingPunct="1">
              <a:spcAft>
                <a:spcPts val="1200"/>
              </a:spcAft>
              <a:buFont typeface="Wingdings" panose="05000000000000000000" pitchFamily="2" charset="2"/>
              <a:buChar char="§"/>
            </a:pPr>
            <a:r>
              <a:rPr lang="en-US" altLang="en-US" sz="2800" dirty="0">
                <a:solidFill>
                  <a:srgbClr val="FFFFCC"/>
                </a:solidFill>
              </a:rPr>
              <a:t>Immaturity, </a:t>
            </a:r>
            <a:r>
              <a:rPr lang="en-US" altLang="en-US" sz="2800" dirty="0">
                <a:solidFill>
                  <a:schemeClr val="bg1"/>
                </a:solidFill>
              </a:rPr>
              <a:t>1 Co.14:20 (13:11)</a:t>
            </a:r>
          </a:p>
          <a:p>
            <a:pPr marL="339725" indent="-339725" algn="l" eaLnBrk="1" hangingPunct="1">
              <a:spcAft>
                <a:spcPts val="1200"/>
              </a:spcAft>
              <a:buFont typeface="Wingdings" panose="05000000000000000000" pitchFamily="2" charset="2"/>
              <a:buChar char="§"/>
            </a:pPr>
            <a:r>
              <a:rPr lang="en-US" altLang="en-US" sz="2800" dirty="0">
                <a:solidFill>
                  <a:srgbClr val="FFFFCC"/>
                </a:solidFill>
              </a:rPr>
              <a:t>Indifference,</a:t>
            </a:r>
            <a:r>
              <a:rPr lang="en-US" altLang="en-US" sz="2800" dirty="0">
                <a:solidFill>
                  <a:schemeClr val="bg1"/>
                </a:solidFill>
              </a:rPr>
              <a:t> Hb.5:11-14</a:t>
            </a:r>
          </a:p>
          <a:p>
            <a:pPr marL="339725" indent="-339725" algn="l" eaLnBrk="1" hangingPunct="1">
              <a:spcAft>
                <a:spcPts val="1200"/>
              </a:spcAft>
              <a:buFont typeface="Wingdings" panose="05000000000000000000" pitchFamily="2" charset="2"/>
              <a:buChar char="§"/>
            </a:pPr>
            <a:r>
              <a:rPr lang="en-US" altLang="en-US" sz="3200" dirty="0">
                <a:solidFill>
                  <a:srgbClr val="FFFFCC"/>
                </a:solidFill>
              </a:rPr>
              <a:t>Independence</a:t>
            </a:r>
            <a:r>
              <a:rPr lang="en-US" altLang="en-US" sz="3200" dirty="0">
                <a:solidFill>
                  <a:schemeClr val="bg1"/>
                </a:solidFill>
              </a:rPr>
              <a:t>, Hb.10:24-25</a:t>
            </a:r>
          </a:p>
        </p:txBody>
      </p:sp>
    </p:spTree>
    <p:extLst>
      <p:ext uri="{BB962C8B-B14F-4D97-AF65-F5344CB8AC3E}">
        <p14:creationId xmlns:p14="http://schemas.microsoft.com/office/powerpoint/2010/main" val="892695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130263" y="609600"/>
            <a:ext cx="4866266" cy="6096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Hazardous Growth</a:t>
            </a:r>
          </a:p>
        </p:txBody>
      </p:sp>
      <p:sp>
        <p:nvSpPr>
          <p:cNvPr id="3" name="Rounded Rectangle 3">
            <a:extLst>
              <a:ext uri="{FF2B5EF4-FFF2-40B4-BE49-F238E27FC236}">
                <a16:creationId xmlns:a16="http://schemas.microsoft.com/office/drawing/2014/main" id="{8D1AE2ED-95CB-4815-9CD7-F270CC97CCD6}"/>
              </a:ext>
            </a:extLst>
          </p:cNvPr>
          <p:cNvSpPr/>
          <p:nvPr/>
        </p:nvSpPr>
        <p:spPr bwMode="auto">
          <a:xfrm>
            <a:off x="1341580" y="2172856"/>
            <a:ext cx="6477000" cy="9906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Heavenly Growth</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DC330C45-23A3-40E7-88DB-0EB19E26B2FA}"/>
              </a:ext>
            </a:extLst>
          </p:cNvPr>
          <p:cNvSpPr/>
          <p:nvPr/>
        </p:nvSpPr>
        <p:spPr bwMode="auto">
          <a:xfrm>
            <a:off x="2142836" y="1371600"/>
            <a:ext cx="4866266" cy="6096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Hindrances To  Growth</a:t>
            </a:r>
          </a:p>
        </p:txBody>
      </p:sp>
    </p:spTree>
    <p:extLst>
      <p:ext uri="{BB962C8B-B14F-4D97-AF65-F5344CB8AC3E}">
        <p14:creationId xmlns:p14="http://schemas.microsoft.com/office/powerpoint/2010/main" val="210332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gains</a:t>
            </a:r>
            <a:endParaRPr lang="en-US" altLang="en-US" sz="3600" dirty="0">
              <a:solidFill>
                <a:schemeClr val="bg1"/>
              </a:solidFill>
            </a:endParaRPr>
          </a:p>
        </p:txBody>
      </p:sp>
      <p:sp>
        <p:nvSpPr>
          <p:cNvPr id="2" name="Content Placeholder 1">
            <a:extLst>
              <a:ext uri="{FF2B5EF4-FFF2-40B4-BE49-F238E27FC236}">
                <a16:creationId xmlns:a16="http://schemas.microsoft.com/office/drawing/2014/main" id="{D4A62AC1-4D26-4DAA-A5BF-14D24164E41C}"/>
              </a:ext>
            </a:extLst>
          </p:cNvPr>
          <p:cNvSpPr>
            <a:spLocks noGrp="1"/>
          </p:cNvSpPr>
          <p:nvPr>
            <p:ph idx="1"/>
          </p:nvPr>
        </p:nvSpPr>
        <p:spPr>
          <a:xfrm>
            <a:off x="457200" y="990601"/>
            <a:ext cx="8229600" cy="5334000"/>
          </a:xfrm>
        </p:spPr>
        <p:txBody>
          <a:bodyPr/>
          <a:lstStyle/>
          <a:p>
            <a:r>
              <a:rPr lang="en-US" dirty="0">
                <a:solidFill>
                  <a:srgbClr val="FFFFCC"/>
                </a:solidFill>
              </a:rPr>
              <a:t>Grow up.  </a:t>
            </a:r>
            <a:r>
              <a:rPr lang="en-US" dirty="0">
                <a:solidFill>
                  <a:schemeClr val="bg1"/>
                </a:solidFill>
              </a:rPr>
              <a:t>Ep.4:15</a:t>
            </a:r>
          </a:p>
          <a:p>
            <a:pPr marL="858838" lvl="1" indent="-401638">
              <a:buFont typeface="Courier New" panose="02070309020205020404" pitchFamily="49" charset="0"/>
              <a:buChar char="o"/>
            </a:pPr>
            <a:r>
              <a:rPr lang="en-US" sz="3200" dirty="0">
                <a:solidFill>
                  <a:srgbClr val="FFFFCC"/>
                </a:solidFill>
              </a:rPr>
              <a:t>Supply,</a:t>
            </a:r>
            <a:r>
              <a:rPr lang="en-US" sz="3200" dirty="0">
                <a:solidFill>
                  <a:schemeClr val="bg1"/>
                </a:solidFill>
              </a:rPr>
              <a:t> 16</a:t>
            </a:r>
          </a:p>
          <a:p>
            <a:pPr marL="858838" lvl="1" indent="-401638">
              <a:buFont typeface="Courier New" panose="02070309020205020404" pitchFamily="49" charset="0"/>
              <a:buChar char="o"/>
            </a:pPr>
            <a:r>
              <a:rPr lang="en-US" sz="3200" dirty="0">
                <a:solidFill>
                  <a:srgbClr val="FFFFCC"/>
                </a:solidFill>
              </a:rPr>
              <a:t>Stop,</a:t>
            </a:r>
            <a:r>
              <a:rPr lang="en-US" sz="3200" dirty="0">
                <a:solidFill>
                  <a:schemeClr val="bg1"/>
                </a:solidFill>
              </a:rPr>
              <a:t> 17</a:t>
            </a:r>
          </a:p>
          <a:p>
            <a:pPr marL="858838" lvl="1" indent="-401638">
              <a:buFont typeface="Courier New" panose="02070309020205020404" pitchFamily="49" charset="0"/>
              <a:buChar char="o"/>
            </a:pPr>
            <a:r>
              <a:rPr lang="en-US" sz="3200" dirty="0">
                <a:solidFill>
                  <a:srgbClr val="FFFFCC"/>
                </a:solidFill>
              </a:rPr>
              <a:t>Study,</a:t>
            </a:r>
            <a:r>
              <a:rPr lang="en-US" sz="3200" dirty="0">
                <a:solidFill>
                  <a:schemeClr val="bg1"/>
                </a:solidFill>
              </a:rPr>
              <a:t> 20-31</a:t>
            </a:r>
          </a:p>
          <a:p>
            <a:pPr marL="858838" lvl="1" indent="-401638">
              <a:buFont typeface="Courier New" panose="02070309020205020404" pitchFamily="49" charset="0"/>
              <a:buChar char="o"/>
            </a:pPr>
            <a:r>
              <a:rPr lang="en-US" sz="3200" dirty="0">
                <a:solidFill>
                  <a:srgbClr val="FFFFCC"/>
                </a:solidFill>
              </a:rPr>
              <a:t>Stand,</a:t>
            </a:r>
            <a:r>
              <a:rPr lang="en-US" sz="3200" dirty="0">
                <a:solidFill>
                  <a:schemeClr val="bg1"/>
                </a:solidFill>
              </a:rPr>
              <a:t> 6:10-11, 13, 14</a:t>
            </a:r>
            <a:endParaRPr lang="en-US" dirty="0">
              <a:solidFill>
                <a:schemeClr val="bg1"/>
              </a:solidFill>
            </a:endParaRPr>
          </a:p>
        </p:txBody>
      </p:sp>
    </p:spTree>
    <p:extLst>
      <p:ext uri="{BB962C8B-B14F-4D97-AF65-F5344CB8AC3E}">
        <p14:creationId xmlns:p14="http://schemas.microsoft.com/office/powerpoint/2010/main" val="414595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gains</a:t>
            </a:r>
            <a:endParaRPr lang="en-US" altLang="en-US" sz="3600" dirty="0">
              <a:solidFill>
                <a:schemeClr val="bg1"/>
              </a:solidFill>
            </a:endParaRPr>
          </a:p>
        </p:txBody>
      </p:sp>
      <p:sp>
        <p:nvSpPr>
          <p:cNvPr id="2" name="Content Placeholder 1">
            <a:extLst>
              <a:ext uri="{FF2B5EF4-FFF2-40B4-BE49-F238E27FC236}">
                <a16:creationId xmlns:a16="http://schemas.microsoft.com/office/drawing/2014/main" id="{D4A62AC1-4D26-4DAA-A5BF-14D24164E41C}"/>
              </a:ext>
            </a:extLst>
          </p:cNvPr>
          <p:cNvSpPr>
            <a:spLocks noGrp="1"/>
          </p:cNvSpPr>
          <p:nvPr>
            <p:ph idx="1"/>
          </p:nvPr>
        </p:nvSpPr>
        <p:spPr>
          <a:xfrm>
            <a:off x="457200" y="990601"/>
            <a:ext cx="8229600" cy="5334000"/>
          </a:xfrm>
        </p:spPr>
        <p:txBody>
          <a:bodyPr/>
          <a:lstStyle/>
          <a:p>
            <a:r>
              <a:rPr lang="en-US" sz="2400" dirty="0">
                <a:solidFill>
                  <a:srgbClr val="FFFFCC"/>
                </a:solidFill>
              </a:rPr>
              <a:t>Grow up.  </a:t>
            </a:r>
            <a:endParaRPr lang="en-US" sz="2400" dirty="0">
              <a:solidFill>
                <a:schemeClr val="bg1"/>
              </a:solidFill>
            </a:endParaRPr>
          </a:p>
          <a:p>
            <a:r>
              <a:rPr lang="en-US" dirty="0">
                <a:solidFill>
                  <a:srgbClr val="FFFFCC"/>
                </a:solidFill>
              </a:rPr>
              <a:t>Grow out.  </a:t>
            </a:r>
            <a:r>
              <a:rPr lang="en-US" sz="3200" dirty="0">
                <a:solidFill>
                  <a:schemeClr val="bg1"/>
                </a:solidFill>
              </a:rPr>
              <a:t>Mk.4:31-32</a:t>
            </a:r>
            <a:endParaRPr lang="en-US" dirty="0">
              <a:solidFill>
                <a:schemeClr val="bg1"/>
              </a:solidFill>
            </a:endParaRPr>
          </a:p>
        </p:txBody>
      </p:sp>
      <p:sp>
        <p:nvSpPr>
          <p:cNvPr id="3" name="Rectangle 2">
            <a:extLst>
              <a:ext uri="{FF2B5EF4-FFF2-40B4-BE49-F238E27FC236}">
                <a16:creationId xmlns:a16="http://schemas.microsoft.com/office/drawing/2014/main" id="{B14C196F-8C74-4F57-8F75-A160A594E0A0}"/>
              </a:ext>
            </a:extLst>
          </p:cNvPr>
          <p:cNvSpPr/>
          <p:nvPr/>
        </p:nvSpPr>
        <p:spPr>
          <a:xfrm>
            <a:off x="685800" y="2209800"/>
            <a:ext cx="7772400" cy="33528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aseline="30000" dirty="0"/>
              <a:t>31</a:t>
            </a:r>
            <a:r>
              <a:rPr lang="en-US" sz="3100" dirty="0"/>
              <a:t> </a:t>
            </a:r>
            <a:r>
              <a:rPr lang="en-US" sz="3100" dirty="0">
                <a:solidFill>
                  <a:srgbClr val="CCFFFF"/>
                </a:solidFill>
              </a:rPr>
              <a:t>It is like a mustard seed which, when it is sown on the ground, is smaller than all the seeds on earth; </a:t>
            </a:r>
            <a:r>
              <a:rPr lang="en-US" sz="3100" baseline="30000" dirty="0"/>
              <a:t>32</a:t>
            </a:r>
            <a:r>
              <a:rPr lang="en-US" sz="3100" dirty="0"/>
              <a:t> </a:t>
            </a:r>
            <a:r>
              <a:rPr lang="en-US" sz="3100" dirty="0">
                <a:solidFill>
                  <a:srgbClr val="CCFFFF"/>
                </a:solidFill>
              </a:rPr>
              <a:t>but when it is sown, it grows up and becomes greater than all herbs, and shoots out large branches, so that the birds of the air may nest under its shade.”</a:t>
            </a:r>
            <a:endParaRPr lang="en-US" dirty="0"/>
          </a:p>
        </p:txBody>
      </p:sp>
    </p:spTree>
    <p:extLst>
      <p:ext uri="{BB962C8B-B14F-4D97-AF65-F5344CB8AC3E}">
        <p14:creationId xmlns:p14="http://schemas.microsoft.com/office/powerpoint/2010/main" val="3632392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gains</a:t>
            </a:r>
            <a:endParaRPr lang="en-US" altLang="en-US" sz="3600" dirty="0">
              <a:solidFill>
                <a:schemeClr val="bg1"/>
              </a:solidFill>
            </a:endParaRPr>
          </a:p>
        </p:txBody>
      </p:sp>
      <p:sp>
        <p:nvSpPr>
          <p:cNvPr id="2" name="Content Placeholder 1">
            <a:extLst>
              <a:ext uri="{FF2B5EF4-FFF2-40B4-BE49-F238E27FC236}">
                <a16:creationId xmlns:a16="http://schemas.microsoft.com/office/drawing/2014/main" id="{D4A62AC1-4D26-4DAA-A5BF-14D24164E41C}"/>
              </a:ext>
            </a:extLst>
          </p:cNvPr>
          <p:cNvSpPr>
            <a:spLocks noGrp="1"/>
          </p:cNvSpPr>
          <p:nvPr>
            <p:ph idx="1"/>
          </p:nvPr>
        </p:nvSpPr>
        <p:spPr>
          <a:xfrm>
            <a:off x="457200" y="990601"/>
            <a:ext cx="8229600" cy="5334000"/>
          </a:xfrm>
        </p:spPr>
        <p:txBody>
          <a:bodyPr/>
          <a:lstStyle/>
          <a:p>
            <a:r>
              <a:rPr lang="en-US" sz="2400" dirty="0">
                <a:solidFill>
                  <a:srgbClr val="FFFFCC"/>
                </a:solidFill>
              </a:rPr>
              <a:t>Grow up.  </a:t>
            </a:r>
            <a:endParaRPr lang="en-US" sz="2800" dirty="0">
              <a:solidFill>
                <a:schemeClr val="bg1"/>
              </a:solidFill>
            </a:endParaRPr>
          </a:p>
          <a:p>
            <a:r>
              <a:rPr lang="en-US" sz="2400" dirty="0">
                <a:solidFill>
                  <a:srgbClr val="FFFFCC"/>
                </a:solidFill>
              </a:rPr>
              <a:t>Grow out.  </a:t>
            </a:r>
          </a:p>
          <a:p>
            <a:r>
              <a:rPr lang="en-US" dirty="0">
                <a:solidFill>
                  <a:srgbClr val="FFFFCC"/>
                </a:solidFill>
              </a:rPr>
              <a:t>Grow in.</a:t>
            </a:r>
            <a:r>
              <a:rPr lang="en-US" sz="2800" dirty="0">
                <a:solidFill>
                  <a:srgbClr val="FFFFCC"/>
                </a:solidFill>
              </a:rPr>
              <a:t>  </a:t>
            </a:r>
            <a:r>
              <a:rPr lang="en-US" sz="3200" dirty="0">
                <a:solidFill>
                  <a:schemeClr val="bg1"/>
                </a:solidFill>
              </a:rPr>
              <a:t>Mk.5:…19-20, gratitude</a:t>
            </a:r>
            <a:endParaRPr lang="en-US" dirty="0">
              <a:solidFill>
                <a:schemeClr val="bg1"/>
              </a:solidFill>
            </a:endParaRPr>
          </a:p>
        </p:txBody>
      </p:sp>
      <p:sp>
        <p:nvSpPr>
          <p:cNvPr id="3" name="Rectangle 2">
            <a:extLst>
              <a:ext uri="{FF2B5EF4-FFF2-40B4-BE49-F238E27FC236}">
                <a16:creationId xmlns:a16="http://schemas.microsoft.com/office/drawing/2014/main" id="{B14C196F-8C74-4F57-8F75-A160A594E0A0}"/>
              </a:ext>
            </a:extLst>
          </p:cNvPr>
          <p:cNvSpPr/>
          <p:nvPr/>
        </p:nvSpPr>
        <p:spPr>
          <a:xfrm>
            <a:off x="685800" y="2590800"/>
            <a:ext cx="7772400" cy="33528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aseline="30000" dirty="0">
                <a:solidFill>
                  <a:schemeClr val="bg1"/>
                </a:solidFill>
              </a:rPr>
              <a:t>19</a:t>
            </a:r>
            <a:r>
              <a:rPr lang="en-US" sz="3100" baseline="30000" dirty="0">
                <a:solidFill>
                  <a:srgbClr val="CCFFFF"/>
                </a:solidFill>
              </a:rPr>
              <a:t> </a:t>
            </a:r>
            <a:r>
              <a:rPr lang="en-US" sz="3100" dirty="0">
                <a:solidFill>
                  <a:srgbClr val="CCFFFF"/>
                </a:solidFill>
              </a:rPr>
              <a:t>However, Jesus did not permit him, but said to him, “Go home to your friends, and tell them what great things the Lord has done for you, and how He has had com-passion on you.”   </a:t>
            </a:r>
            <a:r>
              <a:rPr lang="en-US" sz="3100" baseline="30000" dirty="0">
                <a:solidFill>
                  <a:schemeClr val="bg1"/>
                </a:solidFill>
              </a:rPr>
              <a:t>20</a:t>
            </a:r>
            <a:r>
              <a:rPr lang="en-US" sz="3100" dirty="0">
                <a:solidFill>
                  <a:srgbClr val="CCFFFF"/>
                </a:solidFill>
              </a:rPr>
              <a:t> And he departed and began to proclaim in Decapolis all that Jesus had done for him; and all marveled.</a:t>
            </a:r>
          </a:p>
        </p:txBody>
      </p:sp>
      <p:sp>
        <p:nvSpPr>
          <p:cNvPr id="4" name="Rectangle 3">
            <a:extLst>
              <a:ext uri="{FF2B5EF4-FFF2-40B4-BE49-F238E27FC236}">
                <a16:creationId xmlns:a16="http://schemas.microsoft.com/office/drawing/2014/main" id="{3AF38E09-8D80-4083-8B7A-E4F2D456E8A3}"/>
              </a:ext>
            </a:extLst>
          </p:cNvPr>
          <p:cNvSpPr/>
          <p:nvPr/>
        </p:nvSpPr>
        <p:spPr>
          <a:xfrm>
            <a:off x="762000" y="5486400"/>
            <a:ext cx="4114800" cy="381000"/>
          </a:xfrm>
          <a:prstGeom prst="rect">
            <a:avLst/>
          </a:prstGeom>
          <a:solidFill>
            <a:srgbClr val="FFFF00">
              <a:alpha val="31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369200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gains</a:t>
            </a:r>
            <a:endParaRPr lang="en-US" altLang="en-US" sz="3600" dirty="0">
              <a:solidFill>
                <a:schemeClr val="bg1"/>
              </a:solidFill>
            </a:endParaRPr>
          </a:p>
        </p:txBody>
      </p:sp>
      <p:sp>
        <p:nvSpPr>
          <p:cNvPr id="2" name="Content Placeholder 1">
            <a:extLst>
              <a:ext uri="{FF2B5EF4-FFF2-40B4-BE49-F238E27FC236}">
                <a16:creationId xmlns:a16="http://schemas.microsoft.com/office/drawing/2014/main" id="{D4A62AC1-4D26-4DAA-A5BF-14D24164E41C}"/>
              </a:ext>
            </a:extLst>
          </p:cNvPr>
          <p:cNvSpPr>
            <a:spLocks noGrp="1"/>
          </p:cNvSpPr>
          <p:nvPr>
            <p:ph idx="1"/>
          </p:nvPr>
        </p:nvSpPr>
        <p:spPr>
          <a:xfrm>
            <a:off x="457200" y="990601"/>
            <a:ext cx="8229600" cy="5334000"/>
          </a:xfrm>
        </p:spPr>
        <p:txBody>
          <a:bodyPr/>
          <a:lstStyle/>
          <a:p>
            <a:r>
              <a:rPr lang="en-US" sz="2400" dirty="0">
                <a:solidFill>
                  <a:srgbClr val="FFFFCC"/>
                </a:solidFill>
              </a:rPr>
              <a:t>Grow up.  </a:t>
            </a:r>
            <a:endParaRPr lang="en-US" sz="2800" dirty="0">
              <a:solidFill>
                <a:schemeClr val="bg1"/>
              </a:solidFill>
            </a:endParaRPr>
          </a:p>
          <a:p>
            <a:r>
              <a:rPr lang="en-US" sz="2400" dirty="0">
                <a:solidFill>
                  <a:srgbClr val="FFFFCC"/>
                </a:solidFill>
              </a:rPr>
              <a:t>Grow out.  </a:t>
            </a:r>
          </a:p>
          <a:p>
            <a:r>
              <a:rPr lang="en-US" dirty="0">
                <a:solidFill>
                  <a:srgbClr val="FFFFCC"/>
                </a:solidFill>
              </a:rPr>
              <a:t>Grow in.</a:t>
            </a:r>
            <a:r>
              <a:rPr lang="en-US" sz="2800" dirty="0">
                <a:solidFill>
                  <a:srgbClr val="FFFFCC"/>
                </a:solidFill>
              </a:rPr>
              <a:t>  </a:t>
            </a:r>
            <a:r>
              <a:rPr lang="en-US" sz="3200" dirty="0">
                <a:solidFill>
                  <a:schemeClr val="bg1"/>
                </a:solidFill>
              </a:rPr>
              <a:t>Lk.17:5, faith</a:t>
            </a:r>
            <a:endParaRPr lang="en-US" dirty="0">
              <a:solidFill>
                <a:schemeClr val="bg1"/>
              </a:solidFill>
            </a:endParaRPr>
          </a:p>
        </p:txBody>
      </p:sp>
      <p:sp>
        <p:nvSpPr>
          <p:cNvPr id="3" name="Rectangle 2">
            <a:extLst>
              <a:ext uri="{FF2B5EF4-FFF2-40B4-BE49-F238E27FC236}">
                <a16:creationId xmlns:a16="http://schemas.microsoft.com/office/drawing/2014/main" id="{B14C196F-8C74-4F57-8F75-A160A594E0A0}"/>
              </a:ext>
            </a:extLst>
          </p:cNvPr>
          <p:cNvSpPr/>
          <p:nvPr/>
        </p:nvSpPr>
        <p:spPr>
          <a:xfrm>
            <a:off x="685800" y="2590800"/>
            <a:ext cx="7772400" cy="10668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baseline="30000" dirty="0">
                <a:solidFill>
                  <a:schemeClr val="bg1"/>
                </a:solidFill>
              </a:rPr>
              <a:t>5</a:t>
            </a:r>
            <a:r>
              <a:rPr lang="en-US" sz="3100" baseline="30000" dirty="0">
                <a:solidFill>
                  <a:srgbClr val="CCFFFF"/>
                </a:solidFill>
              </a:rPr>
              <a:t> </a:t>
            </a:r>
            <a:r>
              <a:rPr lang="en-US" sz="3100" dirty="0">
                <a:solidFill>
                  <a:srgbClr val="CCFFFF"/>
                </a:solidFill>
              </a:rPr>
              <a:t>And the apostles said to the Lord, Increase our faith.</a:t>
            </a:r>
          </a:p>
        </p:txBody>
      </p:sp>
      <p:sp>
        <p:nvSpPr>
          <p:cNvPr id="5" name="Rectangle 4">
            <a:extLst>
              <a:ext uri="{FF2B5EF4-FFF2-40B4-BE49-F238E27FC236}">
                <a16:creationId xmlns:a16="http://schemas.microsoft.com/office/drawing/2014/main" id="{44396315-EF6A-4269-BEFA-99B08AAD15EC}"/>
              </a:ext>
            </a:extLst>
          </p:cNvPr>
          <p:cNvSpPr/>
          <p:nvPr/>
        </p:nvSpPr>
        <p:spPr>
          <a:xfrm>
            <a:off x="743528" y="3172692"/>
            <a:ext cx="3124200" cy="381000"/>
          </a:xfrm>
          <a:prstGeom prst="rect">
            <a:avLst/>
          </a:prstGeom>
          <a:solidFill>
            <a:srgbClr val="FFFF00">
              <a:alpha val="31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522012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gains</a:t>
            </a:r>
            <a:endParaRPr lang="en-US" altLang="en-US" sz="3600" dirty="0">
              <a:solidFill>
                <a:schemeClr val="bg1"/>
              </a:solidFill>
            </a:endParaRPr>
          </a:p>
        </p:txBody>
      </p:sp>
      <p:sp>
        <p:nvSpPr>
          <p:cNvPr id="2" name="Content Placeholder 1">
            <a:extLst>
              <a:ext uri="{FF2B5EF4-FFF2-40B4-BE49-F238E27FC236}">
                <a16:creationId xmlns:a16="http://schemas.microsoft.com/office/drawing/2014/main" id="{D4A62AC1-4D26-4DAA-A5BF-14D24164E41C}"/>
              </a:ext>
            </a:extLst>
          </p:cNvPr>
          <p:cNvSpPr>
            <a:spLocks noGrp="1"/>
          </p:cNvSpPr>
          <p:nvPr>
            <p:ph idx="1"/>
          </p:nvPr>
        </p:nvSpPr>
        <p:spPr>
          <a:xfrm>
            <a:off x="457200" y="990601"/>
            <a:ext cx="8229600" cy="5334000"/>
          </a:xfrm>
        </p:spPr>
        <p:txBody>
          <a:bodyPr/>
          <a:lstStyle/>
          <a:p>
            <a:r>
              <a:rPr lang="en-US" sz="2400" dirty="0">
                <a:solidFill>
                  <a:srgbClr val="FFFFCC"/>
                </a:solidFill>
              </a:rPr>
              <a:t>Grow up.  </a:t>
            </a:r>
            <a:endParaRPr lang="en-US" sz="2800" dirty="0">
              <a:solidFill>
                <a:schemeClr val="bg1"/>
              </a:solidFill>
            </a:endParaRPr>
          </a:p>
          <a:p>
            <a:r>
              <a:rPr lang="en-US" sz="2400" dirty="0">
                <a:solidFill>
                  <a:srgbClr val="FFFFCC"/>
                </a:solidFill>
              </a:rPr>
              <a:t>Grow out.  </a:t>
            </a:r>
          </a:p>
          <a:p>
            <a:r>
              <a:rPr lang="en-US" dirty="0">
                <a:solidFill>
                  <a:srgbClr val="FFFFCC"/>
                </a:solidFill>
              </a:rPr>
              <a:t>Grow in.</a:t>
            </a:r>
            <a:r>
              <a:rPr lang="en-US" sz="2800" dirty="0">
                <a:solidFill>
                  <a:srgbClr val="FFFFCC"/>
                </a:solidFill>
              </a:rPr>
              <a:t>  </a:t>
            </a:r>
            <a:r>
              <a:rPr lang="en-US" sz="3200" dirty="0">
                <a:solidFill>
                  <a:schemeClr val="bg1"/>
                </a:solidFill>
              </a:rPr>
              <a:t>2 Pt.1:5, maturity</a:t>
            </a:r>
            <a:endParaRPr lang="en-US" dirty="0">
              <a:solidFill>
                <a:schemeClr val="bg1"/>
              </a:solidFill>
            </a:endParaRPr>
          </a:p>
        </p:txBody>
      </p:sp>
      <p:sp>
        <p:nvSpPr>
          <p:cNvPr id="3" name="Rectangle 2">
            <a:extLst>
              <a:ext uri="{FF2B5EF4-FFF2-40B4-BE49-F238E27FC236}">
                <a16:creationId xmlns:a16="http://schemas.microsoft.com/office/drawing/2014/main" id="{B14C196F-8C74-4F57-8F75-A160A594E0A0}"/>
              </a:ext>
            </a:extLst>
          </p:cNvPr>
          <p:cNvSpPr/>
          <p:nvPr/>
        </p:nvSpPr>
        <p:spPr>
          <a:xfrm>
            <a:off x="685800" y="2590800"/>
            <a:ext cx="7772400" cy="25146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3100" dirty="0">
                <a:solidFill>
                  <a:schemeClr val="bg1"/>
                </a:solidFill>
              </a:rPr>
              <a:t>Virtue, excellence:</a:t>
            </a:r>
            <a:r>
              <a:rPr lang="en-US" sz="3100" dirty="0">
                <a:solidFill>
                  <a:srgbClr val="CCFFFF"/>
                </a:solidFill>
              </a:rPr>
              <a:t> outstanding goodness </a:t>
            </a:r>
            <a:r>
              <a:rPr lang="en-US" dirty="0">
                <a:solidFill>
                  <a:schemeClr val="bg1"/>
                </a:solidFill>
              </a:rPr>
              <a:t>(LN)</a:t>
            </a:r>
            <a:endParaRPr lang="en-US" dirty="0">
              <a:solidFill>
                <a:srgbClr val="CCFFFF"/>
              </a:solidFill>
            </a:endParaRPr>
          </a:p>
          <a:p>
            <a:pPr>
              <a:spcAft>
                <a:spcPts val="600"/>
              </a:spcAft>
            </a:pPr>
            <a:r>
              <a:rPr lang="en-US" sz="3100" dirty="0">
                <a:solidFill>
                  <a:srgbClr val="CCFFFF"/>
                </a:solidFill>
              </a:rPr>
              <a:t>Not content to stay on bottom rung…</a:t>
            </a:r>
          </a:p>
          <a:p>
            <a:pPr>
              <a:spcAft>
                <a:spcPts val="600"/>
              </a:spcAft>
            </a:pPr>
            <a:r>
              <a:rPr lang="en-US" sz="3100" dirty="0">
                <a:solidFill>
                  <a:schemeClr val="bg1"/>
                </a:solidFill>
              </a:rPr>
              <a:t>Manly qualities:</a:t>
            </a:r>
            <a:r>
              <a:rPr lang="en-US" sz="3100" dirty="0">
                <a:solidFill>
                  <a:srgbClr val="CCFFFF"/>
                </a:solidFill>
              </a:rPr>
              <a:t> manhood, valor, prowess</a:t>
            </a:r>
          </a:p>
          <a:p>
            <a:r>
              <a:rPr lang="en-US" sz="3100" dirty="0">
                <a:solidFill>
                  <a:schemeClr val="bg1"/>
                </a:solidFill>
              </a:rPr>
              <a:t>Rv.21:8, opposite of cowardice</a:t>
            </a:r>
          </a:p>
        </p:txBody>
      </p:sp>
    </p:spTree>
    <p:extLst>
      <p:ext uri="{BB962C8B-B14F-4D97-AF65-F5344CB8AC3E}">
        <p14:creationId xmlns:p14="http://schemas.microsoft.com/office/powerpoint/2010/main" val="158677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gains</a:t>
            </a:r>
            <a:endParaRPr lang="en-US" altLang="en-US" sz="3600" dirty="0">
              <a:solidFill>
                <a:schemeClr val="bg1"/>
              </a:solidFill>
            </a:endParaRPr>
          </a:p>
        </p:txBody>
      </p:sp>
      <p:sp>
        <p:nvSpPr>
          <p:cNvPr id="2" name="Content Placeholder 1">
            <a:extLst>
              <a:ext uri="{FF2B5EF4-FFF2-40B4-BE49-F238E27FC236}">
                <a16:creationId xmlns:a16="http://schemas.microsoft.com/office/drawing/2014/main" id="{D4A62AC1-4D26-4DAA-A5BF-14D24164E41C}"/>
              </a:ext>
            </a:extLst>
          </p:cNvPr>
          <p:cNvSpPr>
            <a:spLocks noGrp="1"/>
          </p:cNvSpPr>
          <p:nvPr>
            <p:ph idx="1"/>
          </p:nvPr>
        </p:nvSpPr>
        <p:spPr>
          <a:xfrm>
            <a:off x="457200" y="990601"/>
            <a:ext cx="8229600" cy="5334000"/>
          </a:xfrm>
        </p:spPr>
        <p:txBody>
          <a:bodyPr/>
          <a:lstStyle/>
          <a:p>
            <a:r>
              <a:rPr lang="en-US" sz="2400" dirty="0">
                <a:solidFill>
                  <a:srgbClr val="FFFFCC"/>
                </a:solidFill>
              </a:rPr>
              <a:t>Grow up.  </a:t>
            </a:r>
            <a:endParaRPr lang="en-US" sz="2800" dirty="0">
              <a:solidFill>
                <a:schemeClr val="bg1"/>
              </a:solidFill>
            </a:endParaRPr>
          </a:p>
          <a:p>
            <a:r>
              <a:rPr lang="en-US" sz="2400" dirty="0">
                <a:solidFill>
                  <a:srgbClr val="FFFFCC"/>
                </a:solidFill>
              </a:rPr>
              <a:t>Grow out.  </a:t>
            </a:r>
          </a:p>
          <a:p>
            <a:r>
              <a:rPr lang="en-US" dirty="0">
                <a:solidFill>
                  <a:srgbClr val="FFFFCC"/>
                </a:solidFill>
              </a:rPr>
              <a:t>Grow in.</a:t>
            </a:r>
            <a:r>
              <a:rPr lang="en-US" sz="2800" dirty="0">
                <a:solidFill>
                  <a:srgbClr val="FFFFCC"/>
                </a:solidFill>
              </a:rPr>
              <a:t>  </a:t>
            </a:r>
            <a:r>
              <a:rPr lang="en-US" sz="3200" dirty="0">
                <a:solidFill>
                  <a:schemeClr val="bg1"/>
                </a:solidFill>
              </a:rPr>
              <a:t>2 Pt.1:5</a:t>
            </a:r>
            <a:endParaRPr lang="en-US" dirty="0">
              <a:solidFill>
                <a:schemeClr val="bg1"/>
              </a:solidFill>
            </a:endParaRPr>
          </a:p>
        </p:txBody>
      </p:sp>
      <p:sp>
        <p:nvSpPr>
          <p:cNvPr id="3" name="Rectangle 2">
            <a:extLst>
              <a:ext uri="{FF2B5EF4-FFF2-40B4-BE49-F238E27FC236}">
                <a16:creationId xmlns:a16="http://schemas.microsoft.com/office/drawing/2014/main" id="{B14C196F-8C74-4F57-8F75-A160A594E0A0}"/>
              </a:ext>
            </a:extLst>
          </p:cNvPr>
          <p:cNvSpPr/>
          <p:nvPr/>
        </p:nvSpPr>
        <p:spPr>
          <a:xfrm>
            <a:off x="685800" y="2590800"/>
            <a:ext cx="7772400" cy="12954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3100" dirty="0">
                <a:solidFill>
                  <a:schemeClr val="bg1"/>
                </a:solidFill>
              </a:rPr>
              <a:t>Knowledge: protects against error (ch.2).</a:t>
            </a:r>
          </a:p>
          <a:p>
            <a:pPr>
              <a:spcAft>
                <a:spcPts val="600"/>
              </a:spcAft>
            </a:pPr>
            <a:r>
              <a:rPr lang="en-US" sz="3100" dirty="0">
                <a:solidFill>
                  <a:schemeClr val="bg1"/>
                </a:solidFill>
              </a:rPr>
              <a:t>1 Pt.2:2</a:t>
            </a:r>
          </a:p>
        </p:txBody>
      </p:sp>
    </p:spTree>
    <p:extLst>
      <p:ext uri="{BB962C8B-B14F-4D97-AF65-F5344CB8AC3E}">
        <p14:creationId xmlns:p14="http://schemas.microsoft.com/office/powerpoint/2010/main" val="2608564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gains</a:t>
            </a:r>
            <a:endParaRPr lang="en-US" altLang="en-US" sz="3600" dirty="0">
              <a:solidFill>
                <a:schemeClr val="bg1"/>
              </a:solidFill>
            </a:endParaRPr>
          </a:p>
        </p:txBody>
      </p:sp>
      <p:sp>
        <p:nvSpPr>
          <p:cNvPr id="2" name="Content Placeholder 1">
            <a:extLst>
              <a:ext uri="{FF2B5EF4-FFF2-40B4-BE49-F238E27FC236}">
                <a16:creationId xmlns:a16="http://schemas.microsoft.com/office/drawing/2014/main" id="{D4A62AC1-4D26-4DAA-A5BF-14D24164E41C}"/>
              </a:ext>
            </a:extLst>
          </p:cNvPr>
          <p:cNvSpPr>
            <a:spLocks noGrp="1"/>
          </p:cNvSpPr>
          <p:nvPr>
            <p:ph idx="1"/>
          </p:nvPr>
        </p:nvSpPr>
        <p:spPr>
          <a:xfrm>
            <a:off x="457200" y="990601"/>
            <a:ext cx="8229600" cy="5334000"/>
          </a:xfrm>
        </p:spPr>
        <p:txBody>
          <a:bodyPr/>
          <a:lstStyle/>
          <a:p>
            <a:r>
              <a:rPr lang="en-US" sz="2400" dirty="0">
                <a:solidFill>
                  <a:srgbClr val="FFFFCC"/>
                </a:solidFill>
              </a:rPr>
              <a:t>Grow up.  </a:t>
            </a:r>
            <a:endParaRPr lang="en-US" sz="2800" dirty="0">
              <a:solidFill>
                <a:schemeClr val="bg1"/>
              </a:solidFill>
            </a:endParaRPr>
          </a:p>
          <a:p>
            <a:r>
              <a:rPr lang="en-US" sz="2400" dirty="0">
                <a:solidFill>
                  <a:srgbClr val="FFFFCC"/>
                </a:solidFill>
              </a:rPr>
              <a:t>Grow out.  </a:t>
            </a:r>
          </a:p>
          <a:p>
            <a:r>
              <a:rPr lang="en-US" dirty="0">
                <a:solidFill>
                  <a:srgbClr val="FFFFCC"/>
                </a:solidFill>
              </a:rPr>
              <a:t>Grow in.</a:t>
            </a:r>
            <a:r>
              <a:rPr lang="en-US" sz="2800" dirty="0">
                <a:solidFill>
                  <a:srgbClr val="FFFFCC"/>
                </a:solidFill>
              </a:rPr>
              <a:t>  </a:t>
            </a:r>
            <a:r>
              <a:rPr lang="en-US" sz="3200" dirty="0">
                <a:solidFill>
                  <a:schemeClr val="bg1"/>
                </a:solidFill>
              </a:rPr>
              <a:t>2 Pt.1:6</a:t>
            </a:r>
            <a:endParaRPr lang="en-US" dirty="0">
              <a:solidFill>
                <a:schemeClr val="bg1"/>
              </a:solidFill>
            </a:endParaRPr>
          </a:p>
        </p:txBody>
      </p:sp>
      <p:sp>
        <p:nvSpPr>
          <p:cNvPr id="3" name="Rectangle 2">
            <a:extLst>
              <a:ext uri="{FF2B5EF4-FFF2-40B4-BE49-F238E27FC236}">
                <a16:creationId xmlns:a16="http://schemas.microsoft.com/office/drawing/2014/main" id="{B14C196F-8C74-4F57-8F75-A160A594E0A0}"/>
              </a:ext>
            </a:extLst>
          </p:cNvPr>
          <p:cNvSpPr/>
          <p:nvPr/>
        </p:nvSpPr>
        <p:spPr>
          <a:xfrm>
            <a:off x="685800" y="2514600"/>
            <a:ext cx="7772400" cy="6096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3100" dirty="0">
                <a:solidFill>
                  <a:schemeClr val="bg1"/>
                </a:solidFill>
              </a:rPr>
              <a:t>Self-control: self-mastery, restraint (2:14f.)</a:t>
            </a:r>
          </a:p>
        </p:txBody>
      </p:sp>
      <p:sp>
        <p:nvSpPr>
          <p:cNvPr id="5" name="Rectangle 4">
            <a:extLst>
              <a:ext uri="{FF2B5EF4-FFF2-40B4-BE49-F238E27FC236}">
                <a16:creationId xmlns:a16="http://schemas.microsoft.com/office/drawing/2014/main" id="{54187052-B2DF-4C87-B891-6CF937ED8403}"/>
              </a:ext>
            </a:extLst>
          </p:cNvPr>
          <p:cNvSpPr/>
          <p:nvPr/>
        </p:nvSpPr>
        <p:spPr>
          <a:xfrm>
            <a:off x="685800" y="3276600"/>
            <a:ext cx="7772400" cy="33528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400"/>
              </a:spcAft>
            </a:pPr>
            <a:r>
              <a:rPr lang="en-US" sz="3100" dirty="0">
                <a:solidFill>
                  <a:srgbClr val="CCFFFF"/>
                </a:solidFill>
              </a:rPr>
              <a:t>Aristotle: four states in life – </a:t>
            </a:r>
          </a:p>
          <a:p>
            <a:pPr>
              <a:spcAft>
                <a:spcPts val="600"/>
              </a:spcAft>
            </a:pPr>
            <a:r>
              <a:rPr lang="en-US" sz="2400" dirty="0">
                <a:solidFill>
                  <a:srgbClr val="CCFFFF"/>
                </a:solidFill>
              </a:rPr>
              <a:t>a. </a:t>
            </a:r>
            <a:r>
              <a:rPr lang="en-US" sz="3000" dirty="0">
                <a:solidFill>
                  <a:schemeClr val="bg1"/>
                </a:solidFill>
              </a:rPr>
              <a:t>passion is entirely subjected to reason.  </a:t>
            </a:r>
          </a:p>
          <a:p>
            <a:pPr>
              <a:spcAft>
                <a:spcPts val="600"/>
              </a:spcAft>
            </a:pPr>
            <a:r>
              <a:rPr lang="en-US" sz="2400" dirty="0">
                <a:solidFill>
                  <a:srgbClr val="CCFFFF"/>
                </a:solidFill>
              </a:rPr>
              <a:t>b. </a:t>
            </a:r>
            <a:r>
              <a:rPr lang="en-US" sz="3100" dirty="0">
                <a:solidFill>
                  <a:schemeClr val="bg1"/>
                </a:solidFill>
              </a:rPr>
              <a:t>reason is entirely overcome by passion.</a:t>
            </a:r>
          </a:p>
          <a:p>
            <a:pPr marL="396875" indent="-396875">
              <a:spcAft>
                <a:spcPts val="600"/>
              </a:spcAft>
            </a:pPr>
            <a:r>
              <a:rPr lang="en-US" sz="2400" dirty="0">
                <a:solidFill>
                  <a:srgbClr val="CCFFFF"/>
                </a:solidFill>
              </a:rPr>
              <a:t>c. </a:t>
            </a:r>
            <a:r>
              <a:rPr lang="en-US" sz="3100" dirty="0">
                <a:solidFill>
                  <a:schemeClr val="bg1"/>
                </a:solidFill>
              </a:rPr>
              <a:t>reason fights passion; passion prevails.   Ro.7;   Ac.24:25.</a:t>
            </a:r>
          </a:p>
          <a:p>
            <a:pPr>
              <a:spcAft>
                <a:spcPts val="600"/>
              </a:spcAft>
            </a:pPr>
            <a:r>
              <a:rPr lang="en-US" sz="2400" dirty="0">
                <a:solidFill>
                  <a:srgbClr val="CCFFFF"/>
                </a:solidFill>
              </a:rPr>
              <a:t>d.</a:t>
            </a:r>
            <a:r>
              <a:rPr lang="el-GR" sz="2400" dirty="0">
                <a:solidFill>
                  <a:srgbClr val="CCFFFF"/>
                </a:solidFill>
              </a:rPr>
              <a:t> </a:t>
            </a:r>
            <a:r>
              <a:rPr lang="en-US" sz="3100" dirty="0">
                <a:solidFill>
                  <a:schemeClr val="bg1"/>
                </a:solidFill>
              </a:rPr>
              <a:t>reason fights passion, prevails.  Ga.5:23 </a:t>
            </a:r>
          </a:p>
        </p:txBody>
      </p:sp>
    </p:spTree>
    <p:extLst>
      <p:ext uri="{BB962C8B-B14F-4D97-AF65-F5344CB8AC3E}">
        <p14:creationId xmlns:p14="http://schemas.microsoft.com/office/powerpoint/2010/main" val="540637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gains</a:t>
            </a:r>
            <a:endParaRPr lang="en-US" altLang="en-US" sz="3600" dirty="0">
              <a:solidFill>
                <a:schemeClr val="bg1"/>
              </a:solidFill>
            </a:endParaRPr>
          </a:p>
        </p:txBody>
      </p:sp>
      <p:sp>
        <p:nvSpPr>
          <p:cNvPr id="2" name="Content Placeholder 1">
            <a:extLst>
              <a:ext uri="{FF2B5EF4-FFF2-40B4-BE49-F238E27FC236}">
                <a16:creationId xmlns:a16="http://schemas.microsoft.com/office/drawing/2014/main" id="{D4A62AC1-4D26-4DAA-A5BF-14D24164E41C}"/>
              </a:ext>
            </a:extLst>
          </p:cNvPr>
          <p:cNvSpPr>
            <a:spLocks noGrp="1"/>
          </p:cNvSpPr>
          <p:nvPr>
            <p:ph idx="1"/>
          </p:nvPr>
        </p:nvSpPr>
        <p:spPr>
          <a:xfrm>
            <a:off x="457200" y="990601"/>
            <a:ext cx="8229600" cy="5334000"/>
          </a:xfrm>
        </p:spPr>
        <p:txBody>
          <a:bodyPr/>
          <a:lstStyle/>
          <a:p>
            <a:r>
              <a:rPr lang="en-US" sz="2400" dirty="0">
                <a:solidFill>
                  <a:srgbClr val="FFFFCC"/>
                </a:solidFill>
              </a:rPr>
              <a:t>Grow up.  </a:t>
            </a:r>
            <a:endParaRPr lang="en-US" sz="2800" dirty="0">
              <a:solidFill>
                <a:schemeClr val="bg1"/>
              </a:solidFill>
            </a:endParaRPr>
          </a:p>
          <a:p>
            <a:r>
              <a:rPr lang="en-US" sz="2400" dirty="0">
                <a:solidFill>
                  <a:srgbClr val="FFFFCC"/>
                </a:solidFill>
              </a:rPr>
              <a:t>Grow out.  </a:t>
            </a:r>
          </a:p>
          <a:p>
            <a:r>
              <a:rPr lang="en-US" dirty="0">
                <a:solidFill>
                  <a:srgbClr val="FFFFCC"/>
                </a:solidFill>
              </a:rPr>
              <a:t>Grow in.</a:t>
            </a:r>
            <a:r>
              <a:rPr lang="en-US" sz="2800" dirty="0">
                <a:solidFill>
                  <a:srgbClr val="FFFFCC"/>
                </a:solidFill>
              </a:rPr>
              <a:t>  </a:t>
            </a:r>
            <a:r>
              <a:rPr lang="en-US" sz="3200" dirty="0">
                <a:solidFill>
                  <a:schemeClr val="bg1"/>
                </a:solidFill>
              </a:rPr>
              <a:t>2 Pt.1:6</a:t>
            </a:r>
            <a:endParaRPr lang="en-US" dirty="0">
              <a:solidFill>
                <a:schemeClr val="bg1"/>
              </a:solidFill>
            </a:endParaRPr>
          </a:p>
        </p:txBody>
      </p:sp>
      <p:sp>
        <p:nvSpPr>
          <p:cNvPr id="3" name="Rectangle 2">
            <a:extLst>
              <a:ext uri="{FF2B5EF4-FFF2-40B4-BE49-F238E27FC236}">
                <a16:creationId xmlns:a16="http://schemas.microsoft.com/office/drawing/2014/main" id="{B14C196F-8C74-4F57-8F75-A160A594E0A0}"/>
              </a:ext>
            </a:extLst>
          </p:cNvPr>
          <p:cNvSpPr/>
          <p:nvPr/>
        </p:nvSpPr>
        <p:spPr>
          <a:xfrm>
            <a:off x="685800" y="2514600"/>
            <a:ext cx="7772400" cy="21336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3100" dirty="0">
                <a:solidFill>
                  <a:schemeClr val="bg1"/>
                </a:solidFill>
              </a:rPr>
              <a:t>Perseverance: many quit during the mara-thon …  </a:t>
            </a:r>
          </a:p>
          <a:p>
            <a:pPr>
              <a:spcAft>
                <a:spcPts val="600"/>
              </a:spcAft>
            </a:pPr>
            <a:r>
              <a:rPr lang="en-US" sz="3100" dirty="0">
                <a:solidFill>
                  <a:schemeClr val="bg1"/>
                </a:solidFill>
              </a:rPr>
              <a:t>3:14, finish line. </a:t>
            </a:r>
          </a:p>
          <a:p>
            <a:pPr>
              <a:spcAft>
                <a:spcPts val="600"/>
              </a:spcAft>
            </a:pPr>
            <a:r>
              <a:rPr lang="en-US" sz="3100" dirty="0">
                <a:solidFill>
                  <a:schemeClr val="bg1"/>
                </a:solidFill>
              </a:rPr>
              <a:t>“The Queen of the virtues”</a:t>
            </a:r>
          </a:p>
        </p:txBody>
      </p:sp>
    </p:spTree>
    <p:extLst>
      <p:ext uri="{BB962C8B-B14F-4D97-AF65-F5344CB8AC3E}">
        <p14:creationId xmlns:p14="http://schemas.microsoft.com/office/powerpoint/2010/main" val="1060241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324896" y="609600"/>
            <a:ext cx="6477000" cy="9906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Hazardous Growth</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67718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gains</a:t>
            </a:r>
            <a:endParaRPr lang="en-US" altLang="en-US" sz="3600" dirty="0">
              <a:solidFill>
                <a:schemeClr val="bg1"/>
              </a:solidFill>
            </a:endParaRPr>
          </a:p>
        </p:txBody>
      </p:sp>
      <p:sp>
        <p:nvSpPr>
          <p:cNvPr id="2" name="Content Placeholder 1">
            <a:extLst>
              <a:ext uri="{FF2B5EF4-FFF2-40B4-BE49-F238E27FC236}">
                <a16:creationId xmlns:a16="http://schemas.microsoft.com/office/drawing/2014/main" id="{D4A62AC1-4D26-4DAA-A5BF-14D24164E41C}"/>
              </a:ext>
            </a:extLst>
          </p:cNvPr>
          <p:cNvSpPr>
            <a:spLocks noGrp="1"/>
          </p:cNvSpPr>
          <p:nvPr>
            <p:ph idx="1"/>
          </p:nvPr>
        </p:nvSpPr>
        <p:spPr>
          <a:xfrm>
            <a:off x="457200" y="990601"/>
            <a:ext cx="8229600" cy="5334000"/>
          </a:xfrm>
        </p:spPr>
        <p:txBody>
          <a:bodyPr/>
          <a:lstStyle/>
          <a:p>
            <a:r>
              <a:rPr lang="en-US" sz="2400" dirty="0">
                <a:solidFill>
                  <a:srgbClr val="FFFFCC"/>
                </a:solidFill>
              </a:rPr>
              <a:t>Grow up.  </a:t>
            </a:r>
            <a:endParaRPr lang="en-US" sz="2800" dirty="0">
              <a:solidFill>
                <a:schemeClr val="bg1"/>
              </a:solidFill>
            </a:endParaRPr>
          </a:p>
          <a:p>
            <a:r>
              <a:rPr lang="en-US" sz="2400" dirty="0">
                <a:solidFill>
                  <a:srgbClr val="FFFFCC"/>
                </a:solidFill>
              </a:rPr>
              <a:t>Grow out.  </a:t>
            </a:r>
          </a:p>
          <a:p>
            <a:r>
              <a:rPr lang="en-US" dirty="0">
                <a:solidFill>
                  <a:srgbClr val="FFFFCC"/>
                </a:solidFill>
              </a:rPr>
              <a:t>Grow in.</a:t>
            </a:r>
            <a:r>
              <a:rPr lang="en-US" sz="2800" dirty="0">
                <a:solidFill>
                  <a:srgbClr val="FFFFCC"/>
                </a:solidFill>
              </a:rPr>
              <a:t>  </a:t>
            </a:r>
            <a:r>
              <a:rPr lang="en-US" sz="3200" dirty="0">
                <a:solidFill>
                  <a:schemeClr val="bg1"/>
                </a:solidFill>
              </a:rPr>
              <a:t>2 Pt.1:6</a:t>
            </a:r>
            <a:endParaRPr lang="en-US" dirty="0">
              <a:solidFill>
                <a:schemeClr val="bg1"/>
              </a:solidFill>
            </a:endParaRPr>
          </a:p>
        </p:txBody>
      </p:sp>
      <p:sp>
        <p:nvSpPr>
          <p:cNvPr id="3" name="Rectangle 2">
            <a:extLst>
              <a:ext uri="{FF2B5EF4-FFF2-40B4-BE49-F238E27FC236}">
                <a16:creationId xmlns:a16="http://schemas.microsoft.com/office/drawing/2014/main" id="{B14C196F-8C74-4F57-8F75-A160A594E0A0}"/>
              </a:ext>
            </a:extLst>
          </p:cNvPr>
          <p:cNvSpPr/>
          <p:nvPr/>
        </p:nvSpPr>
        <p:spPr>
          <a:xfrm>
            <a:off x="685800" y="2514600"/>
            <a:ext cx="7772400" cy="16764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3100" dirty="0">
                <a:solidFill>
                  <a:schemeClr val="bg1"/>
                </a:solidFill>
              </a:rPr>
              <a:t>Godliness: piety </a:t>
            </a:r>
          </a:p>
          <a:p>
            <a:pPr>
              <a:spcAft>
                <a:spcPts val="600"/>
              </a:spcAft>
            </a:pPr>
            <a:r>
              <a:rPr lang="en-US" sz="3100" dirty="0">
                <a:solidFill>
                  <a:schemeClr val="bg1"/>
                </a:solidFill>
              </a:rPr>
              <a:t>3:11, cure for worldliness: otherworldliness – preparation for Judgment</a:t>
            </a:r>
          </a:p>
        </p:txBody>
      </p:sp>
    </p:spTree>
    <p:extLst>
      <p:ext uri="{BB962C8B-B14F-4D97-AF65-F5344CB8AC3E}">
        <p14:creationId xmlns:p14="http://schemas.microsoft.com/office/powerpoint/2010/main" val="2856361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gains</a:t>
            </a:r>
            <a:endParaRPr lang="en-US" altLang="en-US" sz="3600" dirty="0">
              <a:solidFill>
                <a:schemeClr val="bg1"/>
              </a:solidFill>
            </a:endParaRPr>
          </a:p>
        </p:txBody>
      </p:sp>
      <p:sp>
        <p:nvSpPr>
          <p:cNvPr id="2" name="Content Placeholder 1">
            <a:extLst>
              <a:ext uri="{FF2B5EF4-FFF2-40B4-BE49-F238E27FC236}">
                <a16:creationId xmlns:a16="http://schemas.microsoft.com/office/drawing/2014/main" id="{D4A62AC1-4D26-4DAA-A5BF-14D24164E41C}"/>
              </a:ext>
            </a:extLst>
          </p:cNvPr>
          <p:cNvSpPr>
            <a:spLocks noGrp="1"/>
          </p:cNvSpPr>
          <p:nvPr>
            <p:ph idx="1"/>
          </p:nvPr>
        </p:nvSpPr>
        <p:spPr>
          <a:xfrm>
            <a:off x="457200" y="990601"/>
            <a:ext cx="8229600" cy="5334000"/>
          </a:xfrm>
        </p:spPr>
        <p:txBody>
          <a:bodyPr/>
          <a:lstStyle/>
          <a:p>
            <a:r>
              <a:rPr lang="en-US" sz="2400" dirty="0">
                <a:solidFill>
                  <a:srgbClr val="FFFFCC"/>
                </a:solidFill>
              </a:rPr>
              <a:t>Grow up.  </a:t>
            </a:r>
            <a:endParaRPr lang="en-US" sz="2800" dirty="0">
              <a:solidFill>
                <a:schemeClr val="bg1"/>
              </a:solidFill>
            </a:endParaRPr>
          </a:p>
          <a:p>
            <a:r>
              <a:rPr lang="en-US" sz="2400" dirty="0">
                <a:solidFill>
                  <a:srgbClr val="FFFFCC"/>
                </a:solidFill>
              </a:rPr>
              <a:t>Grow out.  </a:t>
            </a:r>
          </a:p>
          <a:p>
            <a:r>
              <a:rPr lang="en-US" dirty="0">
                <a:solidFill>
                  <a:srgbClr val="FFFFCC"/>
                </a:solidFill>
              </a:rPr>
              <a:t>Grow in.</a:t>
            </a:r>
            <a:r>
              <a:rPr lang="en-US" sz="2800" dirty="0">
                <a:solidFill>
                  <a:srgbClr val="FFFFCC"/>
                </a:solidFill>
              </a:rPr>
              <a:t>  </a:t>
            </a:r>
            <a:r>
              <a:rPr lang="en-US" sz="3200" dirty="0">
                <a:solidFill>
                  <a:schemeClr val="bg1"/>
                </a:solidFill>
              </a:rPr>
              <a:t>2 Pt.1:7</a:t>
            </a:r>
            <a:endParaRPr lang="en-US" dirty="0">
              <a:solidFill>
                <a:schemeClr val="bg1"/>
              </a:solidFill>
            </a:endParaRPr>
          </a:p>
        </p:txBody>
      </p:sp>
      <p:sp>
        <p:nvSpPr>
          <p:cNvPr id="3" name="Rectangle 2">
            <a:extLst>
              <a:ext uri="{FF2B5EF4-FFF2-40B4-BE49-F238E27FC236}">
                <a16:creationId xmlns:a16="http://schemas.microsoft.com/office/drawing/2014/main" id="{B14C196F-8C74-4F57-8F75-A160A594E0A0}"/>
              </a:ext>
            </a:extLst>
          </p:cNvPr>
          <p:cNvSpPr/>
          <p:nvPr/>
        </p:nvSpPr>
        <p:spPr>
          <a:xfrm>
            <a:off x="685800" y="2590800"/>
            <a:ext cx="7772400" cy="12192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sz="3100" dirty="0">
                <a:solidFill>
                  <a:schemeClr val="bg1"/>
                </a:solidFill>
              </a:rPr>
              <a:t>Brotherly kindness (brother-love).</a:t>
            </a:r>
          </a:p>
          <a:p>
            <a:pPr>
              <a:spcAft>
                <a:spcPts val="600"/>
              </a:spcAft>
            </a:pPr>
            <a:r>
              <a:rPr lang="en-US" sz="3100" dirty="0">
                <a:solidFill>
                  <a:schemeClr val="bg1"/>
                </a:solidFill>
              </a:rPr>
              <a:t>1 Pt.1:22, fervently; Mt.5:46; 1 Pt.4:8 </a:t>
            </a:r>
          </a:p>
        </p:txBody>
      </p:sp>
    </p:spTree>
    <p:extLst>
      <p:ext uri="{BB962C8B-B14F-4D97-AF65-F5344CB8AC3E}">
        <p14:creationId xmlns:p14="http://schemas.microsoft.com/office/powerpoint/2010/main" val="646625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gains</a:t>
            </a:r>
            <a:endParaRPr lang="en-US" altLang="en-US" sz="3600" dirty="0">
              <a:solidFill>
                <a:schemeClr val="bg1"/>
              </a:solidFill>
            </a:endParaRPr>
          </a:p>
        </p:txBody>
      </p:sp>
      <p:sp>
        <p:nvSpPr>
          <p:cNvPr id="2" name="Content Placeholder 1">
            <a:extLst>
              <a:ext uri="{FF2B5EF4-FFF2-40B4-BE49-F238E27FC236}">
                <a16:creationId xmlns:a16="http://schemas.microsoft.com/office/drawing/2014/main" id="{D4A62AC1-4D26-4DAA-A5BF-14D24164E41C}"/>
              </a:ext>
            </a:extLst>
          </p:cNvPr>
          <p:cNvSpPr>
            <a:spLocks noGrp="1"/>
          </p:cNvSpPr>
          <p:nvPr>
            <p:ph idx="1"/>
          </p:nvPr>
        </p:nvSpPr>
        <p:spPr>
          <a:xfrm>
            <a:off x="457200" y="990601"/>
            <a:ext cx="8229600" cy="5334000"/>
          </a:xfrm>
        </p:spPr>
        <p:txBody>
          <a:bodyPr/>
          <a:lstStyle/>
          <a:p>
            <a:r>
              <a:rPr lang="en-US" sz="2400" dirty="0">
                <a:solidFill>
                  <a:srgbClr val="FFFFCC"/>
                </a:solidFill>
              </a:rPr>
              <a:t>Grow up.  </a:t>
            </a:r>
            <a:endParaRPr lang="en-US" sz="2800" dirty="0">
              <a:solidFill>
                <a:schemeClr val="bg1"/>
              </a:solidFill>
            </a:endParaRPr>
          </a:p>
          <a:p>
            <a:r>
              <a:rPr lang="en-US" sz="2400" dirty="0">
                <a:solidFill>
                  <a:srgbClr val="FFFFCC"/>
                </a:solidFill>
              </a:rPr>
              <a:t>Grow out.  </a:t>
            </a:r>
          </a:p>
          <a:p>
            <a:r>
              <a:rPr lang="en-US" dirty="0">
                <a:solidFill>
                  <a:srgbClr val="FFFFCC"/>
                </a:solidFill>
              </a:rPr>
              <a:t>Grow in.</a:t>
            </a:r>
            <a:r>
              <a:rPr lang="en-US" sz="2800" dirty="0">
                <a:solidFill>
                  <a:srgbClr val="FFFFCC"/>
                </a:solidFill>
              </a:rPr>
              <a:t>  </a:t>
            </a:r>
            <a:r>
              <a:rPr lang="en-US" sz="3200" dirty="0">
                <a:solidFill>
                  <a:schemeClr val="bg1"/>
                </a:solidFill>
              </a:rPr>
              <a:t>2 Pt.1:7</a:t>
            </a:r>
          </a:p>
          <a:p>
            <a:endParaRPr lang="en-US" dirty="0">
              <a:solidFill>
                <a:schemeClr val="bg1"/>
              </a:solidFill>
            </a:endParaRPr>
          </a:p>
        </p:txBody>
      </p:sp>
      <p:sp>
        <p:nvSpPr>
          <p:cNvPr id="3" name="Rectangle 2">
            <a:extLst>
              <a:ext uri="{FF2B5EF4-FFF2-40B4-BE49-F238E27FC236}">
                <a16:creationId xmlns:a16="http://schemas.microsoft.com/office/drawing/2014/main" id="{B14C196F-8C74-4F57-8F75-A160A594E0A0}"/>
              </a:ext>
            </a:extLst>
          </p:cNvPr>
          <p:cNvSpPr/>
          <p:nvPr/>
        </p:nvSpPr>
        <p:spPr>
          <a:xfrm>
            <a:off x="1945399" y="2599181"/>
            <a:ext cx="5255514" cy="829819"/>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100" dirty="0">
                <a:solidFill>
                  <a:schemeClr val="bg1"/>
                </a:solidFill>
              </a:rPr>
              <a:t>Love: v.8.   Pr.31:10-31</a:t>
            </a:r>
          </a:p>
        </p:txBody>
      </p:sp>
    </p:spTree>
    <p:extLst>
      <p:ext uri="{BB962C8B-B14F-4D97-AF65-F5344CB8AC3E}">
        <p14:creationId xmlns:p14="http://schemas.microsoft.com/office/powerpoint/2010/main" val="3107531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gains</a:t>
            </a:r>
            <a:endParaRPr lang="en-US" altLang="en-US" sz="3600" dirty="0">
              <a:solidFill>
                <a:schemeClr val="bg1"/>
              </a:solidFill>
            </a:endParaRPr>
          </a:p>
        </p:txBody>
      </p:sp>
      <p:sp>
        <p:nvSpPr>
          <p:cNvPr id="2" name="Content Placeholder 1">
            <a:extLst>
              <a:ext uri="{FF2B5EF4-FFF2-40B4-BE49-F238E27FC236}">
                <a16:creationId xmlns:a16="http://schemas.microsoft.com/office/drawing/2014/main" id="{D4A62AC1-4D26-4DAA-A5BF-14D24164E41C}"/>
              </a:ext>
            </a:extLst>
          </p:cNvPr>
          <p:cNvSpPr>
            <a:spLocks noGrp="1"/>
          </p:cNvSpPr>
          <p:nvPr>
            <p:ph idx="1"/>
          </p:nvPr>
        </p:nvSpPr>
        <p:spPr>
          <a:xfrm>
            <a:off x="457200" y="990601"/>
            <a:ext cx="8229600" cy="5334000"/>
          </a:xfrm>
        </p:spPr>
        <p:txBody>
          <a:bodyPr/>
          <a:lstStyle/>
          <a:p>
            <a:r>
              <a:rPr lang="en-US" sz="2400" dirty="0">
                <a:solidFill>
                  <a:srgbClr val="FFFFCC"/>
                </a:solidFill>
              </a:rPr>
              <a:t>Grow up.  </a:t>
            </a:r>
            <a:endParaRPr lang="en-US" sz="2800" dirty="0">
              <a:solidFill>
                <a:schemeClr val="bg1"/>
              </a:solidFill>
            </a:endParaRPr>
          </a:p>
          <a:p>
            <a:r>
              <a:rPr lang="en-US" sz="2400" dirty="0">
                <a:solidFill>
                  <a:srgbClr val="FFFFCC"/>
                </a:solidFill>
              </a:rPr>
              <a:t>Grow out.  </a:t>
            </a:r>
          </a:p>
          <a:p>
            <a:r>
              <a:rPr lang="en-US" dirty="0">
                <a:solidFill>
                  <a:srgbClr val="FFFFCC"/>
                </a:solidFill>
              </a:rPr>
              <a:t>Grow in.</a:t>
            </a:r>
            <a:r>
              <a:rPr lang="en-US" sz="2800" dirty="0">
                <a:solidFill>
                  <a:srgbClr val="FFFFCC"/>
                </a:solidFill>
              </a:rPr>
              <a:t>  </a:t>
            </a:r>
            <a:endParaRPr lang="en-US" dirty="0">
              <a:solidFill>
                <a:schemeClr val="bg1"/>
              </a:solidFill>
            </a:endParaRPr>
          </a:p>
          <a:p>
            <a:pPr>
              <a:spcBef>
                <a:spcPts val="2400"/>
              </a:spcBef>
            </a:pPr>
            <a:r>
              <a:rPr lang="en-US" sz="3100" dirty="0">
                <a:solidFill>
                  <a:schemeClr val="bg1"/>
                </a:solidFill>
              </a:rPr>
              <a:t>2 Pt.3:18 . . .</a:t>
            </a:r>
          </a:p>
          <a:p>
            <a:pPr lvl="1">
              <a:spcAft>
                <a:spcPts val="600"/>
              </a:spcAft>
            </a:pPr>
            <a:r>
              <a:rPr lang="en-US" sz="3100" dirty="0">
                <a:solidFill>
                  <a:schemeClr val="bg1"/>
                </a:solidFill>
              </a:rPr>
              <a:t>Grace (favor).    Lk.2:52</a:t>
            </a:r>
          </a:p>
          <a:p>
            <a:pPr lvl="1"/>
            <a:r>
              <a:rPr lang="en-US" sz="3100" dirty="0">
                <a:solidFill>
                  <a:schemeClr val="bg1"/>
                </a:solidFill>
              </a:rPr>
              <a:t>Knowledge.  </a:t>
            </a:r>
          </a:p>
        </p:txBody>
      </p:sp>
      <p:sp>
        <p:nvSpPr>
          <p:cNvPr id="5" name="Rectangle 4">
            <a:extLst>
              <a:ext uri="{FF2B5EF4-FFF2-40B4-BE49-F238E27FC236}">
                <a16:creationId xmlns:a16="http://schemas.microsoft.com/office/drawing/2014/main" id="{691F83FE-FBF2-4BA8-B6C8-370EC40AA4AD}"/>
              </a:ext>
            </a:extLst>
          </p:cNvPr>
          <p:cNvSpPr/>
          <p:nvPr/>
        </p:nvSpPr>
        <p:spPr>
          <a:xfrm>
            <a:off x="1039091" y="4571999"/>
            <a:ext cx="7065818" cy="1295399"/>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100" dirty="0">
                <a:solidFill>
                  <a:srgbClr val="FFFFCC"/>
                </a:solidFill>
              </a:rPr>
              <a:t>Study</a:t>
            </a:r>
            <a:r>
              <a:rPr lang="en-US" sz="3100" dirty="0">
                <a:solidFill>
                  <a:schemeClr val="bg1"/>
                </a:solidFill>
              </a:rPr>
              <a:t> to perceive truth, </a:t>
            </a:r>
            <a:r>
              <a:rPr lang="en-US" sz="3100" dirty="0">
                <a:solidFill>
                  <a:srgbClr val="FFFFCC"/>
                </a:solidFill>
              </a:rPr>
              <a:t>meditate</a:t>
            </a:r>
            <a:r>
              <a:rPr lang="en-US" sz="3100" dirty="0">
                <a:solidFill>
                  <a:schemeClr val="bg1"/>
                </a:solidFill>
              </a:rPr>
              <a:t> to possess it, </a:t>
            </a:r>
            <a:r>
              <a:rPr lang="en-US" sz="3100" dirty="0">
                <a:solidFill>
                  <a:srgbClr val="FFFFCC"/>
                </a:solidFill>
              </a:rPr>
              <a:t>obey</a:t>
            </a:r>
            <a:r>
              <a:rPr lang="en-US" sz="3100" dirty="0">
                <a:solidFill>
                  <a:schemeClr val="bg1"/>
                </a:solidFill>
              </a:rPr>
              <a:t> to be protected</a:t>
            </a:r>
          </a:p>
        </p:txBody>
      </p:sp>
    </p:spTree>
    <p:extLst>
      <p:ext uri="{BB962C8B-B14F-4D97-AF65-F5344CB8AC3E}">
        <p14:creationId xmlns:p14="http://schemas.microsoft.com/office/powerpoint/2010/main" val="363903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200" dirty="0">
                <a:solidFill>
                  <a:srgbClr val="FFC000"/>
                </a:solidFill>
              </a:rPr>
              <a:t>World class expert in 20 minutes a day</a:t>
            </a:r>
            <a:endParaRPr lang="en-US" altLang="en-US" sz="4800" dirty="0">
              <a:solidFill>
                <a:srgbClr val="FFC000"/>
              </a:solidFill>
            </a:endParaRP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buClr>
                <a:srgbClr val="00007D"/>
              </a:buClr>
              <a:buSzPct val="75000"/>
              <a:buNone/>
            </a:pPr>
            <a:endParaRPr lang="en-US" sz="2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eaLnBrk="0" hangingPunct="0">
              <a:buClr>
                <a:srgbClr val="00007D"/>
              </a:buClr>
              <a:buSzPct val="75000"/>
              <a:buNone/>
            </a:pPr>
            <a:endParaRPr lang="en-US"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36538" lvl="0" indent="-236538" eaLnBrk="0" hangingPunct="0">
              <a:buClr>
                <a:srgbClr val="00007D"/>
              </a:buClr>
              <a:buSzPct val="75000"/>
              <a:buFont typeface="Arial" pitchFamily="34" charset="0"/>
              <a:buChar char="•"/>
            </a:pPr>
            <a:endParaRPr lang="en-US" sz="3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7" name="Rectangle 2">
            <a:extLst>
              <a:ext uri="{FF2B5EF4-FFF2-40B4-BE49-F238E27FC236}">
                <a16:creationId xmlns:a16="http://schemas.microsoft.com/office/drawing/2014/main" id="{7A5ED120-4A05-4475-8E7C-F24C8D87661D}"/>
              </a:ext>
            </a:extLst>
          </p:cNvPr>
          <p:cNvSpPr txBox="1">
            <a:spLocks noChangeArrowheads="1"/>
          </p:cNvSpPr>
          <p:nvPr/>
        </p:nvSpPr>
        <p:spPr bwMode="auto">
          <a:xfrm>
            <a:off x="457200" y="1066800"/>
            <a:ext cx="82296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algn="l" eaLnBrk="1" hangingPunct="1">
              <a:spcAft>
                <a:spcPts val="1200"/>
              </a:spcAft>
            </a:pPr>
            <a:r>
              <a:rPr lang="en-US" sz="3200" dirty="0">
                <a:solidFill>
                  <a:schemeClr val="bg1"/>
                </a:solidFill>
              </a:rPr>
              <a:t>“Is it possible?  Not only possible, but almost a sure thing if you pick a very small subject in which you are extremely interested.”    </a:t>
            </a:r>
          </a:p>
          <a:p>
            <a:pPr algn="l" eaLnBrk="1" hangingPunct="1">
              <a:spcAft>
                <a:spcPts val="1200"/>
              </a:spcAft>
            </a:pPr>
            <a:r>
              <a:rPr lang="en-US" sz="2600" dirty="0">
                <a:solidFill>
                  <a:srgbClr val="FFC000"/>
                </a:solidFill>
              </a:rPr>
              <a:t>1. </a:t>
            </a:r>
            <a:r>
              <a:rPr lang="en-US" sz="3200" dirty="0">
                <a:solidFill>
                  <a:schemeClr val="bg1"/>
                </a:solidFill>
              </a:rPr>
              <a:t>Love is the key</a:t>
            </a:r>
          </a:p>
          <a:p>
            <a:pPr algn="l" eaLnBrk="1" hangingPunct="1">
              <a:spcAft>
                <a:spcPts val="1200"/>
              </a:spcAft>
            </a:pPr>
            <a:r>
              <a:rPr lang="en-US" sz="2600" dirty="0">
                <a:solidFill>
                  <a:srgbClr val="FFC000"/>
                </a:solidFill>
              </a:rPr>
              <a:t>2. </a:t>
            </a:r>
            <a:r>
              <a:rPr lang="en-US" sz="3200" dirty="0">
                <a:solidFill>
                  <a:schemeClr val="bg1"/>
                </a:solidFill>
              </a:rPr>
              <a:t>Narrow the subject down (bite-size)</a:t>
            </a:r>
          </a:p>
          <a:p>
            <a:pPr marL="396875" indent="-396875" algn="l" eaLnBrk="1" hangingPunct="1">
              <a:spcAft>
                <a:spcPts val="600"/>
              </a:spcAft>
            </a:pPr>
            <a:r>
              <a:rPr lang="en-US" sz="2600" dirty="0">
                <a:solidFill>
                  <a:srgbClr val="FFC000"/>
                </a:solidFill>
              </a:rPr>
              <a:t>3. </a:t>
            </a:r>
            <a:r>
              <a:rPr lang="en-US" sz="3200" dirty="0">
                <a:solidFill>
                  <a:schemeClr val="bg1"/>
                </a:solidFill>
              </a:rPr>
              <a:t>Spend 20 minutes a day – every day – learning every detail about that subject… </a:t>
            </a:r>
          </a:p>
          <a:p>
            <a:pPr marL="798513" lvl="1" indent="-341313" algn="l" eaLnBrk="1" hangingPunct="1">
              <a:spcAft>
                <a:spcPts val="1200"/>
              </a:spcAft>
              <a:buFont typeface="Wingdings" panose="05000000000000000000" pitchFamily="2" charset="2"/>
              <a:buChar char="§"/>
            </a:pPr>
            <a:r>
              <a:rPr lang="en-US" sz="3200" dirty="0">
                <a:solidFill>
                  <a:srgbClr val="FFC000"/>
                </a:solidFill>
              </a:rPr>
              <a:t>then go after it like a starving dog goes after a juicy steak</a:t>
            </a:r>
            <a:r>
              <a:rPr lang="en-US" sz="3200" dirty="0">
                <a:solidFill>
                  <a:schemeClr val="bg1"/>
                </a:solidFill>
              </a:rPr>
              <a:t> </a:t>
            </a:r>
            <a:r>
              <a:rPr lang="en-US" sz="2400" dirty="0">
                <a:solidFill>
                  <a:schemeClr val="bg1"/>
                </a:solidFill>
              </a:rPr>
              <a:t>– Earl </a:t>
            </a:r>
            <a:r>
              <a:rPr lang="en-US" sz="2400" dirty="0" err="1">
                <a:solidFill>
                  <a:schemeClr val="bg1"/>
                </a:solidFill>
              </a:rPr>
              <a:t>Nightengale</a:t>
            </a:r>
            <a:r>
              <a:rPr lang="en-US" sz="2400" dirty="0">
                <a:solidFill>
                  <a:schemeClr val="bg1"/>
                </a:solidFill>
              </a:rPr>
              <a:t> </a:t>
            </a:r>
            <a:endParaRPr lang="en-US" sz="3200" dirty="0">
              <a:solidFill>
                <a:schemeClr val="bg1"/>
              </a:solidFill>
            </a:endParaRPr>
          </a:p>
        </p:txBody>
      </p:sp>
    </p:spTree>
    <p:extLst>
      <p:ext uri="{BB962C8B-B14F-4D97-AF65-F5344CB8AC3E}">
        <p14:creationId xmlns:p14="http://schemas.microsoft.com/office/powerpoint/2010/main" val="31189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C000"/>
                </a:solidFill>
              </a:rPr>
              <a:t>Surprise</a:t>
            </a:r>
            <a:endParaRPr lang="en-US" altLang="en-US" sz="4800" dirty="0">
              <a:solidFill>
                <a:srgbClr val="FFC000"/>
              </a:solidFill>
            </a:endParaRP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buClr>
                <a:srgbClr val="00007D"/>
              </a:buClr>
              <a:buSzPct val="75000"/>
              <a:buNone/>
            </a:pPr>
            <a:endParaRPr lang="en-US" sz="2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eaLnBrk="0" hangingPunct="0">
              <a:buClr>
                <a:srgbClr val="00007D"/>
              </a:buClr>
              <a:buSzPct val="75000"/>
              <a:buNone/>
            </a:pPr>
            <a:endParaRPr lang="en-US"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36538" lvl="0" indent="-236538" eaLnBrk="0" hangingPunct="0">
              <a:buClr>
                <a:srgbClr val="00007D"/>
              </a:buClr>
              <a:buSzPct val="75000"/>
              <a:buFont typeface="Arial" pitchFamily="34" charset="0"/>
              <a:buChar char="•"/>
            </a:pPr>
            <a:endParaRPr lang="en-US" sz="3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7" name="Rectangle 2">
            <a:extLst>
              <a:ext uri="{FF2B5EF4-FFF2-40B4-BE49-F238E27FC236}">
                <a16:creationId xmlns:a16="http://schemas.microsoft.com/office/drawing/2014/main" id="{7A5ED120-4A05-4475-8E7C-F24C8D87661D}"/>
              </a:ext>
            </a:extLst>
          </p:cNvPr>
          <p:cNvSpPr txBox="1">
            <a:spLocks noChangeArrowheads="1"/>
          </p:cNvSpPr>
          <p:nvPr/>
        </p:nvSpPr>
        <p:spPr bwMode="auto">
          <a:xfrm>
            <a:off x="457200" y="1066800"/>
            <a:ext cx="82296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marL="341313" indent="-341313" algn="l" eaLnBrk="1" hangingPunct="1">
              <a:spcAft>
                <a:spcPts val="1200"/>
              </a:spcAft>
              <a:buFont typeface="Wingdings" panose="05000000000000000000" pitchFamily="2" charset="2"/>
              <a:buChar char="§"/>
            </a:pPr>
            <a:r>
              <a:rPr lang="en-US" sz="3200" dirty="0">
                <a:solidFill>
                  <a:schemeClr val="bg1"/>
                </a:solidFill>
              </a:rPr>
              <a:t>Even adversity can produce results.</a:t>
            </a:r>
          </a:p>
          <a:p>
            <a:pPr marL="341313" indent="-341313" algn="l" eaLnBrk="1" hangingPunct="1">
              <a:spcAft>
                <a:spcPts val="1200"/>
              </a:spcAft>
              <a:buFont typeface="Wingdings" panose="05000000000000000000" pitchFamily="2" charset="2"/>
              <a:buChar char="§"/>
            </a:pPr>
            <a:r>
              <a:rPr lang="en-US" sz="3200" dirty="0">
                <a:solidFill>
                  <a:srgbClr val="FFFFCC"/>
                </a:solidFill>
              </a:rPr>
              <a:t>“Strength doesn’t come from what you can do.  It comes from overcoming the things you once thought you couldn’t.”</a:t>
            </a:r>
          </a:p>
          <a:p>
            <a:pPr marL="341313" indent="-341313" algn="l" eaLnBrk="1" hangingPunct="1">
              <a:spcAft>
                <a:spcPts val="1200"/>
              </a:spcAft>
              <a:buFont typeface="Wingdings" panose="05000000000000000000" pitchFamily="2" charset="2"/>
              <a:buChar char="§"/>
            </a:pPr>
            <a:r>
              <a:rPr lang="en-US" sz="3200" dirty="0">
                <a:solidFill>
                  <a:schemeClr val="bg1"/>
                </a:solidFill>
              </a:rPr>
              <a:t>Pr.24:10, </a:t>
            </a:r>
            <a:r>
              <a:rPr lang="en-US" sz="3100" dirty="0">
                <a:solidFill>
                  <a:srgbClr val="CCFFFF"/>
                </a:solidFill>
              </a:rPr>
              <a:t>if you faint in the day of adversity, your strength is small.  </a:t>
            </a:r>
          </a:p>
          <a:p>
            <a:pPr algn="l" eaLnBrk="1" hangingPunct="1">
              <a:spcAft>
                <a:spcPts val="600"/>
              </a:spcAft>
            </a:pPr>
            <a:r>
              <a:rPr lang="en-US" sz="3200" b="1" baseline="30000" dirty="0">
                <a:solidFill>
                  <a:srgbClr val="00B0F0"/>
                </a:solidFill>
              </a:rPr>
              <a:t>	1</a:t>
            </a:r>
            <a:r>
              <a:rPr lang="en-US" sz="3200" dirty="0">
                <a:solidFill>
                  <a:schemeClr val="bg1"/>
                </a:solidFill>
              </a:rPr>
              <a:t>Take the long view.   </a:t>
            </a:r>
          </a:p>
          <a:p>
            <a:pPr algn="l" eaLnBrk="1" hangingPunct="1">
              <a:spcAft>
                <a:spcPts val="1200"/>
              </a:spcAft>
            </a:pPr>
            <a:r>
              <a:rPr lang="en-US" sz="3200" b="1" baseline="30000" dirty="0">
                <a:solidFill>
                  <a:schemeClr val="bg1"/>
                </a:solidFill>
              </a:rPr>
              <a:t>	</a:t>
            </a:r>
            <a:r>
              <a:rPr lang="en-US" sz="3200" b="1" baseline="30000" dirty="0">
                <a:solidFill>
                  <a:srgbClr val="00B0F0"/>
                </a:solidFill>
              </a:rPr>
              <a:t>2</a:t>
            </a:r>
            <a:r>
              <a:rPr lang="en-US" sz="3200" dirty="0">
                <a:solidFill>
                  <a:schemeClr val="bg1"/>
                </a:solidFill>
              </a:rPr>
              <a:t>Don’t quit.</a:t>
            </a:r>
          </a:p>
          <a:p>
            <a:pPr algn="l" eaLnBrk="1" hangingPunct="1">
              <a:spcAft>
                <a:spcPts val="1200"/>
              </a:spcAft>
            </a:pPr>
            <a:endParaRPr lang="en-US" sz="3200" dirty="0">
              <a:solidFill>
                <a:schemeClr val="bg1"/>
              </a:solidFill>
            </a:endParaRPr>
          </a:p>
        </p:txBody>
      </p:sp>
    </p:spTree>
    <p:extLst>
      <p:ext uri="{BB962C8B-B14F-4D97-AF65-F5344CB8AC3E}">
        <p14:creationId xmlns:p14="http://schemas.microsoft.com/office/powerpoint/2010/main" val="3482845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C000"/>
                </a:solidFill>
              </a:rPr>
              <a:t>In an epidemic – grow?</a:t>
            </a:r>
            <a:endParaRPr lang="en-US" altLang="en-US" sz="5400" dirty="0">
              <a:solidFill>
                <a:srgbClr val="FFC000"/>
              </a:solidFill>
            </a:endParaRP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buClr>
                <a:srgbClr val="00007D"/>
              </a:buClr>
              <a:buSzPct val="75000"/>
              <a:buNone/>
            </a:pPr>
            <a:endParaRPr lang="en-US" sz="2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eaLnBrk="0" hangingPunct="0">
              <a:buClr>
                <a:srgbClr val="00007D"/>
              </a:buClr>
              <a:buSzPct val="75000"/>
              <a:buNone/>
            </a:pPr>
            <a:endParaRPr lang="en-US"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36538" lvl="0" indent="-236538" eaLnBrk="0" hangingPunct="0">
              <a:buClr>
                <a:srgbClr val="00007D"/>
              </a:buClr>
              <a:buSzPct val="75000"/>
              <a:buFont typeface="Arial" pitchFamily="34" charset="0"/>
              <a:buChar char="•"/>
            </a:pPr>
            <a:endParaRPr lang="en-US" sz="3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7" name="Rectangle 2">
            <a:extLst>
              <a:ext uri="{FF2B5EF4-FFF2-40B4-BE49-F238E27FC236}">
                <a16:creationId xmlns:a16="http://schemas.microsoft.com/office/drawing/2014/main" id="{7A5ED120-4A05-4475-8E7C-F24C8D87661D}"/>
              </a:ext>
            </a:extLst>
          </p:cNvPr>
          <p:cNvSpPr txBox="1">
            <a:spLocks noChangeArrowheads="1"/>
          </p:cNvSpPr>
          <p:nvPr/>
        </p:nvSpPr>
        <p:spPr bwMode="auto">
          <a:xfrm>
            <a:off x="457200" y="1066800"/>
            <a:ext cx="82296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marL="341313" indent="-341313" algn="l" eaLnBrk="1" hangingPunct="1">
              <a:spcAft>
                <a:spcPts val="1200"/>
              </a:spcAft>
              <a:buFont typeface="Wingdings" panose="05000000000000000000" pitchFamily="2" charset="2"/>
              <a:buChar char="§"/>
            </a:pPr>
            <a:r>
              <a:rPr lang="en-US" sz="3200">
                <a:solidFill>
                  <a:schemeClr val="bg1"/>
                </a:solidFill>
              </a:rPr>
              <a:t>For </a:t>
            </a:r>
            <a:r>
              <a:rPr lang="en-US" sz="3200" dirty="0">
                <a:solidFill>
                  <a:schemeClr val="bg1"/>
                </a:solidFill>
              </a:rPr>
              <a:t>one man who can stand prosperity, there are a hundred that will </a:t>
            </a:r>
            <a:r>
              <a:rPr lang="en-US" sz="3200">
                <a:solidFill>
                  <a:schemeClr val="bg1"/>
                </a:solidFill>
              </a:rPr>
              <a:t>stand adversity </a:t>
            </a:r>
            <a:r>
              <a:rPr lang="en-US" sz="2400">
                <a:solidFill>
                  <a:schemeClr val="bg1"/>
                </a:solidFill>
              </a:rPr>
              <a:t>– </a:t>
            </a:r>
            <a:r>
              <a:rPr lang="en-US" sz="2400" dirty="0">
                <a:solidFill>
                  <a:schemeClr val="bg1"/>
                </a:solidFill>
              </a:rPr>
              <a:t>Thomas Carlyle </a:t>
            </a:r>
            <a:endParaRPr lang="en-US" sz="3200" dirty="0">
              <a:solidFill>
                <a:schemeClr val="bg1"/>
              </a:solidFill>
            </a:endParaRPr>
          </a:p>
          <a:p>
            <a:pPr marL="341313" indent="-341313" algn="l" eaLnBrk="1" hangingPunct="1">
              <a:spcAft>
                <a:spcPts val="1200"/>
              </a:spcAft>
              <a:buFont typeface="Wingdings" panose="05000000000000000000" pitchFamily="2" charset="2"/>
              <a:buChar char="§"/>
            </a:pPr>
            <a:r>
              <a:rPr lang="en-US" sz="3200" dirty="0">
                <a:solidFill>
                  <a:schemeClr val="bg1"/>
                </a:solidFill>
              </a:rPr>
              <a:t>Nu.13:30</a:t>
            </a:r>
          </a:p>
          <a:p>
            <a:pPr marL="341313" indent="-341313" algn="l" eaLnBrk="1" hangingPunct="1">
              <a:spcAft>
                <a:spcPts val="1200"/>
              </a:spcAft>
              <a:buFont typeface="Wingdings" panose="05000000000000000000" pitchFamily="2" charset="2"/>
              <a:buChar char="§"/>
            </a:pPr>
            <a:r>
              <a:rPr lang="en-US" sz="3200" dirty="0">
                <a:solidFill>
                  <a:schemeClr val="bg1"/>
                </a:solidFill>
              </a:rPr>
              <a:t>Christians excelled under persecution…</a:t>
            </a:r>
          </a:p>
          <a:p>
            <a:pPr algn="l" eaLnBrk="1" hangingPunct="1">
              <a:spcAft>
                <a:spcPts val="1200"/>
              </a:spcAft>
            </a:pPr>
            <a:endParaRPr lang="en-US" sz="3200" dirty="0">
              <a:solidFill>
                <a:schemeClr val="bg1"/>
              </a:solidFill>
            </a:endParaRPr>
          </a:p>
          <a:p>
            <a:pPr algn="l" eaLnBrk="1" hangingPunct="1">
              <a:spcAft>
                <a:spcPts val="1200"/>
              </a:spcAft>
            </a:pPr>
            <a:endParaRPr lang="en-US" sz="3200" dirty="0">
              <a:solidFill>
                <a:schemeClr val="bg1"/>
              </a:solidFill>
            </a:endParaRPr>
          </a:p>
        </p:txBody>
      </p:sp>
    </p:spTree>
    <p:extLst>
      <p:ext uri="{BB962C8B-B14F-4D97-AF65-F5344CB8AC3E}">
        <p14:creationId xmlns:p14="http://schemas.microsoft.com/office/powerpoint/2010/main" val="404306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rgbClr val="CCFFCC"/>
                </a:solidFill>
              </a:rPr>
              <a:t>Struggle of sword and cross</a:t>
            </a:r>
            <a:endParaRPr lang="en-US" altLang="en-US" sz="5400" dirty="0">
              <a:solidFill>
                <a:srgbClr val="CCFFCC"/>
              </a:solidFill>
            </a:endParaRP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buClr>
                <a:srgbClr val="00007D"/>
              </a:buClr>
              <a:buSzPct val="75000"/>
              <a:buNone/>
            </a:pPr>
            <a:endParaRPr lang="en-US" sz="2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eaLnBrk="0" hangingPunct="0">
              <a:buClr>
                <a:srgbClr val="00007D"/>
              </a:buClr>
              <a:buSzPct val="75000"/>
              <a:buNone/>
            </a:pPr>
            <a:endParaRPr lang="en-US"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36538" lvl="0" indent="-236538" eaLnBrk="0" hangingPunct="0">
              <a:buClr>
                <a:srgbClr val="00007D"/>
              </a:buClr>
              <a:buSzPct val="75000"/>
              <a:buFont typeface="Arial" pitchFamily="34" charset="0"/>
              <a:buChar char="•"/>
            </a:pPr>
            <a:endParaRPr lang="en-US" sz="3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7" name="Rectangle 2">
            <a:extLst>
              <a:ext uri="{FF2B5EF4-FFF2-40B4-BE49-F238E27FC236}">
                <a16:creationId xmlns:a16="http://schemas.microsoft.com/office/drawing/2014/main" id="{7A5ED120-4A05-4475-8E7C-F24C8D87661D}"/>
              </a:ext>
            </a:extLst>
          </p:cNvPr>
          <p:cNvSpPr txBox="1">
            <a:spLocks noChangeArrowheads="1"/>
          </p:cNvSpPr>
          <p:nvPr/>
        </p:nvSpPr>
        <p:spPr bwMode="auto">
          <a:xfrm>
            <a:off x="457200" y="685800"/>
            <a:ext cx="8229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marL="341313" indent="-341313" algn="l" eaLnBrk="1" hangingPunct="1">
              <a:spcAft>
                <a:spcPts val="1200"/>
              </a:spcAft>
              <a:buFont typeface="Wingdings" panose="05000000000000000000" pitchFamily="2" charset="2"/>
              <a:buChar char="§"/>
            </a:pPr>
            <a:r>
              <a:rPr lang="en-US" sz="3200" dirty="0">
                <a:solidFill>
                  <a:schemeClr val="bg1"/>
                </a:solidFill>
              </a:rPr>
              <a:t>Aiming to exterminate, it purified</a:t>
            </a:r>
          </a:p>
          <a:p>
            <a:pPr marL="341313" indent="-341313" algn="l" eaLnBrk="1" hangingPunct="1">
              <a:spcAft>
                <a:spcPts val="1200"/>
              </a:spcAft>
              <a:buFont typeface="Wingdings" panose="05000000000000000000" pitchFamily="2" charset="2"/>
              <a:buChar char="§"/>
            </a:pPr>
            <a:r>
              <a:rPr lang="en-US" sz="3200" dirty="0">
                <a:solidFill>
                  <a:schemeClr val="bg1"/>
                </a:solidFill>
              </a:rPr>
              <a:t>Jews enjoyed special protection since time of Julius Caesar.   Christianity was regarded as sect of Judaism . . .  Then, </a:t>
            </a:r>
            <a:r>
              <a:rPr lang="en-US" sz="3200" i="1" dirty="0" err="1">
                <a:solidFill>
                  <a:srgbClr val="FFFFCC"/>
                </a:solidFill>
              </a:rPr>
              <a:t>religio</a:t>
            </a:r>
            <a:r>
              <a:rPr lang="en-US" sz="3200" i="1" dirty="0">
                <a:solidFill>
                  <a:srgbClr val="FFFFCC"/>
                </a:solidFill>
              </a:rPr>
              <a:t> </a:t>
            </a:r>
            <a:r>
              <a:rPr lang="en-US" sz="3200" i="1" dirty="0" err="1">
                <a:solidFill>
                  <a:srgbClr val="FFFFCC"/>
                </a:solidFill>
              </a:rPr>
              <a:t>illicita</a:t>
            </a:r>
            <a:r>
              <a:rPr lang="en-US" sz="3200" dirty="0">
                <a:solidFill>
                  <a:srgbClr val="FFFFCC"/>
                </a:solidFill>
              </a:rPr>
              <a:t> </a:t>
            </a:r>
            <a:r>
              <a:rPr lang="en-US" sz="3200" dirty="0">
                <a:solidFill>
                  <a:schemeClr val="bg1"/>
                </a:solidFill>
              </a:rPr>
              <a:t>– “You have no right to exist.”</a:t>
            </a:r>
          </a:p>
          <a:p>
            <a:pPr marL="341313" indent="-341313" algn="l" eaLnBrk="1" hangingPunct="1">
              <a:spcAft>
                <a:spcPts val="1200"/>
              </a:spcAft>
              <a:buFont typeface="Wingdings" panose="05000000000000000000" pitchFamily="2" charset="2"/>
              <a:buChar char="§"/>
            </a:pPr>
            <a:r>
              <a:rPr lang="en-US" sz="3200" dirty="0">
                <a:solidFill>
                  <a:schemeClr val="bg1"/>
                </a:solidFill>
                <a:latin typeface="+mn-lt"/>
              </a:rPr>
              <a:t>Maecenas counselled Augustus: “Honor the gods according to the custom of our ancestors, and compel others to worship them.  Hate and punish those who bring in strange gods.”</a:t>
            </a:r>
            <a:endParaRPr lang="en-US" sz="3200" dirty="0">
              <a:solidFill>
                <a:schemeClr val="bg1"/>
              </a:solidFill>
            </a:endParaRPr>
          </a:p>
        </p:txBody>
      </p:sp>
    </p:spTree>
    <p:extLst>
      <p:ext uri="{BB962C8B-B14F-4D97-AF65-F5344CB8AC3E}">
        <p14:creationId xmlns:p14="http://schemas.microsoft.com/office/powerpoint/2010/main" val="53700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rgbClr val="CCFFCC"/>
                </a:solidFill>
              </a:rPr>
              <a:t>Struggle of sword and cross</a:t>
            </a:r>
            <a:endParaRPr lang="en-US" altLang="en-US" sz="5400" dirty="0">
              <a:solidFill>
                <a:srgbClr val="CCFFCC"/>
              </a:solidFill>
            </a:endParaRP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buClr>
                <a:srgbClr val="00007D"/>
              </a:buClr>
              <a:buSzPct val="75000"/>
              <a:buNone/>
            </a:pPr>
            <a:endParaRPr lang="en-US" sz="2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eaLnBrk="0" hangingPunct="0">
              <a:buClr>
                <a:srgbClr val="00007D"/>
              </a:buClr>
              <a:buSzPct val="75000"/>
              <a:buNone/>
            </a:pPr>
            <a:endParaRPr lang="en-US"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36538" lvl="0" indent="-236538" eaLnBrk="0" hangingPunct="0">
              <a:buClr>
                <a:srgbClr val="00007D"/>
              </a:buClr>
              <a:buSzPct val="75000"/>
              <a:buFont typeface="Arial" pitchFamily="34" charset="0"/>
              <a:buChar char="•"/>
            </a:pPr>
            <a:endParaRPr lang="en-US" sz="3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7" name="Rectangle 2">
            <a:extLst>
              <a:ext uri="{FF2B5EF4-FFF2-40B4-BE49-F238E27FC236}">
                <a16:creationId xmlns:a16="http://schemas.microsoft.com/office/drawing/2014/main" id="{7A5ED120-4A05-4475-8E7C-F24C8D87661D}"/>
              </a:ext>
            </a:extLst>
          </p:cNvPr>
          <p:cNvSpPr txBox="1">
            <a:spLocks noChangeArrowheads="1"/>
          </p:cNvSpPr>
          <p:nvPr/>
        </p:nvSpPr>
        <p:spPr bwMode="auto">
          <a:xfrm>
            <a:off x="457200" y="685800"/>
            <a:ext cx="8229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marL="341313" indent="-341313" algn="l" eaLnBrk="1" hangingPunct="1">
              <a:spcAft>
                <a:spcPts val="1200"/>
              </a:spcAft>
              <a:buFont typeface="Wingdings" panose="05000000000000000000" pitchFamily="2" charset="2"/>
              <a:buChar char="§"/>
            </a:pPr>
            <a:r>
              <a:rPr lang="en-US" sz="3200" dirty="0">
                <a:solidFill>
                  <a:schemeClr val="bg1"/>
                </a:solidFill>
              </a:rPr>
              <a:t>Slanderous rumors: incest, cannibalism.  N. Africa:  “If God does not send rain, lay it to the Christians.”   At every drought… “Away with the atheists.  To the lions with the Christians.”</a:t>
            </a:r>
          </a:p>
          <a:p>
            <a:pPr marL="341313" indent="-341313" algn="l" eaLnBrk="1" hangingPunct="1">
              <a:spcAft>
                <a:spcPts val="1200"/>
              </a:spcAft>
              <a:buFont typeface="Wingdings" panose="05000000000000000000" pitchFamily="2" charset="2"/>
              <a:buChar char="§"/>
            </a:pPr>
            <a:r>
              <a:rPr lang="en-US" sz="3200" dirty="0">
                <a:solidFill>
                  <a:schemeClr val="bg1"/>
                </a:solidFill>
                <a:latin typeface="+mn-lt"/>
              </a:rPr>
              <a:t>Even Pliny applied the rack to tender women</a:t>
            </a:r>
          </a:p>
          <a:p>
            <a:pPr algn="l" eaLnBrk="1" hangingPunct="1">
              <a:spcAft>
                <a:spcPts val="1200"/>
              </a:spcAft>
            </a:pPr>
            <a:endParaRPr lang="en-US" sz="3200" dirty="0">
              <a:solidFill>
                <a:schemeClr val="bg1"/>
              </a:solidFill>
              <a:latin typeface="+mn-lt"/>
            </a:endParaRPr>
          </a:p>
          <a:p>
            <a:pPr algn="l" eaLnBrk="1" hangingPunct="1">
              <a:spcAft>
                <a:spcPts val="1200"/>
              </a:spcAft>
            </a:pPr>
            <a:endParaRPr lang="en-US" sz="3200" dirty="0">
              <a:solidFill>
                <a:schemeClr val="bg1"/>
              </a:solidFill>
            </a:endParaRPr>
          </a:p>
        </p:txBody>
      </p:sp>
    </p:spTree>
    <p:extLst>
      <p:ext uri="{BB962C8B-B14F-4D97-AF65-F5344CB8AC3E}">
        <p14:creationId xmlns:p14="http://schemas.microsoft.com/office/powerpoint/2010/main" val="169280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rgbClr val="CCFFCC"/>
                </a:solidFill>
              </a:rPr>
              <a:t>Struggle of sword and cross</a:t>
            </a:r>
            <a:endParaRPr lang="en-US" altLang="en-US" sz="5400" dirty="0">
              <a:solidFill>
                <a:srgbClr val="CCFFCC"/>
              </a:solidFill>
            </a:endParaRP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buClr>
                <a:srgbClr val="00007D"/>
              </a:buClr>
              <a:buSzPct val="75000"/>
              <a:buNone/>
            </a:pPr>
            <a:endParaRPr lang="en-US" sz="2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eaLnBrk="0" hangingPunct="0">
              <a:buClr>
                <a:srgbClr val="00007D"/>
              </a:buClr>
              <a:buSzPct val="75000"/>
              <a:buNone/>
            </a:pPr>
            <a:endParaRPr lang="en-US"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36538" lvl="0" indent="-236538" eaLnBrk="0" hangingPunct="0">
              <a:buClr>
                <a:srgbClr val="00007D"/>
              </a:buClr>
              <a:buSzPct val="75000"/>
              <a:buFont typeface="Arial" pitchFamily="34" charset="0"/>
              <a:buChar char="•"/>
            </a:pPr>
            <a:endParaRPr lang="en-US" sz="3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7" name="Rectangle 2">
            <a:extLst>
              <a:ext uri="{FF2B5EF4-FFF2-40B4-BE49-F238E27FC236}">
                <a16:creationId xmlns:a16="http://schemas.microsoft.com/office/drawing/2014/main" id="{7A5ED120-4A05-4475-8E7C-F24C8D87661D}"/>
              </a:ext>
            </a:extLst>
          </p:cNvPr>
          <p:cNvSpPr txBox="1">
            <a:spLocks noChangeArrowheads="1"/>
          </p:cNvSpPr>
          <p:nvPr/>
        </p:nvSpPr>
        <p:spPr bwMode="auto">
          <a:xfrm>
            <a:off x="457200" y="685800"/>
            <a:ext cx="82296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marL="341313" indent="-341313" algn="l" eaLnBrk="1" hangingPunct="1">
              <a:spcAft>
                <a:spcPts val="1200"/>
              </a:spcAft>
              <a:buFont typeface="Wingdings" panose="05000000000000000000" pitchFamily="2" charset="2"/>
              <a:buChar char="§"/>
            </a:pPr>
            <a:r>
              <a:rPr lang="en-US" sz="3100" dirty="0" err="1">
                <a:solidFill>
                  <a:schemeClr val="bg1"/>
                </a:solidFill>
              </a:rPr>
              <a:t>Ponticus</a:t>
            </a:r>
            <a:r>
              <a:rPr lang="en-US" sz="3100" dirty="0">
                <a:solidFill>
                  <a:schemeClr val="bg1"/>
                </a:solidFill>
              </a:rPr>
              <a:t>, boy of 15 years, could not be deterred by any sort of cruelty from confessing his Savior. </a:t>
            </a:r>
          </a:p>
          <a:p>
            <a:pPr marL="341313" indent="-341313" algn="l" eaLnBrk="1" hangingPunct="1">
              <a:spcAft>
                <a:spcPts val="1200"/>
              </a:spcAft>
              <a:buFont typeface="Wingdings" panose="05000000000000000000" pitchFamily="2" charset="2"/>
              <a:buChar char="§"/>
            </a:pPr>
            <a:r>
              <a:rPr lang="en-US" sz="3100" dirty="0" err="1">
                <a:solidFill>
                  <a:schemeClr val="bg1"/>
                </a:solidFill>
                <a:latin typeface="+mn-lt"/>
              </a:rPr>
              <a:t>Symphorinus</a:t>
            </a:r>
            <a:r>
              <a:rPr lang="en-US" sz="3100" dirty="0">
                <a:solidFill>
                  <a:schemeClr val="bg1"/>
                </a:solidFill>
                <a:latin typeface="+mn-lt"/>
              </a:rPr>
              <a:t>, young man, refused to bow before image of Cybele; condemned to be beheaded.  On way to place of execution his mother called to him, </a:t>
            </a:r>
            <a:r>
              <a:rPr lang="en-US" sz="3100" dirty="0">
                <a:solidFill>
                  <a:srgbClr val="FFFFCC"/>
                </a:solidFill>
                <a:latin typeface="+mn-lt"/>
              </a:rPr>
              <a:t>“My son, be firm and fear not that death, which so surely leads to life.  Look to Him who reigns in heaven.  Today is your earthly life not taken from you, but transferred by a </a:t>
            </a:r>
            <a:r>
              <a:rPr lang="en-US" sz="3200" dirty="0">
                <a:solidFill>
                  <a:srgbClr val="FFFFCC"/>
                </a:solidFill>
                <a:latin typeface="+mn-lt"/>
              </a:rPr>
              <a:t>blessed exchange into the life of heaven.”</a:t>
            </a:r>
            <a:endParaRPr lang="en-US" sz="3200" dirty="0">
              <a:solidFill>
                <a:schemeClr val="bg1"/>
              </a:solidFill>
            </a:endParaRPr>
          </a:p>
        </p:txBody>
      </p:sp>
    </p:spTree>
    <p:extLst>
      <p:ext uri="{BB962C8B-B14F-4D97-AF65-F5344CB8AC3E}">
        <p14:creationId xmlns:p14="http://schemas.microsoft.com/office/powerpoint/2010/main" val="183078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pains</a:t>
            </a: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spcAft>
                <a:spcPts val="600"/>
              </a:spcAft>
              <a:buClr>
                <a:srgbClr val="00007D"/>
              </a:buClr>
              <a:buSzPct val="75000"/>
              <a:buNone/>
            </a:pPr>
            <a:r>
              <a:rPr lang="en-US" kern="0" dirty="0">
                <a:solidFill>
                  <a:schemeClr val="bg1"/>
                </a:solidFill>
                <a:ea typeface="Verdana" panose="020B0604030504040204" pitchFamily="34" charset="0"/>
                <a:cs typeface="Verdana" panose="020B0604030504040204" pitchFamily="34" charset="0"/>
              </a:rPr>
              <a:t>Mt.13:30, incompatible differences</a:t>
            </a:r>
          </a:p>
          <a:p>
            <a:pPr marL="0" lvl="0" indent="0" eaLnBrk="0" hangingPunct="0">
              <a:spcAft>
                <a:spcPts val="600"/>
              </a:spcAft>
              <a:buClr>
                <a:srgbClr val="00007D"/>
              </a:buClr>
              <a:buSzPct val="75000"/>
              <a:buNone/>
            </a:pPr>
            <a:r>
              <a:rPr lang="en-US" kern="0" dirty="0">
                <a:solidFill>
                  <a:schemeClr val="bg1"/>
                </a:solidFill>
                <a:ea typeface="Verdana" panose="020B0604030504040204" pitchFamily="34" charset="0"/>
                <a:cs typeface="Verdana" panose="020B0604030504040204" pitchFamily="34" charset="0"/>
              </a:rPr>
              <a:t>Mt.21:19, profession without practice</a:t>
            </a:r>
          </a:p>
          <a:p>
            <a:pPr marL="0" lvl="0" indent="0" eaLnBrk="0" hangingPunct="0">
              <a:spcAft>
                <a:spcPts val="600"/>
              </a:spcAft>
              <a:buClr>
                <a:srgbClr val="00007D"/>
              </a:buClr>
              <a:buSzPct val="75000"/>
              <a:buNone/>
            </a:pPr>
            <a:endParaRPr lang="en-US" kern="0" dirty="0">
              <a:solidFill>
                <a:schemeClr val="bg1"/>
              </a:solidFill>
              <a:ea typeface="Verdana" panose="020B0604030504040204" pitchFamily="34" charset="0"/>
              <a:cs typeface="Verdana" panose="020B0604030504040204" pitchFamily="34" charset="0"/>
            </a:endParaRPr>
          </a:p>
          <a:p>
            <a:pPr marL="236538" lvl="0" indent="-236538" eaLnBrk="0" hangingPunct="0">
              <a:spcAft>
                <a:spcPts val="600"/>
              </a:spcAft>
              <a:buClr>
                <a:srgbClr val="00007D"/>
              </a:buClr>
              <a:buSzPct val="75000"/>
              <a:buFont typeface="Arial" pitchFamily="34" charset="0"/>
              <a:buChar char="•"/>
            </a:pPr>
            <a:endParaRPr lang="en-US"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2" name="Rectangle 1">
            <a:extLst>
              <a:ext uri="{FF2B5EF4-FFF2-40B4-BE49-F238E27FC236}">
                <a16:creationId xmlns:a16="http://schemas.microsoft.com/office/drawing/2014/main" id="{FC80BFD3-BAD2-4C82-BF2B-0C3D511E69CD}"/>
              </a:ext>
            </a:extLst>
          </p:cNvPr>
          <p:cNvSpPr/>
          <p:nvPr/>
        </p:nvSpPr>
        <p:spPr>
          <a:xfrm>
            <a:off x="1783206" y="2209800"/>
            <a:ext cx="5594905" cy="10668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CC"/>
                </a:solidFill>
              </a:rPr>
              <a:t>The worst of all deceptions</a:t>
            </a:r>
            <a:br>
              <a:rPr lang="en-US" sz="3200" dirty="0">
                <a:solidFill>
                  <a:srgbClr val="CCFFCC"/>
                </a:solidFill>
              </a:rPr>
            </a:br>
            <a:r>
              <a:rPr lang="en-US" sz="3200" dirty="0">
                <a:solidFill>
                  <a:srgbClr val="CCFFCC"/>
                </a:solidFill>
              </a:rPr>
              <a:t>is self-deception</a:t>
            </a:r>
          </a:p>
        </p:txBody>
      </p:sp>
      <p:sp>
        <p:nvSpPr>
          <p:cNvPr id="7" name="Rectangle 6">
            <a:extLst>
              <a:ext uri="{FF2B5EF4-FFF2-40B4-BE49-F238E27FC236}">
                <a16:creationId xmlns:a16="http://schemas.microsoft.com/office/drawing/2014/main" id="{58ABD688-4058-4A02-BF83-9C3B07C6E867}"/>
              </a:ext>
            </a:extLst>
          </p:cNvPr>
          <p:cNvSpPr/>
          <p:nvPr/>
        </p:nvSpPr>
        <p:spPr>
          <a:xfrm>
            <a:off x="1187661" y="3429000"/>
            <a:ext cx="6769835" cy="10668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CC"/>
                </a:solidFill>
              </a:rPr>
              <a:t>The greatest deception men suffer</a:t>
            </a:r>
            <a:br>
              <a:rPr lang="en-US" sz="3200" dirty="0">
                <a:solidFill>
                  <a:srgbClr val="CCFFCC"/>
                </a:solidFill>
              </a:rPr>
            </a:br>
            <a:r>
              <a:rPr lang="en-US" sz="3200" dirty="0">
                <a:solidFill>
                  <a:srgbClr val="CCFFCC"/>
                </a:solidFill>
              </a:rPr>
              <a:t>is from their own opinions</a:t>
            </a:r>
          </a:p>
        </p:txBody>
      </p:sp>
    </p:spTree>
    <p:extLst>
      <p:ext uri="{BB962C8B-B14F-4D97-AF65-F5344CB8AC3E}">
        <p14:creationId xmlns:p14="http://schemas.microsoft.com/office/powerpoint/2010/main" val="2960715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rgbClr val="CCFFCC"/>
                </a:solidFill>
              </a:rPr>
              <a:t>Struggle of sword and cross</a:t>
            </a:r>
            <a:endParaRPr lang="en-US" altLang="en-US" sz="5400" dirty="0">
              <a:solidFill>
                <a:srgbClr val="CCFFCC"/>
              </a:solidFill>
            </a:endParaRP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buClr>
                <a:srgbClr val="00007D"/>
              </a:buClr>
              <a:buSzPct val="75000"/>
              <a:buNone/>
            </a:pPr>
            <a:endParaRPr lang="en-US" sz="2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eaLnBrk="0" hangingPunct="0">
              <a:buClr>
                <a:srgbClr val="00007D"/>
              </a:buClr>
              <a:buSzPct val="75000"/>
              <a:buNone/>
            </a:pPr>
            <a:endParaRPr lang="en-US"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36538" lvl="0" indent="-236538" eaLnBrk="0" hangingPunct="0">
              <a:buClr>
                <a:srgbClr val="00007D"/>
              </a:buClr>
              <a:buSzPct val="75000"/>
              <a:buFont typeface="Arial" pitchFamily="34" charset="0"/>
              <a:buChar char="•"/>
            </a:pPr>
            <a:endParaRPr lang="en-US" sz="3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7" name="Rectangle 2">
            <a:extLst>
              <a:ext uri="{FF2B5EF4-FFF2-40B4-BE49-F238E27FC236}">
                <a16:creationId xmlns:a16="http://schemas.microsoft.com/office/drawing/2014/main" id="{7A5ED120-4A05-4475-8E7C-F24C8D87661D}"/>
              </a:ext>
            </a:extLst>
          </p:cNvPr>
          <p:cNvSpPr txBox="1">
            <a:spLocks noChangeArrowheads="1"/>
          </p:cNvSpPr>
          <p:nvPr/>
        </p:nvSpPr>
        <p:spPr bwMode="auto">
          <a:xfrm>
            <a:off x="457200" y="685800"/>
            <a:ext cx="8229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marL="341313" indent="-341313" algn="l" eaLnBrk="1" hangingPunct="1">
              <a:spcAft>
                <a:spcPts val="1200"/>
              </a:spcAft>
              <a:buFont typeface="Wingdings" panose="05000000000000000000" pitchFamily="2" charset="2"/>
              <a:buChar char="§"/>
            </a:pPr>
            <a:r>
              <a:rPr lang="en-US" sz="3100" dirty="0">
                <a:solidFill>
                  <a:schemeClr val="bg1"/>
                </a:solidFill>
              </a:rPr>
              <a:t>Clement of Alexandria wrote in period of 193-211: “Many martyrs are daily burned, confined, or beheaded before our eyes.” </a:t>
            </a:r>
          </a:p>
          <a:p>
            <a:pPr marL="341313" indent="-341313" algn="l" eaLnBrk="1" hangingPunct="1">
              <a:spcAft>
                <a:spcPts val="1200"/>
              </a:spcAft>
              <a:buFont typeface="Wingdings" panose="05000000000000000000" pitchFamily="2" charset="2"/>
              <a:buChar char="§"/>
            </a:pPr>
            <a:r>
              <a:rPr lang="en-US" sz="3100" dirty="0" err="1">
                <a:solidFill>
                  <a:schemeClr val="bg1"/>
                </a:solidFill>
              </a:rPr>
              <a:t>Potamiaena</a:t>
            </a:r>
            <a:r>
              <a:rPr lang="en-US" sz="3100" dirty="0">
                <a:solidFill>
                  <a:schemeClr val="bg1"/>
                </a:solidFill>
              </a:rPr>
              <a:t>, after cruel tortures, slowly burned with her mother in boiling pitch. </a:t>
            </a:r>
          </a:p>
          <a:p>
            <a:pPr marL="341313" indent="-341313" algn="l" eaLnBrk="1" hangingPunct="1">
              <a:spcAft>
                <a:spcPts val="1200"/>
              </a:spcAft>
              <a:buFont typeface="Wingdings" panose="05000000000000000000" pitchFamily="2" charset="2"/>
              <a:buChar char="§"/>
            </a:pPr>
            <a:r>
              <a:rPr lang="en-US" sz="3100" dirty="0">
                <a:solidFill>
                  <a:schemeClr val="bg1"/>
                </a:solidFill>
              </a:rPr>
              <a:t>When Cyprian received his sentence of death, he calmly answered, “Deo </a:t>
            </a:r>
            <a:r>
              <a:rPr lang="en-US" sz="3100" dirty="0" err="1">
                <a:solidFill>
                  <a:schemeClr val="bg1"/>
                </a:solidFill>
              </a:rPr>
              <a:t>Gratias</a:t>
            </a:r>
            <a:r>
              <a:rPr lang="en-US" sz="3100" dirty="0">
                <a:solidFill>
                  <a:schemeClr val="bg1"/>
                </a:solidFill>
              </a:rPr>
              <a:t>!” </a:t>
            </a:r>
          </a:p>
          <a:p>
            <a:pPr marL="341313" indent="-341313" algn="l" eaLnBrk="1" hangingPunct="1">
              <a:spcAft>
                <a:spcPts val="1200"/>
              </a:spcAft>
              <a:buFont typeface="Wingdings" panose="05000000000000000000" pitchFamily="2" charset="2"/>
              <a:buChar char="§"/>
            </a:pPr>
            <a:r>
              <a:rPr lang="en-US" sz="3100" dirty="0">
                <a:solidFill>
                  <a:schemeClr val="bg1"/>
                </a:solidFill>
              </a:rPr>
              <a:t>Men, women of all classes met their executions with self-possession, humble resignation, gentle meekness, cheerful faith, triumphant hope, and forgiving charity. </a:t>
            </a:r>
          </a:p>
        </p:txBody>
      </p:sp>
    </p:spTree>
    <p:extLst>
      <p:ext uri="{BB962C8B-B14F-4D97-AF65-F5344CB8AC3E}">
        <p14:creationId xmlns:p14="http://schemas.microsoft.com/office/powerpoint/2010/main" val="3132616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09600"/>
          </a:xfrm>
        </p:spPr>
        <p:txBody>
          <a:bodyPr/>
          <a:lstStyle/>
          <a:p>
            <a:r>
              <a:rPr lang="en-US" altLang="en-US" sz="3600" dirty="0">
                <a:solidFill>
                  <a:srgbClr val="CCFFCC"/>
                </a:solidFill>
              </a:rPr>
              <a:t>Struggle of sword and cross</a:t>
            </a:r>
            <a:endParaRPr lang="en-US" altLang="en-US" sz="5400" dirty="0">
              <a:solidFill>
                <a:srgbClr val="CCFFCC"/>
              </a:solidFill>
            </a:endParaRP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buClr>
                <a:srgbClr val="00007D"/>
              </a:buClr>
              <a:buSzPct val="75000"/>
              <a:buNone/>
            </a:pPr>
            <a:endParaRPr lang="en-US" sz="2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eaLnBrk="0" hangingPunct="0">
              <a:buClr>
                <a:srgbClr val="00007D"/>
              </a:buClr>
              <a:buSzPct val="75000"/>
              <a:buNone/>
            </a:pPr>
            <a:endParaRPr lang="en-US"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36538" lvl="0" indent="-236538" eaLnBrk="0" hangingPunct="0">
              <a:buClr>
                <a:srgbClr val="00007D"/>
              </a:buClr>
              <a:buSzPct val="75000"/>
              <a:buFont typeface="Arial" pitchFamily="34" charset="0"/>
              <a:buChar char="•"/>
            </a:pPr>
            <a:endParaRPr lang="en-US" sz="3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7" name="Rectangle 2">
            <a:extLst>
              <a:ext uri="{FF2B5EF4-FFF2-40B4-BE49-F238E27FC236}">
                <a16:creationId xmlns:a16="http://schemas.microsoft.com/office/drawing/2014/main" id="{7A5ED120-4A05-4475-8E7C-F24C8D87661D}"/>
              </a:ext>
            </a:extLst>
          </p:cNvPr>
          <p:cNvSpPr txBox="1">
            <a:spLocks noChangeArrowheads="1"/>
          </p:cNvSpPr>
          <p:nvPr/>
        </p:nvSpPr>
        <p:spPr bwMode="auto">
          <a:xfrm>
            <a:off x="457200" y="685800"/>
            <a:ext cx="8229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marL="341313" indent="-341313" algn="l" eaLnBrk="1" hangingPunct="1">
              <a:spcAft>
                <a:spcPts val="1200"/>
              </a:spcAft>
              <a:buFont typeface="Wingdings" panose="05000000000000000000" pitchFamily="2" charset="2"/>
              <a:buChar char="§"/>
            </a:pPr>
            <a:r>
              <a:rPr lang="en-US" sz="3100" dirty="0">
                <a:solidFill>
                  <a:schemeClr val="bg1"/>
                </a:solidFill>
              </a:rPr>
              <a:t>Tertullian taunted heathen governors: “rack, torture, grind us to powder: our numbers increase in proportion as you mow us down. The blood of Christians is their harvest seed.  For who is not incited by the </a:t>
            </a:r>
            <a:r>
              <a:rPr lang="en-US" sz="3100" dirty="0" err="1">
                <a:solidFill>
                  <a:schemeClr val="bg1"/>
                </a:solidFill>
              </a:rPr>
              <a:t>contem-plation</a:t>
            </a:r>
            <a:r>
              <a:rPr lang="en-US" sz="3100" dirty="0">
                <a:solidFill>
                  <a:schemeClr val="bg1"/>
                </a:solidFill>
              </a:rPr>
              <a:t> of it to inquire what there is in the core of the matter?  And who, after having joined us, does not long to suffer?” </a:t>
            </a:r>
          </a:p>
          <a:p>
            <a:pPr marL="341313" indent="-341313" algn="l" eaLnBrk="1" hangingPunct="1">
              <a:spcAft>
                <a:spcPts val="1200"/>
              </a:spcAft>
              <a:buFont typeface="Wingdings" panose="05000000000000000000" pitchFamily="2" charset="2"/>
              <a:buChar char="§"/>
            </a:pPr>
            <a:r>
              <a:rPr lang="en-US" sz="3100" dirty="0">
                <a:solidFill>
                  <a:schemeClr val="bg1"/>
                </a:solidFill>
              </a:rPr>
              <a:t>Acts 7</a:t>
            </a:r>
          </a:p>
        </p:txBody>
      </p:sp>
    </p:spTree>
    <p:extLst>
      <p:ext uri="{BB962C8B-B14F-4D97-AF65-F5344CB8AC3E}">
        <p14:creationId xmlns:p14="http://schemas.microsoft.com/office/powerpoint/2010/main" val="306531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gains</a:t>
            </a:r>
            <a:endParaRPr lang="en-US" altLang="en-US" sz="3600" dirty="0">
              <a:solidFill>
                <a:schemeClr val="bg1"/>
              </a:solidFill>
            </a:endParaRPr>
          </a:p>
        </p:txBody>
      </p:sp>
      <p:sp>
        <p:nvSpPr>
          <p:cNvPr id="2" name="Content Placeholder 1">
            <a:extLst>
              <a:ext uri="{FF2B5EF4-FFF2-40B4-BE49-F238E27FC236}">
                <a16:creationId xmlns:a16="http://schemas.microsoft.com/office/drawing/2014/main" id="{D4A62AC1-4D26-4DAA-A5BF-14D24164E41C}"/>
              </a:ext>
            </a:extLst>
          </p:cNvPr>
          <p:cNvSpPr>
            <a:spLocks noGrp="1"/>
          </p:cNvSpPr>
          <p:nvPr>
            <p:ph idx="1"/>
          </p:nvPr>
        </p:nvSpPr>
        <p:spPr>
          <a:xfrm>
            <a:off x="457200" y="990601"/>
            <a:ext cx="8229600" cy="5334000"/>
          </a:xfrm>
        </p:spPr>
        <p:txBody>
          <a:bodyPr/>
          <a:lstStyle/>
          <a:p>
            <a:r>
              <a:rPr lang="en-US" sz="2400" dirty="0">
                <a:solidFill>
                  <a:srgbClr val="FFFFCC"/>
                </a:solidFill>
              </a:rPr>
              <a:t>Grow up.  </a:t>
            </a:r>
            <a:endParaRPr lang="en-US" sz="2800" dirty="0">
              <a:solidFill>
                <a:schemeClr val="bg1"/>
              </a:solidFill>
            </a:endParaRPr>
          </a:p>
          <a:p>
            <a:r>
              <a:rPr lang="en-US" sz="2400" dirty="0">
                <a:solidFill>
                  <a:srgbClr val="FFFFCC"/>
                </a:solidFill>
              </a:rPr>
              <a:t>Grow out.  </a:t>
            </a:r>
          </a:p>
          <a:p>
            <a:r>
              <a:rPr lang="en-US" sz="2400" dirty="0">
                <a:solidFill>
                  <a:srgbClr val="FFFFCC"/>
                </a:solidFill>
              </a:rPr>
              <a:t>Grow in. </a:t>
            </a:r>
          </a:p>
          <a:p>
            <a:pPr>
              <a:spcAft>
                <a:spcPts val="600"/>
              </a:spcAft>
            </a:pPr>
            <a:r>
              <a:rPr lang="en-US" dirty="0">
                <a:solidFill>
                  <a:srgbClr val="FFFFCC"/>
                </a:solidFill>
              </a:rPr>
              <a:t>Grow down.  </a:t>
            </a:r>
            <a:r>
              <a:rPr lang="en-US" dirty="0">
                <a:solidFill>
                  <a:schemeClr val="bg1"/>
                </a:solidFill>
              </a:rPr>
              <a:t>Jn.3:30</a:t>
            </a:r>
          </a:p>
          <a:p>
            <a:pPr>
              <a:spcAft>
                <a:spcPts val="600"/>
              </a:spcAft>
            </a:pPr>
            <a:endParaRPr lang="en-US" sz="3200" dirty="0">
              <a:solidFill>
                <a:schemeClr val="bg1"/>
              </a:solidFill>
            </a:endParaRPr>
          </a:p>
          <a:p>
            <a:pPr lvl="1">
              <a:spcAft>
                <a:spcPts val="600"/>
              </a:spcAft>
            </a:pPr>
            <a:r>
              <a:rPr lang="en-US" sz="3100" dirty="0">
                <a:solidFill>
                  <a:schemeClr val="bg1"/>
                </a:solidFill>
              </a:rPr>
              <a:t>We cannot be number one…or even two</a:t>
            </a:r>
          </a:p>
          <a:p>
            <a:pPr lvl="1">
              <a:spcAft>
                <a:spcPts val="600"/>
              </a:spcAft>
            </a:pPr>
            <a:r>
              <a:rPr lang="en-US" sz="3100" dirty="0">
                <a:solidFill>
                  <a:schemeClr val="bg1"/>
                </a:solidFill>
              </a:rPr>
              <a:t>Ph.2:3</a:t>
            </a:r>
          </a:p>
        </p:txBody>
      </p:sp>
      <p:sp>
        <p:nvSpPr>
          <p:cNvPr id="5" name="Rectangle 4">
            <a:extLst>
              <a:ext uri="{FF2B5EF4-FFF2-40B4-BE49-F238E27FC236}">
                <a16:creationId xmlns:a16="http://schemas.microsoft.com/office/drawing/2014/main" id="{691F83FE-FBF2-4BA8-B6C8-370EC40AA4AD}"/>
              </a:ext>
            </a:extLst>
          </p:cNvPr>
          <p:cNvSpPr/>
          <p:nvPr/>
        </p:nvSpPr>
        <p:spPr>
          <a:xfrm>
            <a:off x="715820" y="3048000"/>
            <a:ext cx="7723909" cy="5334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100" dirty="0">
                <a:solidFill>
                  <a:schemeClr val="bg1"/>
                </a:solidFill>
              </a:rPr>
              <a:t>“He must increase, but I must decrease”</a:t>
            </a:r>
          </a:p>
        </p:txBody>
      </p:sp>
    </p:spTree>
    <p:extLst>
      <p:ext uri="{BB962C8B-B14F-4D97-AF65-F5344CB8AC3E}">
        <p14:creationId xmlns:p14="http://schemas.microsoft.com/office/powerpoint/2010/main" val="1376300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pains</a:t>
            </a: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spcAft>
                <a:spcPts val="600"/>
              </a:spcAft>
              <a:buClr>
                <a:srgbClr val="00007D"/>
              </a:buClr>
              <a:buSzPct val="75000"/>
              <a:buNone/>
            </a:pPr>
            <a:r>
              <a:rPr lang="en-US" kern="0" dirty="0">
                <a:solidFill>
                  <a:schemeClr val="bg1"/>
                </a:solidFill>
                <a:ea typeface="Verdana" panose="020B0604030504040204" pitchFamily="34" charset="0"/>
                <a:cs typeface="Verdana" panose="020B0604030504040204" pitchFamily="34" charset="0"/>
              </a:rPr>
              <a:t>Mt.13:30, incompatible differences</a:t>
            </a:r>
          </a:p>
          <a:p>
            <a:pPr marL="0" lvl="0" indent="0" eaLnBrk="0" hangingPunct="0">
              <a:spcAft>
                <a:spcPts val="600"/>
              </a:spcAft>
              <a:buClr>
                <a:srgbClr val="00007D"/>
              </a:buClr>
              <a:buSzPct val="75000"/>
              <a:buNone/>
            </a:pPr>
            <a:r>
              <a:rPr lang="en-US" kern="0" dirty="0">
                <a:solidFill>
                  <a:schemeClr val="bg1"/>
                </a:solidFill>
                <a:ea typeface="Verdana" panose="020B0604030504040204" pitchFamily="34" charset="0"/>
                <a:cs typeface="Verdana" panose="020B0604030504040204" pitchFamily="34" charset="0"/>
              </a:rPr>
              <a:t>Mt.21:19, profession without practice</a:t>
            </a:r>
          </a:p>
          <a:p>
            <a:pPr marL="0" lvl="0" indent="0" eaLnBrk="0" hangingPunct="0">
              <a:spcAft>
                <a:spcPts val="600"/>
              </a:spcAft>
              <a:buClr>
                <a:srgbClr val="00007D"/>
              </a:buClr>
              <a:buSzPct val="75000"/>
              <a:buNone/>
            </a:pPr>
            <a:r>
              <a:rPr lang="en-US" kern="0" dirty="0">
                <a:solidFill>
                  <a:schemeClr val="bg1"/>
                </a:solidFill>
                <a:ea typeface="Verdana" panose="020B0604030504040204" pitchFamily="34" charset="0"/>
                <a:cs typeface="Verdana" panose="020B0604030504040204" pitchFamily="34" charset="0"/>
              </a:rPr>
              <a:t>Mt.24:12, cold as ice  (Rv.2:4)</a:t>
            </a:r>
          </a:p>
          <a:p>
            <a:pPr marL="628650" lvl="0" indent="-628650" eaLnBrk="0" hangingPunct="0">
              <a:spcAft>
                <a:spcPts val="600"/>
              </a:spcAft>
              <a:buClr>
                <a:srgbClr val="00007D"/>
              </a:buClr>
              <a:buSzPct val="75000"/>
              <a:buNone/>
            </a:pPr>
            <a:r>
              <a:rPr lang="en-US" kern="0" dirty="0">
                <a:solidFill>
                  <a:schemeClr val="bg1"/>
                </a:solidFill>
                <a:ea typeface="Verdana" panose="020B0604030504040204" pitchFamily="34" charset="0"/>
                <a:cs typeface="Verdana" panose="020B0604030504040204" pitchFamily="34" charset="0"/>
              </a:rPr>
              <a:t>Gal.6:9, weary (lose heart / motivation / be discouraged)</a:t>
            </a:r>
          </a:p>
          <a:p>
            <a:pPr marL="0" lvl="0" indent="0" eaLnBrk="0" hangingPunct="0">
              <a:spcAft>
                <a:spcPts val="600"/>
              </a:spcAft>
              <a:buClr>
                <a:srgbClr val="00007D"/>
              </a:buClr>
              <a:buSzPct val="75000"/>
              <a:buNone/>
            </a:pPr>
            <a:r>
              <a:rPr lang="en-US" kern="0" dirty="0">
                <a:solidFill>
                  <a:schemeClr val="bg1"/>
                </a:solidFill>
                <a:ea typeface="Verdana" panose="020B0604030504040204" pitchFamily="34" charset="0"/>
                <a:cs typeface="Verdana" panose="020B0604030504040204" pitchFamily="34" charset="0"/>
              </a:rPr>
              <a:t>2 Tim.2:16, progress in perversion</a:t>
            </a:r>
          </a:p>
          <a:p>
            <a:pPr marL="0" lvl="0" indent="0" eaLnBrk="0" hangingPunct="0">
              <a:spcAft>
                <a:spcPts val="600"/>
              </a:spcAft>
              <a:buClr>
                <a:srgbClr val="00007D"/>
              </a:buClr>
              <a:buSzPct val="75000"/>
              <a:buNone/>
            </a:pPr>
            <a:endParaRPr lang="en-US" kern="0" dirty="0">
              <a:solidFill>
                <a:schemeClr val="bg1"/>
              </a:solidFill>
              <a:ea typeface="Verdana" panose="020B0604030504040204" pitchFamily="34" charset="0"/>
              <a:cs typeface="Verdana" panose="020B0604030504040204" pitchFamily="34" charset="0"/>
            </a:endParaRPr>
          </a:p>
          <a:p>
            <a:pPr marL="236538" lvl="0" indent="-236538" eaLnBrk="0" hangingPunct="0">
              <a:spcAft>
                <a:spcPts val="600"/>
              </a:spcAft>
              <a:buClr>
                <a:srgbClr val="00007D"/>
              </a:buClr>
              <a:buSzPct val="75000"/>
              <a:buFont typeface="Arial" pitchFamily="34" charset="0"/>
              <a:buChar char="•"/>
            </a:pPr>
            <a:endParaRPr lang="en-US"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1010242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2130263" y="609600"/>
            <a:ext cx="4866266" cy="6096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Hazardous Growth</a:t>
            </a:r>
          </a:p>
        </p:txBody>
      </p:sp>
      <p:sp>
        <p:nvSpPr>
          <p:cNvPr id="3" name="Rounded Rectangle 3">
            <a:extLst>
              <a:ext uri="{FF2B5EF4-FFF2-40B4-BE49-F238E27FC236}">
                <a16:creationId xmlns:a16="http://schemas.microsoft.com/office/drawing/2014/main" id="{8D1AE2ED-95CB-4815-9CD7-F270CC97CCD6}"/>
              </a:ext>
            </a:extLst>
          </p:cNvPr>
          <p:cNvSpPr/>
          <p:nvPr/>
        </p:nvSpPr>
        <p:spPr bwMode="auto">
          <a:xfrm>
            <a:off x="1341580" y="1371600"/>
            <a:ext cx="6477000" cy="9906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Hindrances To Growth</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501185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drains</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buClr>
                <a:srgbClr val="00007D"/>
              </a:buClr>
              <a:buSzPct val="75000"/>
              <a:buNone/>
            </a:pPr>
            <a:endParaRPr lang="en-US" sz="2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eaLnBrk="0" hangingPunct="0">
              <a:buClr>
                <a:srgbClr val="00007D"/>
              </a:buClr>
              <a:buSzPct val="75000"/>
              <a:buNone/>
            </a:pPr>
            <a:endParaRPr lang="en-US"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36538" lvl="0" indent="-236538" eaLnBrk="0" hangingPunct="0">
              <a:buClr>
                <a:srgbClr val="00007D"/>
              </a:buClr>
              <a:buSzPct val="75000"/>
              <a:buFont typeface="Arial" pitchFamily="34" charset="0"/>
              <a:buChar char="•"/>
            </a:pPr>
            <a:endParaRPr lang="en-US" sz="3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7" name="Rectangle 2">
            <a:extLst>
              <a:ext uri="{FF2B5EF4-FFF2-40B4-BE49-F238E27FC236}">
                <a16:creationId xmlns:a16="http://schemas.microsoft.com/office/drawing/2014/main" id="{7A5ED120-4A05-4475-8E7C-F24C8D87661D}"/>
              </a:ext>
            </a:extLst>
          </p:cNvPr>
          <p:cNvSpPr txBox="1">
            <a:spLocks noChangeArrowheads="1"/>
          </p:cNvSpPr>
          <p:nvPr/>
        </p:nvSpPr>
        <p:spPr bwMode="auto">
          <a:xfrm>
            <a:off x="457200" y="838200"/>
            <a:ext cx="82296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marL="339725" indent="-339725" algn="l" eaLnBrk="1" hangingPunct="1">
              <a:spcAft>
                <a:spcPts val="1200"/>
              </a:spcAft>
              <a:buFont typeface="Wingdings" panose="05000000000000000000" pitchFamily="2" charset="2"/>
              <a:buChar char="§"/>
            </a:pPr>
            <a:r>
              <a:rPr lang="en-US" altLang="en-US" sz="3200" dirty="0">
                <a:solidFill>
                  <a:srgbClr val="FFFFCC"/>
                </a:solidFill>
              </a:rPr>
              <a:t>Ignorance, </a:t>
            </a:r>
            <a:r>
              <a:rPr lang="en-US" altLang="en-US" sz="3200" dirty="0">
                <a:solidFill>
                  <a:schemeClr val="bg1"/>
                </a:solidFill>
              </a:rPr>
              <a:t>Ac.18…</a:t>
            </a:r>
          </a:p>
          <a:p>
            <a:pPr marL="796925" lvl="1" indent="-339725" algn="l" eaLnBrk="1" hangingPunct="1">
              <a:spcAft>
                <a:spcPts val="1200"/>
              </a:spcAft>
              <a:buFont typeface="Wingdings" panose="05000000000000000000" pitchFamily="2" charset="2"/>
              <a:buChar char="§"/>
            </a:pPr>
            <a:endParaRPr lang="en-US" altLang="en-US" sz="3200" dirty="0">
              <a:solidFill>
                <a:schemeClr val="bg1"/>
              </a:solidFill>
            </a:endParaRPr>
          </a:p>
          <a:p>
            <a:pPr marL="796925" lvl="1" indent="-339725" algn="l" eaLnBrk="1" hangingPunct="1">
              <a:spcAft>
                <a:spcPts val="1200"/>
              </a:spcAft>
              <a:buFont typeface="Wingdings" panose="05000000000000000000" pitchFamily="2" charset="2"/>
              <a:buChar char="§"/>
            </a:pPr>
            <a:endParaRPr lang="en-US" altLang="en-US" sz="3200" dirty="0">
              <a:solidFill>
                <a:schemeClr val="bg1"/>
              </a:solidFill>
            </a:endParaRPr>
          </a:p>
          <a:p>
            <a:pPr marL="796925" lvl="1" indent="-339725" algn="l" eaLnBrk="1" hangingPunct="1">
              <a:spcAft>
                <a:spcPts val="1200"/>
              </a:spcAft>
              <a:buFont typeface="Wingdings" panose="05000000000000000000" pitchFamily="2" charset="2"/>
              <a:buChar char="§"/>
            </a:pPr>
            <a:endParaRPr lang="en-US" altLang="en-US" sz="3200" dirty="0">
              <a:solidFill>
                <a:schemeClr val="bg1"/>
              </a:solidFill>
            </a:endParaRPr>
          </a:p>
          <a:p>
            <a:pPr marL="796925" lvl="1" indent="-339725" algn="l" eaLnBrk="1" hangingPunct="1">
              <a:spcAft>
                <a:spcPts val="1200"/>
              </a:spcAft>
              <a:buFont typeface="Wingdings" panose="05000000000000000000" pitchFamily="2" charset="2"/>
              <a:buChar char="§"/>
            </a:pPr>
            <a:endParaRPr lang="en-US" altLang="en-US" sz="3200" dirty="0">
              <a:solidFill>
                <a:schemeClr val="bg1"/>
              </a:solidFill>
            </a:endParaRPr>
          </a:p>
          <a:p>
            <a:pPr marL="796925" lvl="1" indent="-339725" algn="l" eaLnBrk="1" hangingPunct="1">
              <a:spcAft>
                <a:spcPts val="1200"/>
              </a:spcAft>
              <a:buFont typeface="Wingdings" panose="05000000000000000000" pitchFamily="2" charset="2"/>
              <a:buChar char="§"/>
            </a:pPr>
            <a:endParaRPr lang="en-US" altLang="en-US" sz="3200" dirty="0">
              <a:solidFill>
                <a:schemeClr val="bg1"/>
              </a:solidFill>
            </a:endParaRPr>
          </a:p>
          <a:p>
            <a:pPr marL="796925" lvl="1" indent="-339725" algn="l" eaLnBrk="1" hangingPunct="1">
              <a:spcBef>
                <a:spcPts val="1800"/>
              </a:spcBef>
              <a:spcAft>
                <a:spcPts val="1200"/>
              </a:spcAft>
              <a:buFont typeface="Wingdings" panose="05000000000000000000" pitchFamily="2" charset="2"/>
              <a:buChar char="§"/>
            </a:pPr>
            <a:r>
              <a:rPr lang="en-US" altLang="en-US" sz="3200" dirty="0">
                <a:solidFill>
                  <a:schemeClr val="bg1"/>
                </a:solidFill>
              </a:rPr>
              <a:t>Mature: attitude, ability, courage</a:t>
            </a:r>
          </a:p>
          <a:p>
            <a:pPr marL="796925" lvl="1" indent="-339725" algn="l" eaLnBrk="1" hangingPunct="1">
              <a:spcAft>
                <a:spcPts val="1200"/>
              </a:spcAft>
              <a:buFont typeface="Wingdings" panose="05000000000000000000" pitchFamily="2" charset="2"/>
              <a:buChar char="§"/>
            </a:pPr>
            <a:r>
              <a:rPr lang="en-US" altLang="en-US" sz="3200" dirty="0">
                <a:solidFill>
                  <a:schemeClr val="bg1"/>
                </a:solidFill>
              </a:rPr>
              <a:t>IF ‘off’ on salvation, all is lost.   19:1-6</a:t>
            </a:r>
            <a:endParaRPr lang="en-US" altLang="en-US" sz="3200" dirty="0">
              <a:solidFill>
                <a:srgbClr val="FFFFCC"/>
              </a:solidFill>
            </a:endParaRPr>
          </a:p>
        </p:txBody>
      </p:sp>
      <p:sp>
        <p:nvSpPr>
          <p:cNvPr id="2" name="Rectangle 1">
            <a:extLst>
              <a:ext uri="{FF2B5EF4-FFF2-40B4-BE49-F238E27FC236}">
                <a16:creationId xmlns:a16="http://schemas.microsoft.com/office/drawing/2014/main" id="{7546E2EB-7DCC-494B-9B88-F5725ABF103D}"/>
              </a:ext>
            </a:extLst>
          </p:cNvPr>
          <p:cNvSpPr/>
          <p:nvPr/>
        </p:nvSpPr>
        <p:spPr>
          <a:xfrm>
            <a:off x="457200" y="1551709"/>
            <a:ext cx="8229600" cy="3124199"/>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US" sz="2800" baseline="30000" dirty="0">
                <a:solidFill>
                  <a:srgbClr val="FFC000"/>
                </a:solidFill>
              </a:rPr>
              <a:t>…25 </a:t>
            </a:r>
            <a:r>
              <a:rPr lang="en-US" sz="2800" dirty="0"/>
              <a:t>This man had been instructed in the way of the Lord; and being fervent in spirit, he spoke and taught accurately the things of the Lord, though he knew only the baptism of John.  </a:t>
            </a:r>
            <a:r>
              <a:rPr lang="en-US" sz="2800" baseline="30000" dirty="0">
                <a:solidFill>
                  <a:srgbClr val="FFC000"/>
                </a:solidFill>
              </a:rPr>
              <a:t>26</a:t>
            </a:r>
            <a:r>
              <a:rPr lang="en-US" sz="2800" dirty="0"/>
              <a:t> So he began to speak boldly in the synagogue. When Aquila and Priscilla heard him, they took him aside and explained to him the way of God more accurately </a:t>
            </a:r>
            <a:br>
              <a:rPr lang="en-US" sz="2800" dirty="0"/>
            </a:br>
            <a:endParaRPr lang="en-US" sz="2000" dirty="0">
              <a:solidFill>
                <a:srgbClr val="FFC000"/>
              </a:solidFill>
            </a:endParaRPr>
          </a:p>
        </p:txBody>
      </p:sp>
    </p:spTree>
    <p:extLst>
      <p:ext uri="{BB962C8B-B14F-4D97-AF65-F5344CB8AC3E}">
        <p14:creationId xmlns:p14="http://schemas.microsoft.com/office/powerpoint/2010/main" val="1816215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drains</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buClr>
                <a:srgbClr val="00007D"/>
              </a:buClr>
              <a:buSzPct val="75000"/>
              <a:buNone/>
            </a:pPr>
            <a:endParaRPr lang="en-US" sz="2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eaLnBrk="0" hangingPunct="0">
              <a:buClr>
                <a:srgbClr val="00007D"/>
              </a:buClr>
              <a:buSzPct val="75000"/>
              <a:buNone/>
            </a:pPr>
            <a:endParaRPr lang="en-US"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36538" lvl="0" indent="-236538" eaLnBrk="0" hangingPunct="0">
              <a:buClr>
                <a:srgbClr val="00007D"/>
              </a:buClr>
              <a:buSzPct val="75000"/>
              <a:buFont typeface="Arial" pitchFamily="34" charset="0"/>
              <a:buChar char="•"/>
            </a:pPr>
            <a:endParaRPr lang="en-US" sz="3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7" name="Rectangle 2">
            <a:extLst>
              <a:ext uri="{FF2B5EF4-FFF2-40B4-BE49-F238E27FC236}">
                <a16:creationId xmlns:a16="http://schemas.microsoft.com/office/drawing/2014/main" id="{7A5ED120-4A05-4475-8E7C-F24C8D87661D}"/>
              </a:ext>
            </a:extLst>
          </p:cNvPr>
          <p:cNvSpPr txBox="1">
            <a:spLocks noChangeArrowheads="1"/>
          </p:cNvSpPr>
          <p:nvPr/>
        </p:nvSpPr>
        <p:spPr bwMode="auto">
          <a:xfrm>
            <a:off x="381000" y="838200"/>
            <a:ext cx="83820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marL="339725" indent="-339725" algn="l" eaLnBrk="1" hangingPunct="1">
              <a:spcAft>
                <a:spcPts val="600"/>
              </a:spcAft>
              <a:buFont typeface="Wingdings" panose="05000000000000000000" pitchFamily="2" charset="2"/>
              <a:buChar char="§"/>
            </a:pPr>
            <a:r>
              <a:rPr lang="en-US" altLang="en-US" sz="2800" dirty="0">
                <a:solidFill>
                  <a:srgbClr val="FFFFCC"/>
                </a:solidFill>
              </a:rPr>
              <a:t>Ignorance,</a:t>
            </a:r>
            <a:r>
              <a:rPr lang="en-US" altLang="en-US" sz="2800" dirty="0">
                <a:solidFill>
                  <a:schemeClr val="bg1"/>
                </a:solidFill>
              </a:rPr>
              <a:t> Ac.18:25-26…</a:t>
            </a:r>
          </a:p>
          <a:p>
            <a:pPr marL="339725" indent="-339725" algn="l" eaLnBrk="1" hangingPunct="1">
              <a:spcAft>
                <a:spcPts val="600"/>
              </a:spcAft>
              <a:buFont typeface="Wingdings" panose="05000000000000000000" pitchFamily="2" charset="2"/>
              <a:buChar char="§"/>
            </a:pPr>
            <a:r>
              <a:rPr lang="en-US" altLang="en-US" sz="3200" dirty="0">
                <a:solidFill>
                  <a:srgbClr val="FFFFCC"/>
                </a:solidFill>
              </a:rPr>
              <a:t>Immorality,</a:t>
            </a:r>
            <a:r>
              <a:rPr lang="en-US" altLang="en-US" sz="3200" dirty="0">
                <a:solidFill>
                  <a:schemeClr val="bg1"/>
                </a:solidFill>
              </a:rPr>
              <a:t> 1 Co.3:</a:t>
            </a:r>
          </a:p>
          <a:p>
            <a:pPr marL="230188" lvl="1" algn="l" eaLnBrk="1" hangingPunct="1">
              <a:spcAft>
                <a:spcPts val="1200"/>
              </a:spcAft>
            </a:pPr>
            <a:r>
              <a:rPr lang="en-US" altLang="en-US" sz="3000" dirty="0">
                <a:solidFill>
                  <a:schemeClr val="bg1"/>
                </a:solidFill>
              </a:rPr>
              <a:t>1:</a:t>
            </a:r>
            <a:r>
              <a:rPr lang="en-US" altLang="en-US" sz="3200" dirty="0">
                <a:solidFill>
                  <a:schemeClr val="bg1"/>
                </a:solidFill>
              </a:rPr>
              <a:t> </a:t>
            </a:r>
            <a:r>
              <a:rPr lang="en-US" altLang="en-US" sz="3000" dirty="0">
                <a:solidFill>
                  <a:srgbClr val="CCFFFF"/>
                </a:solidFill>
              </a:rPr>
              <a:t>And I, brethren, could not speak to you as to spiritual people but as to </a:t>
            </a:r>
            <a:r>
              <a:rPr lang="en-US" altLang="en-US" sz="3000" u="sng" dirty="0">
                <a:solidFill>
                  <a:srgbClr val="CCFFFF"/>
                </a:solidFill>
              </a:rPr>
              <a:t>carnal</a:t>
            </a:r>
            <a:r>
              <a:rPr lang="en-US" altLang="en-US" sz="3000" dirty="0">
                <a:solidFill>
                  <a:srgbClr val="CCFFFF"/>
                </a:solidFill>
              </a:rPr>
              <a:t>, as to babes in Christ. </a:t>
            </a:r>
          </a:p>
          <a:p>
            <a:pPr marL="230188" lvl="1" algn="l" eaLnBrk="1" hangingPunct="1">
              <a:spcAft>
                <a:spcPts val="600"/>
              </a:spcAft>
            </a:pPr>
            <a:endParaRPr lang="en-US" altLang="en-US" sz="3000" dirty="0">
              <a:solidFill>
                <a:schemeClr val="bg1"/>
              </a:solidFill>
            </a:endParaRPr>
          </a:p>
          <a:p>
            <a:pPr marL="230188" lvl="1" algn="l" eaLnBrk="1" hangingPunct="1">
              <a:spcAft>
                <a:spcPts val="600"/>
              </a:spcAft>
            </a:pPr>
            <a:r>
              <a:rPr lang="en-US" altLang="en-US" sz="3000" dirty="0">
                <a:solidFill>
                  <a:schemeClr val="bg1"/>
                </a:solidFill>
              </a:rPr>
              <a:t>3:</a:t>
            </a:r>
            <a:r>
              <a:rPr lang="en-US" altLang="en-US" sz="3200" dirty="0">
                <a:solidFill>
                  <a:schemeClr val="bg1"/>
                </a:solidFill>
              </a:rPr>
              <a:t> </a:t>
            </a:r>
            <a:r>
              <a:rPr lang="en-US" altLang="en-US" sz="3000" dirty="0">
                <a:solidFill>
                  <a:srgbClr val="CCFFFF"/>
                </a:solidFill>
              </a:rPr>
              <a:t>for you are still carnal. For where there are envy, strife, and divisions among you, are you not </a:t>
            </a:r>
            <a:r>
              <a:rPr lang="en-US" altLang="en-US" sz="3000" u="sng" dirty="0">
                <a:solidFill>
                  <a:srgbClr val="CCFFFF"/>
                </a:solidFill>
              </a:rPr>
              <a:t>carnal</a:t>
            </a:r>
            <a:r>
              <a:rPr lang="en-US" altLang="en-US" sz="3000" dirty="0">
                <a:solidFill>
                  <a:srgbClr val="CCFFFF"/>
                </a:solidFill>
              </a:rPr>
              <a:t> and behaving like mere men?</a:t>
            </a:r>
            <a:endParaRPr lang="en-US" altLang="en-US" sz="3200" dirty="0">
              <a:solidFill>
                <a:srgbClr val="CCFFFF"/>
              </a:solidFill>
            </a:endParaRPr>
          </a:p>
          <a:p>
            <a:pPr marL="684212" lvl="2" algn="l" eaLnBrk="1" hangingPunct="1">
              <a:spcAft>
                <a:spcPts val="1200"/>
              </a:spcAft>
            </a:pPr>
            <a:endParaRPr lang="en-US" altLang="en-US" sz="3000" dirty="0">
              <a:solidFill>
                <a:schemeClr val="bg1"/>
              </a:solidFill>
            </a:endParaRPr>
          </a:p>
        </p:txBody>
      </p:sp>
      <p:sp>
        <p:nvSpPr>
          <p:cNvPr id="2" name="Rectangle 1">
            <a:extLst>
              <a:ext uri="{FF2B5EF4-FFF2-40B4-BE49-F238E27FC236}">
                <a16:creationId xmlns:a16="http://schemas.microsoft.com/office/drawing/2014/main" id="{3DF7E2D8-16A0-4765-906A-5FED9EBECD2D}"/>
              </a:ext>
            </a:extLst>
          </p:cNvPr>
          <p:cNvSpPr/>
          <p:nvPr/>
        </p:nvSpPr>
        <p:spPr>
          <a:xfrm>
            <a:off x="2133600" y="3020292"/>
            <a:ext cx="6553200" cy="960580"/>
          </a:xfrm>
          <a:prstGeom prst="rect">
            <a:avLst/>
          </a:prstGeom>
          <a:solidFill>
            <a:schemeClr val="tx1">
              <a:lumMod val="85000"/>
              <a:lumOff val="1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merely human; </a:t>
            </a:r>
            <a:r>
              <a:rPr lang="en-US" sz="2800" u="sng" dirty="0"/>
              <a:t>made of flesh</a:t>
            </a:r>
            <a:r>
              <a:rPr lang="en-US" sz="2800" dirty="0"/>
              <a:t>, Hb.7:16</a:t>
            </a:r>
          </a:p>
          <a:p>
            <a:pPr algn="ctr"/>
            <a:r>
              <a:rPr lang="en-US" sz="2800" dirty="0" err="1">
                <a:solidFill>
                  <a:srgbClr val="FFC000"/>
                </a:solidFill>
              </a:rPr>
              <a:t>UN</a:t>
            </a:r>
            <a:r>
              <a:rPr lang="en-US" sz="2800" dirty="0" err="1">
                <a:solidFill>
                  <a:schemeClr val="bg1"/>
                </a:solidFill>
              </a:rPr>
              <a:t>spiritual</a:t>
            </a:r>
            <a:endParaRPr lang="en-US" sz="2800" dirty="0">
              <a:solidFill>
                <a:schemeClr val="bg1"/>
              </a:solidFill>
            </a:endParaRPr>
          </a:p>
        </p:txBody>
      </p:sp>
      <p:sp>
        <p:nvSpPr>
          <p:cNvPr id="8" name="Rectangle 7">
            <a:extLst>
              <a:ext uri="{FF2B5EF4-FFF2-40B4-BE49-F238E27FC236}">
                <a16:creationId xmlns:a16="http://schemas.microsoft.com/office/drawing/2014/main" id="{DF5C35D9-84FB-41DE-837B-812AD3F2AE10}"/>
              </a:ext>
            </a:extLst>
          </p:cNvPr>
          <p:cNvSpPr/>
          <p:nvPr/>
        </p:nvSpPr>
        <p:spPr>
          <a:xfrm>
            <a:off x="2133600" y="5562600"/>
            <a:ext cx="6553200" cy="960580"/>
          </a:xfrm>
          <a:prstGeom prst="rect">
            <a:avLst/>
          </a:prstGeom>
          <a:solidFill>
            <a:schemeClr val="tx1">
              <a:lumMod val="85000"/>
              <a:lumOff val="15000"/>
            </a:schemeClr>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u="sng" dirty="0"/>
              <a:t>characterized by flesh</a:t>
            </a:r>
            <a:r>
              <a:rPr lang="en-US" sz="2800" dirty="0"/>
              <a:t>; carnal, 1 Pt.2:11</a:t>
            </a:r>
          </a:p>
          <a:p>
            <a:pPr algn="ctr"/>
            <a:r>
              <a:rPr lang="en-US" sz="2800" dirty="0" err="1">
                <a:solidFill>
                  <a:srgbClr val="FFC000"/>
                </a:solidFill>
              </a:rPr>
              <a:t>ANTI</a:t>
            </a:r>
            <a:r>
              <a:rPr lang="en-US" sz="2800" dirty="0" err="1"/>
              <a:t>spiritual</a:t>
            </a:r>
            <a:endParaRPr lang="en-US" sz="2800" dirty="0"/>
          </a:p>
        </p:txBody>
      </p:sp>
    </p:spTree>
    <p:extLst>
      <p:ext uri="{BB962C8B-B14F-4D97-AF65-F5344CB8AC3E}">
        <p14:creationId xmlns:p14="http://schemas.microsoft.com/office/powerpoint/2010/main" val="1171841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drains</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buClr>
                <a:srgbClr val="00007D"/>
              </a:buClr>
              <a:buSzPct val="75000"/>
              <a:buNone/>
            </a:pPr>
            <a:endParaRPr lang="en-US" sz="2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eaLnBrk="0" hangingPunct="0">
              <a:buClr>
                <a:srgbClr val="00007D"/>
              </a:buClr>
              <a:buSzPct val="75000"/>
              <a:buNone/>
            </a:pPr>
            <a:endParaRPr lang="en-US"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36538" lvl="0" indent="-236538" eaLnBrk="0" hangingPunct="0">
              <a:buClr>
                <a:srgbClr val="00007D"/>
              </a:buClr>
              <a:buSzPct val="75000"/>
              <a:buFont typeface="Arial" pitchFamily="34" charset="0"/>
              <a:buChar char="•"/>
            </a:pPr>
            <a:endParaRPr lang="en-US" sz="3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7" name="Rectangle 2">
            <a:extLst>
              <a:ext uri="{FF2B5EF4-FFF2-40B4-BE49-F238E27FC236}">
                <a16:creationId xmlns:a16="http://schemas.microsoft.com/office/drawing/2014/main" id="{7A5ED120-4A05-4475-8E7C-F24C8D87661D}"/>
              </a:ext>
            </a:extLst>
          </p:cNvPr>
          <p:cNvSpPr txBox="1">
            <a:spLocks noChangeArrowheads="1"/>
          </p:cNvSpPr>
          <p:nvPr/>
        </p:nvSpPr>
        <p:spPr bwMode="auto">
          <a:xfrm>
            <a:off x="381000" y="838200"/>
            <a:ext cx="8382000" cy="541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marL="339725" indent="-339725" algn="l" eaLnBrk="1" hangingPunct="1">
              <a:spcAft>
                <a:spcPts val="1200"/>
              </a:spcAft>
              <a:buFont typeface="Wingdings" panose="05000000000000000000" pitchFamily="2" charset="2"/>
              <a:buChar char="§"/>
            </a:pPr>
            <a:r>
              <a:rPr lang="en-US" altLang="en-US" sz="2800" dirty="0">
                <a:solidFill>
                  <a:srgbClr val="FFFFCC"/>
                </a:solidFill>
              </a:rPr>
              <a:t>Ignorance</a:t>
            </a:r>
            <a:r>
              <a:rPr lang="en-US" altLang="en-US" sz="2800" dirty="0">
                <a:solidFill>
                  <a:schemeClr val="bg1"/>
                </a:solidFill>
              </a:rPr>
              <a:t>, Ac.18:25-26…</a:t>
            </a:r>
          </a:p>
          <a:p>
            <a:pPr marL="339725" indent="-339725" algn="l" eaLnBrk="1" hangingPunct="1">
              <a:spcAft>
                <a:spcPts val="1200"/>
              </a:spcAft>
              <a:buFont typeface="Wingdings" panose="05000000000000000000" pitchFamily="2" charset="2"/>
              <a:buChar char="§"/>
            </a:pPr>
            <a:r>
              <a:rPr lang="en-US" altLang="en-US" sz="2800" dirty="0">
                <a:solidFill>
                  <a:srgbClr val="FFFFCC"/>
                </a:solidFill>
              </a:rPr>
              <a:t>Immorality, </a:t>
            </a:r>
            <a:r>
              <a:rPr lang="en-US" altLang="en-US" sz="2800" dirty="0">
                <a:solidFill>
                  <a:schemeClr val="bg1"/>
                </a:solidFill>
              </a:rPr>
              <a:t>1 Co.3:1, 3</a:t>
            </a:r>
          </a:p>
          <a:p>
            <a:pPr marL="339725" indent="-339725" algn="l" eaLnBrk="1" hangingPunct="1">
              <a:spcAft>
                <a:spcPts val="1200"/>
              </a:spcAft>
              <a:buFont typeface="Wingdings" panose="05000000000000000000" pitchFamily="2" charset="2"/>
              <a:buChar char="§"/>
            </a:pPr>
            <a:r>
              <a:rPr lang="en-US" altLang="en-US" sz="3200" dirty="0">
                <a:solidFill>
                  <a:srgbClr val="FFFFCC"/>
                </a:solidFill>
              </a:rPr>
              <a:t>Immaturity, </a:t>
            </a:r>
            <a:r>
              <a:rPr lang="en-US" altLang="en-US" sz="3200" dirty="0">
                <a:solidFill>
                  <a:schemeClr val="bg1"/>
                </a:solidFill>
              </a:rPr>
              <a:t>1 Co.14:20 (13:11)</a:t>
            </a:r>
          </a:p>
        </p:txBody>
      </p:sp>
      <p:sp>
        <p:nvSpPr>
          <p:cNvPr id="2" name="Rectangle 1">
            <a:extLst>
              <a:ext uri="{FF2B5EF4-FFF2-40B4-BE49-F238E27FC236}">
                <a16:creationId xmlns:a16="http://schemas.microsoft.com/office/drawing/2014/main" id="{45EC485C-11FA-4E00-9A5F-D9C26725A79C}"/>
              </a:ext>
            </a:extLst>
          </p:cNvPr>
          <p:cNvSpPr/>
          <p:nvPr/>
        </p:nvSpPr>
        <p:spPr>
          <a:xfrm>
            <a:off x="706584" y="2667000"/>
            <a:ext cx="7733144" cy="14478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solidFill>
                  <a:srgbClr val="CCFFFF"/>
                </a:solidFill>
              </a:rPr>
              <a:t>Brethren, do not be children in understand-</a:t>
            </a:r>
            <a:r>
              <a:rPr lang="en-US" sz="3100" dirty="0" err="1">
                <a:solidFill>
                  <a:srgbClr val="CCFFFF"/>
                </a:solidFill>
              </a:rPr>
              <a:t>ing</a:t>
            </a:r>
            <a:r>
              <a:rPr lang="en-US" sz="3100" dirty="0">
                <a:solidFill>
                  <a:srgbClr val="CCFFFF"/>
                </a:solidFill>
              </a:rPr>
              <a:t>; however, in malice be babes, but in understanding be mature </a:t>
            </a:r>
            <a:r>
              <a:rPr lang="en-US" sz="2800" dirty="0"/>
              <a:t>– 1 Co.14:20</a:t>
            </a:r>
            <a:endParaRPr lang="en-US" sz="3100" dirty="0"/>
          </a:p>
        </p:txBody>
      </p:sp>
      <p:sp>
        <p:nvSpPr>
          <p:cNvPr id="6" name="Rectangle 5">
            <a:extLst>
              <a:ext uri="{FF2B5EF4-FFF2-40B4-BE49-F238E27FC236}">
                <a16:creationId xmlns:a16="http://schemas.microsoft.com/office/drawing/2014/main" id="{B1A1A80F-0CF8-46FB-AFDE-1FBA0FA23CAF}"/>
              </a:ext>
            </a:extLst>
          </p:cNvPr>
          <p:cNvSpPr/>
          <p:nvPr/>
        </p:nvSpPr>
        <p:spPr>
          <a:xfrm>
            <a:off x="699660" y="4343400"/>
            <a:ext cx="7733144" cy="19050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solidFill>
                  <a:srgbClr val="CCFFFF"/>
                </a:solidFill>
              </a:rPr>
              <a:t>When I was a child, I spoke as a child, I understood as a child, I thought as a child; but when I became a man, I put away childish things</a:t>
            </a:r>
            <a:r>
              <a:rPr lang="en-US" sz="2800" dirty="0"/>
              <a:t> – 1 Co.13:11</a:t>
            </a:r>
            <a:endParaRPr lang="en-US" sz="3100" dirty="0"/>
          </a:p>
        </p:txBody>
      </p:sp>
    </p:spTree>
    <p:extLst>
      <p:ext uri="{BB962C8B-B14F-4D97-AF65-F5344CB8AC3E}">
        <p14:creationId xmlns:p14="http://schemas.microsoft.com/office/powerpoint/2010/main" val="91923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600" dirty="0">
                <a:solidFill>
                  <a:srgbClr val="FFFF00"/>
                </a:solidFill>
              </a:rPr>
              <a:t>Growth drains</a:t>
            </a:r>
            <a:endParaRPr lang="en-US" altLang="en-US" sz="3600" dirty="0">
              <a:solidFill>
                <a:schemeClr val="bg1"/>
              </a:solidFill>
            </a:endParaRPr>
          </a:p>
        </p:txBody>
      </p:sp>
      <p:sp>
        <p:nvSpPr>
          <p:cNvPr id="3075" name="Rectangle 3"/>
          <p:cNvSpPr>
            <a:spLocks noGrp="1" noChangeArrowheads="1"/>
          </p:cNvSpPr>
          <p:nvPr>
            <p:ph type="body" idx="1"/>
          </p:nvPr>
        </p:nvSpPr>
        <p:spPr>
          <a:xfrm>
            <a:off x="457200" y="914400"/>
            <a:ext cx="8229600" cy="5638800"/>
          </a:xfrm>
        </p:spPr>
        <p:txBody>
          <a:bodyPr/>
          <a:lstStyle/>
          <a:p>
            <a:pPr marL="0" lvl="0" indent="0" eaLnBrk="0" hangingPunct="0">
              <a:buClr>
                <a:srgbClr val="00007D"/>
              </a:buClr>
              <a:buSzPct val="75000"/>
              <a:buNone/>
            </a:pPr>
            <a:endParaRPr lang="en-US" sz="2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0" lvl="0" indent="0" eaLnBrk="0" hangingPunct="0">
              <a:buClr>
                <a:srgbClr val="00007D"/>
              </a:buClr>
              <a:buSzPct val="75000"/>
              <a:buNone/>
            </a:pPr>
            <a:endParaRPr lang="en-US"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marL="236538" lvl="0" indent="-236538" eaLnBrk="0" hangingPunct="0">
              <a:buClr>
                <a:srgbClr val="00007D"/>
              </a:buClr>
              <a:buSzPct val="75000"/>
              <a:buFont typeface="Arial" pitchFamily="34" charset="0"/>
              <a:buChar char="•"/>
            </a:pPr>
            <a:endParaRPr lang="en-US" sz="3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
        <p:nvSpPr>
          <p:cNvPr id="7" name="Rectangle 2">
            <a:extLst>
              <a:ext uri="{FF2B5EF4-FFF2-40B4-BE49-F238E27FC236}">
                <a16:creationId xmlns:a16="http://schemas.microsoft.com/office/drawing/2014/main" id="{7A5ED120-4A05-4475-8E7C-F24C8D87661D}"/>
              </a:ext>
            </a:extLst>
          </p:cNvPr>
          <p:cNvSpPr txBox="1">
            <a:spLocks noChangeArrowheads="1"/>
          </p:cNvSpPr>
          <p:nvPr/>
        </p:nvSpPr>
        <p:spPr bwMode="auto">
          <a:xfrm>
            <a:off x="381000" y="838200"/>
            <a:ext cx="8382000" cy="5412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marL="339725" indent="-339725" algn="l" eaLnBrk="1" hangingPunct="1">
              <a:spcAft>
                <a:spcPts val="1200"/>
              </a:spcAft>
              <a:buFont typeface="Wingdings" panose="05000000000000000000" pitchFamily="2" charset="2"/>
              <a:buChar char="§"/>
            </a:pPr>
            <a:r>
              <a:rPr lang="en-US" altLang="en-US" sz="2800" dirty="0">
                <a:solidFill>
                  <a:srgbClr val="FFFFCC"/>
                </a:solidFill>
              </a:rPr>
              <a:t>Ignorance</a:t>
            </a:r>
            <a:r>
              <a:rPr lang="en-US" altLang="en-US" sz="2800" dirty="0">
                <a:solidFill>
                  <a:schemeClr val="bg1"/>
                </a:solidFill>
              </a:rPr>
              <a:t>, Ac.18:25-26…</a:t>
            </a:r>
          </a:p>
          <a:p>
            <a:pPr marL="339725" indent="-339725" algn="l" eaLnBrk="1" hangingPunct="1">
              <a:spcAft>
                <a:spcPts val="1200"/>
              </a:spcAft>
              <a:buFont typeface="Wingdings" panose="05000000000000000000" pitchFamily="2" charset="2"/>
              <a:buChar char="§"/>
            </a:pPr>
            <a:r>
              <a:rPr lang="en-US" altLang="en-US" sz="2800" dirty="0">
                <a:solidFill>
                  <a:srgbClr val="FFFFCC"/>
                </a:solidFill>
              </a:rPr>
              <a:t>Immorality, </a:t>
            </a:r>
            <a:r>
              <a:rPr lang="en-US" altLang="en-US" sz="2800" dirty="0">
                <a:solidFill>
                  <a:schemeClr val="bg1"/>
                </a:solidFill>
              </a:rPr>
              <a:t>1 Co.3:1, 3</a:t>
            </a:r>
          </a:p>
          <a:p>
            <a:pPr marL="339725" indent="-339725" algn="l" eaLnBrk="1" hangingPunct="1">
              <a:spcAft>
                <a:spcPts val="1200"/>
              </a:spcAft>
              <a:buFont typeface="Wingdings" panose="05000000000000000000" pitchFamily="2" charset="2"/>
              <a:buChar char="§"/>
            </a:pPr>
            <a:r>
              <a:rPr lang="en-US" altLang="en-US" sz="2800" dirty="0">
                <a:solidFill>
                  <a:srgbClr val="FFFFCC"/>
                </a:solidFill>
              </a:rPr>
              <a:t>Immaturity, </a:t>
            </a:r>
            <a:r>
              <a:rPr lang="en-US" altLang="en-US" sz="2800" dirty="0">
                <a:solidFill>
                  <a:schemeClr val="bg1"/>
                </a:solidFill>
              </a:rPr>
              <a:t>1 Co.14:20 (13:11)</a:t>
            </a:r>
          </a:p>
          <a:p>
            <a:pPr marL="339725" indent="-339725" algn="l" eaLnBrk="1" hangingPunct="1">
              <a:spcAft>
                <a:spcPts val="1200"/>
              </a:spcAft>
              <a:buFont typeface="Wingdings" panose="05000000000000000000" pitchFamily="2" charset="2"/>
              <a:buChar char="§"/>
            </a:pPr>
            <a:r>
              <a:rPr lang="en-US" altLang="en-US" sz="3200" dirty="0">
                <a:solidFill>
                  <a:srgbClr val="FFFFCC"/>
                </a:solidFill>
              </a:rPr>
              <a:t>Indifference,</a:t>
            </a:r>
            <a:r>
              <a:rPr lang="en-US" altLang="en-US" sz="3200" dirty="0">
                <a:solidFill>
                  <a:schemeClr val="bg1"/>
                </a:solidFill>
              </a:rPr>
              <a:t> Hb.5:11-14</a:t>
            </a:r>
          </a:p>
        </p:txBody>
      </p:sp>
    </p:spTree>
    <p:extLst>
      <p:ext uri="{BB962C8B-B14F-4D97-AF65-F5344CB8AC3E}">
        <p14:creationId xmlns:p14="http://schemas.microsoft.com/office/powerpoint/2010/main" val="1974316751"/>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10096</TotalTime>
  <Words>1635</Words>
  <Application>Microsoft Office PowerPoint</Application>
  <PresentationFormat>On-screen Show (4:3)</PresentationFormat>
  <Paragraphs>230</Paragraphs>
  <Slides>32</Slides>
  <Notes>28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32</vt:i4>
      </vt:variant>
    </vt:vector>
  </HeadingPairs>
  <TitlesOfParts>
    <vt:vector size="38" baseType="lpstr">
      <vt:lpstr>Arial</vt:lpstr>
      <vt:lpstr>Courier New</vt:lpstr>
      <vt:lpstr>Verdana</vt:lpstr>
      <vt:lpstr>Wingdings</vt:lpstr>
      <vt:lpstr>1_Default Design</vt:lpstr>
      <vt:lpstr>Default Design</vt:lpstr>
      <vt:lpstr>PowerPoint Presentation</vt:lpstr>
      <vt:lpstr>PowerPoint Presentation</vt:lpstr>
      <vt:lpstr>Growth pains</vt:lpstr>
      <vt:lpstr>Growth pains</vt:lpstr>
      <vt:lpstr>PowerPoint Presentation</vt:lpstr>
      <vt:lpstr>Growth drains</vt:lpstr>
      <vt:lpstr>Growth drains</vt:lpstr>
      <vt:lpstr>Growth drains</vt:lpstr>
      <vt:lpstr>Growth drains</vt:lpstr>
      <vt:lpstr>Growth drains</vt:lpstr>
      <vt:lpstr>PowerPoint Presentation</vt:lpstr>
      <vt:lpstr>Growth gains</vt:lpstr>
      <vt:lpstr>Growth gains</vt:lpstr>
      <vt:lpstr>Growth gains</vt:lpstr>
      <vt:lpstr>Growth gains</vt:lpstr>
      <vt:lpstr>Growth gains</vt:lpstr>
      <vt:lpstr>Growth gains</vt:lpstr>
      <vt:lpstr>Growth gains</vt:lpstr>
      <vt:lpstr>Growth gains</vt:lpstr>
      <vt:lpstr>Growth gains</vt:lpstr>
      <vt:lpstr>Growth gains</vt:lpstr>
      <vt:lpstr>Growth gains</vt:lpstr>
      <vt:lpstr>Growth gains</vt:lpstr>
      <vt:lpstr>World class expert in 20 minutes a day</vt:lpstr>
      <vt:lpstr>Surprise</vt:lpstr>
      <vt:lpstr>In an epidemic – grow?</vt:lpstr>
      <vt:lpstr>Struggle of sword and cross</vt:lpstr>
      <vt:lpstr>Struggle of sword and cross</vt:lpstr>
      <vt:lpstr>Struggle of sword and cross</vt:lpstr>
      <vt:lpstr>Struggle of sword and cross</vt:lpstr>
      <vt:lpstr>Struggle of sword and cross</vt:lpstr>
      <vt:lpstr>Growth gains</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1128</cp:revision>
  <dcterms:created xsi:type="dcterms:W3CDTF">2011-08-18T15:42:19Z</dcterms:created>
  <dcterms:modified xsi:type="dcterms:W3CDTF">2021-01-31T20:09:18Z</dcterms:modified>
</cp:coreProperties>
</file>