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305" r:id="rId2"/>
    <p:sldId id="366" r:id="rId3"/>
    <p:sldId id="541" r:id="rId4"/>
    <p:sldId id="559" r:id="rId5"/>
    <p:sldId id="571" r:id="rId6"/>
    <p:sldId id="560" r:id="rId7"/>
    <p:sldId id="572" r:id="rId8"/>
    <p:sldId id="561" r:id="rId9"/>
    <p:sldId id="573" r:id="rId10"/>
    <p:sldId id="562" r:id="rId11"/>
    <p:sldId id="574" r:id="rId12"/>
    <p:sldId id="575" r:id="rId13"/>
    <p:sldId id="570" r:id="rId14"/>
    <p:sldId id="576" r:id="rId15"/>
    <p:sldId id="577" r:id="rId16"/>
    <p:sldId id="584" r:id="rId17"/>
    <p:sldId id="585" r:id="rId18"/>
    <p:sldId id="592" r:id="rId19"/>
    <p:sldId id="586" r:id="rId20"/>
    <p:sldId id="587" r:id="rId21"/>
    <p:sldId id="588" r:id="rId22"/>
    <p:sldId id="589" r:id="rId23"/>
    <p:sldId id="590" r:id="rId24"/>
    <p:sldId id="591" r:id="rId25"/>
    <p:sldId id="583" r:id="rId26"/>
    <p:sldId id="564" r:id="rId27"/>
    <p:sldId id="578" r:id="rId28"/>
    <p:sldId id="593" r:id="rId29"/>
    <p:sldId id="594" r:id="rId30"/>
    <p:sldId id="579" r:id="rId31"/>
    <p:sldId id="580" r:id="rId32"/>
    <p:sldId id="581" r:id="rId33"/>
    <p:sldId id="566" r:id="rId34"/>
    <p:sldId id="582" r:id="rId35"/>
    <p:sldId id="567"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CCFFFF"/>
    <a:srgbClr val="CCFFCC"/>
    <a:srgbClr val="99FF33"/>
    <a:srgbClr val="FFCC99"/>
    <a:srgbClr val="FFFF00"/>
    <a:srgbClr val="C0C0C0"/>
    <a:srgbClr val="FF99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4660"/>
  </p:normalViewPr>
  <p:slideViewPr>
    <p:cSldViewPr showGuides="1">
      <p:cViewPr varScale="1">
        <p:scale>
          <a:sx n="86" d="100"/>
          <a:sy n="86" d="100"/>
        </p:scale>
        <p:origin x="828" y="84"/>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3/29/2021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046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08310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69006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6512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28913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307822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36496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31807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225376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111714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46118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4253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272416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649395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75042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0331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495642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657136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89634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127827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86736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86268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50494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7649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59750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92716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28811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29995" y="1600200"/>
            <a:ext cx="5888182" cy="1447800"/>
          </a:xfrm>
          <a:prstGeom prst="roundRect">
            <a:avLst/>
          </a:prstGeom>
          <a:solidFill>
            <a:schemeClr val="tx1"/>
          </a:solidFill>
          <a:ln w="3175">
            <a:solidFill>
              <a:srgbClr val="00B0F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FF00"/>
                </a:solidFill>
              </a:rPr>
              <a:t>What Do You</a:t>
            </a:r>
            <a:br>
              <a:rPr lang="en-US" sz="4000" dirty="0">
                <a:solidFill>
                  <a:srgbClr val="FFFF00"/>
                </a:solidFill>
              </a:rPr>
            </a:br>
            <a:r>
              <a:rPr lang="en-US" sz="4000" dirty="0">
                <a:solidFill>
                  <a:srgbClr val="FFFF00"/>
                </a:solidFill>
              </a:rPr>
              <a:t>Think Of Christ?</a:t>
            </a:r>
            <a:endParaRPr lang="en-US" sz="4000" dirty="0">
              <a:solidFill>
                <a:schemeClr val="bg1"/>
              </a:solidFill>
            </a:endParaRPr>
          </a:p>
        </p:txBody>
      </p:sp>
      <p:sp>
        <p:nvSpPr>
          <p:cNvPr id="2" name="Rectangle: Rounded Corners 1">
            <a:extLst>
              <a:ext uri="{FF2B5EF4-FFF2-40B4-BE49-F238E27FC236}">
                <a16:creationId xmlns:a16="http://schemas.microsoft.com/office/drawing/2014/main" id="{52F4F9CC-7B33-4169-A397-DA09E6176BCE}"/>
              </a:ext>
            </a:extLst>
          </p:cNvPr>
          <p:cNvSpPr/>
          <p:nvPr/>
        </p:nvSpPr>
        <p:spPr>
          <a:xfrm>
            <a:off x="2636980" y="3276600"/>
            <a:ext cx="3886200" cy="533400"/>
          </a:xfrm>
          <a:prstGeom prst="roundRect">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Matthew 16:13-20</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500" dirty="0">
                <a:solidFill>
                  <a:schemeClr val="bg1"/>
                </a:solidFill>
              </a:rPr>
              <a:t>How does Peter know that</a:t>
            </a:r>
            <a:br>
              <a:rPr lang="en-US" altLang="en-US" sz="3500" dirty="0">
                <a:solidFill>
                  <a:schemeClr val="bg1"/>
                </a:solidFill>
              </a:rPr>
            </a:br>
            <a:r>
              <a:rPr lang="en-US" altLang="en-US" sz="3500" dirty="0">
                <a:solidFill>
                  <a:schemeClr val="bg1"/>
                </a:solidFill>
              </a:rPr>
              <a:t>Jesus is more than a prophet?</a:t>
            </a:r>
            <a:endParaRPr lang="en-US" altLang="en-US" sz="3500" dirty="0">
              <a:solidFill>
                <a:srgbClr val="CCFFCC"/>
              </a:solidFill>
            </a:endParaRPr>
          </a:p>
        </p:txBody>
      </p:sp>
      <p:sp>
        <p:nvSpPr>
          <p:cNvPr id="3075" name="Rectangle 3"/>
          <p:cNvSpPr>
            <a:spLocks noGrp="1" noChangeArrowheads="1"/>
          </p:cNvSpPr>
          <p:nvPr>
            <p:ph type="body" idx="1"/>
          </p:nvPr>
        </p:nvSpPr>
        <p:spPr>
          <a:xfrm>
            <a:off x="390236" y="1304636"/>
            <a:ext cx="8382000" cy="5334000"/>
          </a:xfrm>
        </p:spPr>
        <p:txBody>
          <a:bodyPr/>
          <a:lstStyle/>
          <a:p>
            <a:pPr>
              <a:spcAft>
                <a:spcPts val="600"/>
              </a:spcAft>
              <a:buFont typeface="Wingdings" panose="05000000000000000000" pitchFamily="2" charset="2"/>
              <a:buChar char="§"/>
            </a:pPr>
            <a:r>
              <a:rPr lang="en-US" altLang="en-US" dirty="0">
                <a:solidFill>
                  <a:srgbClr val="FFFFCC"/>
                </a:solidFill>
              </a:rPr>
              <a:t>His baptism?  </a:t>
            </a:r>
            <a:r>
              <a:rPr lang="en-US" altLang="en-US" dirty="0">
                <a:solidFill>
                  <a:schemeClr val="bg1"/>
                </a:solidFill>
              </a:rPr>
              <a:t>(Mt.3:17)</a:t>
            </a:r>
          </a:p>
          <a:p>
            <a:pPr>
              <a:spcAft>
                <a:spcPts val="300"/>
              </a:spcAft>
              <a:buFont typeface="Wingdings" panose="05000000000000000000" pitchFamily="2" charset="2"/>
              <a:buChar char="§"/>
            </a:pPr>
            <a:r>
              <a:rPr lang="en-US" altLang="en-US" dirty="0">
                <a:solidFill>
                  <a:srgbClr val="FFFFCC"/>
                </a:solidFill>
              </a:rPr>
              <a:t>His teaching / miracles?  </a:t>
            </a:r>
            <a:r>
              <a:rPr lang="en-US" altLang="en-US" dirty="0">
                <a:solidFill>
                  <a:schemeClr val="bg1"/>
                </a:solidFill>
              </a:rPr>
              <a:t>(Lk.5:…8)</a:t>
            </a:r>
          </a:p>
          <a:p>
            <a:pPr marL="0" indent="0">
              <a:spcAft>
                <a:spcPts val="300"/>
              </a:spcAft>
              <a:buNone/>
            </a:pPr>
            <a:endParaRPr lang="en-US" altLang="en-US" dirty="0">
              <a:solidFill>
                <a:schemeClr val="bg1"/>
              </a:solidFill>
            </a:endParaRPr>
          </a:p>
        </p:txBody>
      </p:sp>
    </p:spTree>
    <p:extLst>
      <p:ext uri="{BB962C8B-B14F-4D97-AF65-F5344CB8AC3E}">
        <p14:creationId xmlns:p14="http://schemas.microsoft.com/office/powerpoint/2010/main" val="383893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500" dirty="0">
                <a:solidFill>
                  <a:schemeClr val="bg1"/>
                </a:solidFill>
              </a:rPr>
              <a:t>Peter’s double confession</a:t>
            </a:r>
            <a:br>
              <a:rPr lang="en-US" altLang="en-US" sz="3500" dirty="0">
                <a:solidFill>
                  <a:schemeClr val="bg1"/>
                </a:solidFill>
              </a:rPr>
            </a:br>
            <a:r>
              <a:rPr lang="en-US" altLang="en-US" sz="3500" dirty="0">
                <a:solidFill>
                  <a:schemeClr val="bg1"/>
                </a:solidFill>
              </a:rPr>
              <a:t>(he answers for each apostle, </a:t>
            </a:r>
            <a:r>
              <a:rPr lang="en-US" altLang="en-US" sz="3500" u="sng" dirty="0">
                <a:solidFill>
                  <a:srgbClr val="99FF33"/>
                </a:solidFill>
              </a:rPr>
              <a:t>v.15</a:t>
            </a:r>
            <a:r>
              <a:rPr lang="en-US" altLang="en-US" sz="3500" dirty="0">
                <a:solidFill>
                  <a:schemeClr val="bg1"/>
                </a:solidFill>
              </a:rPr>
              <a:t>)</a:t>
            </a:r>
            <a:endParaRPr lang="en-US" altLang="en-US" sz="3500" dirty="0">
              <a:solidFill>
                <a:srgbClr val="CCFFCC"/>
              </a:solidFill>
            </a:endParaRPr>
          </a:p>
        </p:txBody>
      </p:sp>
      <p:sp>
        <p:nvSpPr>
          <p:cNvPr id="3075" name="Rectangle 3"/>
          <p:cNvSpPr>
            <a:spLocks noGrp="1" noChangeArrowheads="1"/>
          </p:cNvSpPr>
          <p:nvPr>
            <p:ph type="body" idx="1"/>
          </p:nvPr>
        </p:nvSpPr>
        <p:spPr>
          <a:xfrm>
            <a:off x="390236" y="1323108"/>
            <a:ext cx="8382000" cy="5334000"/>
          </a:xfrm>
        </p:spPr>
        <p:txBody>
          <a:bodyPr/>
          <a:lstStyle/>
          <a:p>
            <a:pPr marL="0" indent="0">
              <a:spcAft>
                <a:spcPts val="600"/>
              </a:spcAft>
              <a:buNone/>
            </a:pPr>
            <a:r>
              <a:rPr lang="en-US" altLang="en-US" sz="2400" dirty="0">
                <a:solidFill>
                  <a:srgbClr val="99FF33"/>
                </a:solidFill>
              </a:rPr>
              <a:t>1. </a:t>
            </a:r>
            <a:r>
              <a:rPr lang="en-US" altLang="en-US" u="sng" dirty="0">
                <a:solidFill>
                  <a:srgbClr val="FFFFCC"/>
                </a:solidFill>
              </a:rPr>
              <a:t>Christ</a:t>
            </a:r>
            <a:r>
              <a:rPr lang="en-US" altLang="en-US" dirty="0">
                <a:solidFill>
                  <a:srgbClr val="FFFFCC"/>
                </a:solidFill>
              </a:rPr>
              <a:t>: </a:t>
            </a:r>
            <a:r>
              <a:rPr lang="en-US" altLang="en-US" dirty="0">
                <a:solidFill>
                  <a:schemeClr val="bg1"/>
                </a:solidFill>
              </a:rPr>
              <a:t>Anointed One (</a:t>
            </a:r>
            <a:r>
              <a:rPr lang="en-US" altLang="en-US" dirty="0">
                <a:solidFill>
                  <a:srgbClr val="FFFFCC"/>
                </a:solidFill>
              </a:rPr>
              <a:t>Messiah </a:t>
            </a:r>
            <a:r>
              <a:rPr lang="en-US" altLang="en-US" dirty="0">
                <a:solidFill>
                  <a:schemeClr val="bg1"/>
                </a:solidFill>
              </a:rPr>
              <a:t>– His office</a:t>
            </a:r>
            <a:r>
              <a:rPr lang="en-US" altLang="en-US" dirty="0">
                <a:solidFill>
                  <a:srgbClr val="FFFFCC"/>
                </a:solidFill>
              </a:rPr>
              <a:t>)</a:t>
            </a:r>
          </a:p>
          <a:p>
            <a:pPr lvl="1">
              <a:spcBef>
                <a:spcPts val="600"/>
              </a:spcBef>
              <a:spcAft>
                <a:spcPts val="600"/>
              </a:spcAft>
              <a:buFont typeface="Wingdings" panose="05000000000000000000" pitchFamily="2" charset="2"/>
              <a:buChar char="§"/>
            </a:pPr>
            <a:r>
              <a:rPr lang="en-US" altLang="en-US" sz="3200" dirty="0">
                <a:solidFill>
                  <a:srgbClr val="CCFFFF"/>
                </a:solidFill>
              </a:rPr>
              <a:t>Chief Prophet, </a:t>
            </a:r>
            <a:r>
              <a:rPr lang="en-US" altLang="en-US" sz="3200" dirty="0">
                <a:solidFill>
                  <a:schemeClr val="bg1"/>
                </a:solidFill>
              </a:rPr>
              <a:t>Dt.18:15, 18 … compared to Moses – the long expected Messiah</a:t>
            </a:r>
          </a:p>
          <a:p>
            <a:pPr lvl="1">
              <a:spcAft>
                <a:spcPts val="600"/>
              </a:spcAft>
              <a:buFont typeface="Wingdings" panose="05000000000000000000" pitchFamily="2" charset="2"/>
              <a:buChar char="§"/>
            </a:pPr>
            <a:r>
              <a:rPr lang="en-US" altLang="en-US" sz="3200" dirty="0">
                <a:solidFill>
                  <a:srgbClr val="CCFFFF"/>
                </a:solidFill>
              </a:rPr>
              <a:t>High Priest,</a:t>
            </a:r>
            <a:r>
              <a:rPr lang="en-US" altLang="en-US" sz="3200" dirty="0">
                <a:solidFill>
                  <a:schemeClr val="bg1"/>
                </a:solidFill>
              </a:rPr>
              <a:t> Ps.110:4 … compared to Melchizedek – perfect sacrifice </a:t>
            </a:r>
          </a:p>
          <a:p>
            <a:pPr lvl="1">
              <a:spcAft>
                <a:spcPts val="600"/>
              </a:spcAft>
              <a:buFont typeface="Wingdings" panose="05000000000000000000" pitchFamily="2" charset="2"/>
              <a:buChar char="§"/>
            </a:pPr>
            <a:r>
              <a:rPr lang="en-US" altLang="en-US" sz="3200" dirty="0">
                <a:solidFill>
                  <a:srgbClr val="CCFFFF"/>
                </a:solidFill>
              </a:rPr>
              <a:t>Eternal King, </a:t>
            </a:r>
            <a:r>
              <a:rPr lang="en-US" altLang="en-US" sz="3200" dirty="0">
                <a:solidFill>
                  <a:schemeClr val="bg1"/>
                </a:solidFill>
              </a:rPr>
              <a:t>Ps.2:6-7 … compared to David – all power</a:t>
            </a:r>
          </a:p>
          <a:p>
            <a:pPr marL="0" indent="0">
              <a:spcAft>
                <a:spcPts val="600"/>
              </a:spcAft>
              <a:buNone/>
            </a:pPr>
            <a:r>
              <a:rPr lang="en-US" altLang="en-US" sz="2400" dirty="0">
                <a:solidFill>
                  <a:srgbClr val="99FF33"/>
                </a:solidFill>
              </a:rPr>
              <a:t>2. </a:t>
            </a:r>
            <a:r>
              <a:rPr lang="en-US" altLang="en-US" u="sng" dirty="0">
                <a:solidFill>
                  <a:srgbClr val="FFFFCC"/>
                </a:solidFill>
              </a:rPr>
              <a:t>Son of Living God</a:t>
            </a:r>
            <a:r>
              <a:rPr lang="en-US" altLang="en-US" dirty="0">
                <a:solidFill>
                  <a:srgbClr val="FFFFCC"/>
                </a:solidFill>
              </a:rPr>
              <a:t> </a:t>
            </a:r>
            <a:r>
              <a:rPr lang="en-US" altLang="en-US" dirty="0">
                <a:solidFill>
                  <a:schemeClr val="bg1"/>
                </a:solidFill>
              </a:rPr>
              <a:t>(v.13: </a:t>
            </a:r>
            <a:r>
              <a:rPr lang="en-US" altLang="en-US" dirty="0">
                <a:solidFill>
                  <a:srgbClr val="FFFFCC"/>
                </a:solidFill>
              </a:rPr>
              <a:t>deity</a:t>
            </a:r>
            <a:r>
              <a:rPr lang="en-US" altLang="en-US" dirty="0">
                <a:solidFill>
                  <a:schemeClr val="bg1"/>
                </a:solidFill>
              </a:rPr>
              <a:t>)</a:t>
            </a:r>
            <a:r>
              <a:rPr lang="en-US" altLang="en-US" dirty="0">
                <a:solidFill>
                  <a:srgbClr val="FFFFCC"/>
                </a:solidFill>
              </a:rPr>
              <a:t>.  </a:t>
            </a:r>
            <a:r>
              <a:rPr lang="en-US" altLang="en-US" dirty="0">
                <a:solidFill>
                  <a:schemeClr val="bg1"/>
                </a:solidFill>
              </a:rPr>
              <a:t>Jn.1:14</a:t>
            </a:r>
          </a:p>
          <a:p>
            <a:pPr marL="0" indent="0">
              <a:spcAft>
                <a:spcPts val="300"/>
              </a:spcAft>
              <a:buNone/>
            </a:pPr>
            <a:endParaRPr lang="en-US" altLang="en-US" dirty="0">
              <a:solidFill>
                <a:schemeClr val="bg1"/>
              </a:solidFill>
            </a:endParaRPr>
          </a:p>
        </p:txBody>
      </p:sp>
    </p:spTree>
    <p:extLst>
      <p:ext uri="{BB962C8B-B14F-4D97-AF65-F5344CB8AC3E}">
        <p14:creationId xmlns:p14="http://schemas.microsoft.com/office/powerpoint/2010/main" val="238018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783" y="609600"/>
            <a:ext cx="6108595" cy="381000"/>
          </a:xfrm>
          <a:solidFill>
            <a:schemeClr val="tx1">
              <a:lumMod val="95000"/>
              <a:lumOff val="5000"/>
            </a:schemeClr>
          </a:solidFill>
          <a:ln>
            <a:solidFill>
              <a:schemeClr val="bg1"/>
            </a:solidFill>
          </a:ln>
          <a:effectLst/>
        </p:spPr>
        <p:txBody>
          <a:bodyPr anchor="ctr" anchorCtr="0"/>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rgbClr val="FFFFCC"/>
                </a:solidFill>
                <a:latin typeface="+mn-lt"/>
                <a:ea typeface="Verdana" panose="020B0604030504040204" pitchFamily="34" charset="0"/>
                <a:cs typeface="Verdana" panose="020B0604030504040204" pitchFamily="34" charset="0"/>
              </a:rPr>
              <a:t>The Incomparable Question, 13</a:t>
            </a:r>
          </a:p>
        </p:txBody>
      </p:sp>
      <p:sp>
        <p:nvSpPr>
          <p:cNvPr id="3" name="Title 1">
            <a:extLst>
              <a:ext uri="{FF2B5EF4-FFF2-40B4-BE49-F238E27FC236}">
                <a16:creationId xmlns:a16="http://schemas.microsoft.com/office/drawing/2014/main" id="{93A8654E-633C-402A-8965-35078E550ACD}"/>
              </a:ext>
            </a:extLst>
          </p:cNvPr>
          <p:cNvSpPr txBox="1">
            <a:spLocks/>
          </p:cNvSpPr>
          <p:nvPr/>
        </p:nvSpPr>
        <p:spPr bwMode="auto">
          <a:xfrm>
            <a:off x="877456" y="2810164"/>
            <a:ext cx="7391400" cy="1066800"/>
          </a:xfrm>
          <a:prstGeom prst="rect">
            <a:avLst/>
          </a:prstGeom>
          <a:solidFill>
            <a:schemeClr val="tx1">
              <a:lumMod val="95000"/>
              <a:lumOff val="5000"/>
            </a:schemeClr>
          </a:solidFill>
          <a:ln>
            <a:solidFill>
              <a:srgbClr val="00B0F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500" dirty="0">
                <a:solidFill>
                  <a:schemeClr val="bg1"/>
                </a:solidFill>
                <a:latin typeface="Verdana" panose="020B0604030504040204" pitchFamily="34" charset="0"/>
                <a:ea typeface="Verdana" panose="020B0604030504040204" pitchFamily="34" charset="0"/>
                <a:cs typeface="Verdana" panose="020B0604030504040204" pitchFamily="34" charset="0"/>
              </a:rPr>
              <a:t>V. </a:t>
            </a:r>
            <a:r>
              <a:rPr lang="en-US" sz="3600" dirty="0">
                <a:solidFill>
                  <a:srgbClr val="FFFF00"/>
                </a:solidFill>
                <a:latin typeface="+mn-lt"/>
                <a:ea typeface="Verdana" panose="020B0604030504040204" pitchFamily="34" charset="0"/>
                <a:cs typeface="Verdana" panose="020B0604030504040204" pitchFamily="34" charset="0"/>
              </a:rPr>
              <a:t>The Infallible Revelation, </a:t>
            </a:r>
            <a:r>
              <a:rPr lang="en-US" sz="3000" dirty="0">
                <a:solidFill>
                  <a:schemeClr val="bg1"/>
                </a:solidFill>
                <a:latin typeface="+mn-lt"/>
                <a:ea typeface="Verdana" panose="020B0604030504040204" pitchFamily="34" charset="0"/>
                <a:cs typeface="Verdana" panose="020B0604030504040204" pitchFamily="34" charset="0"/>
              </a:rPr>
              <a:t>17</a:t>
            </a:r>
          </a:p>
        </p:txBody>
      </p:sp>
      <p:sp>
        <p:nvSpPr>
          <p:cNvPr id="4" name="Title 1">
            <a:extLst>
              <a:ext uri="{FF2B5EF4-FFF2-40B4-BE49-F238E27FC236}">
                <a16:creationId xmlns:a16="http://schemas.microsoft.com/office/drawing/2014/main" id="{068599F4-A4DE-487C-8FA9-6C880EFD3538}"/>
              </a:ext>
            </a:extLst>
          </p:cNvPr>
          <p:cNvSpPr txBox="1">
            <a:spLocks/>
          </p:cNvSpPr>
          <p:nvPr/>
        </p:nvSpPr>
        <p:spPr bwMode="auto">
          <a:xfrm>
            <a:off x="1524000" y="114300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rgbClr val="FFFFCC"/>
                </a:solidFill>
                <a:latin typeface="+mn-lt"/>
                <a:ea typeface="Verdana" panose="020B0604030504040204" pitchFamily="34" charset="0"/>
                <a:cs typeface="Verdana" panose="020B0604030504040204" pitchFamily="34" charset="0"/>
              </a:rPr>
              <a:t>The Inevitable Response, 14</a:t>
            </a:r>
          </a:p>
        </p:txBody>
      </p:sp>
      <p:sp>
        <p:nvSpPr>
          <p:cNvPr id="5" name="Title 1">
            <a:extLst>
              <a:ext uri="{FF2B5EF4-FFF2-40B4-BE49-F238E27FC236}">
                <a16:creationId xmlns:a16="http://schemas.microsoft.com/office/drawing/2014/main" id="{B3DFADA2-512D-460E-A700-462522291275}"/>
              </a:ext>
            </a:extLst>
          </p:cNvPr>
          <p:cNvSpPr txBox="1">
            <a:spLocks/>
          </p:cNvSpPr>
          <p:nvPr/>
        </p:nvSpPr>
        <p:spPr bwMode="auto">
          <a:xfrm>
            <a:off x="1524000" y="167640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III. </a:t>
            </a:r>
            <a:r>
              <a:rPr lang="en-US" sz="2400" dirty="0">
                <a:solidFill>
                  <a:srgbClr val="FFFFCC"/>
                </a:solidFill>
                <a:latin typeface="+mn-lt"/>
                <a:ea typeface="Verdana" panose="020B0604030504040204" pitchFamily="34" charset="0"/>
                <a:cs typeface="Verdana" panose="020B0604030504040204" pitchFamily="34" charset="0"/>
              </a:rPr>
              <a:t>The Inescapable Challenge, 15</a:t>
            </a:r>
          </a:p>
        </p:txBody>
      </p:sp>
      <p:sp>
        <p:nvSpPr>
          <p:cNvPr id="6" name="Title 1">
            <a:extLst>
              <a:ext uri="{FF2B5EF4-FFF2-40B4-BE49-F238E27FC236}">
                <a16:creationId xmlns:a16="http://schemas.microsoft.com/office/drawing/2014/main" id="{2BD19280-2C07-49EE-9D4A-A00DF3E1C67C}"/>
              </a:ext>
            </a:extLst>
          </p:cNvPr>
          <p:cNvSpPr txBox="1">
            <a:spLocks/>
          </p:cNvSpPr>
          <p:nvPr/>
        </p:nvSpPr>
        <p:spPr bwMode="auto">
          <a:xfrm>
            <a:off x="1524000" y="2228272"/>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IV. </a:t>
            </a:r>
            <a:r>
              <a:rPr lang="en-US" sz="2400" dirty="0">
                <a:solidFill>
                  <a:srgbClr val="FFFFCC"/>
                </a:solidFill>
                <a:latin typeface="+mn-lt"/>
                <a:ea typeface="Verdana" panose="020B0604030504040204" pitchFamily="34" charset="0"/>
                <a:cs typeface="Verdana" panose="020B0604030504040204" pitchFamily="34" charset="0"/>
              </a:rPr>
              <a:t>The Indisputable Conclusion, 16</a:t>
            </a:r>
          </a:p>
        </p:txBody>
      </p:sp>
    </p:spTree>
    <p:extLst>
      <p:ext uri="{BB962C8B-B14F-4D97-AF65-F5344CB8AC3E}">
        <p14:creationId xmlns:p14="http://schemas.microsoft.com/office/powerpoint/2010/main" val="1496653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99FF33"/>
                </a:solidFill>
              </a:rPr>
              <a:t>Blessed:</a:t>
            </a:r>
            <a:r>
              <a:rPr lang="en-US" altLang="en-US" sz="3600" dirty="0">
                <a:solidFill>
                  <a:schemeClr val="bg1"/>
                </a:solidFill>
              </a:rPr>
              <a:t> same verdict as Mt.5:3-12 (enjoys approval of God)</a:t>
            </a:r>
            <a:endParaRPr lang="en-US" altLang="en-US" sz="3600" dirty="0">
              <a:solidFill>
                <a:srgbClr val="CCFFCC"/>
              </a:solidFill>
            </a:endParaRPr>
          </a:p>
        </p:txBody>
      </p:sp>
      <p:sp>
        <p:nvSpPr>
          <p:cNvPr id="3075" name="Rectangle 3"/>
          <p:cNvSpPr>
            <a:spLocks noGrp="1" noChangeArrowheads="1"/>
          </p:cNvSpPr>
          <p:nvPr>
            <p:ph type="body" idx="1"/>
          </p:nvPr>
        </p:nvSpPr>
        <p:spPr>
          <a:xfrm>
            <a:off x="381000" y="1371600"/>
            <a:ext cx="8382000" cy="5029200"/>
          </a:xfrm>
        </p:spPr>
        <p:txBody>
          <a:bodyPr/>
          <a:lstStyle/>
          <a:p>
            <a:pPr>
              <a:spcAft>
                <a:spcPts val="0"/>
              </a:spcAft>
              <a:buFont typeface="Wingdings" panose="05000000000000000000" pitchFamily="2" charset="2"/>
              <a:buChar char="§"/>
            </a:pPr>
            <a:r>
              <a:rPr lang="en-US" altLang="en-US" dirty="0">
                <a:solidFill>
                  <a:srgbClr val="99FF33"/>
                </a:solidFill>
              </a:rPr>
              <a:t>Flesh and Blood: </a:t>
            </a:r>
            <a:r>
              <a:rPr lang="en-US" altLang="en-US" dirty="0">
                <a:solidFill>
                  <a:schemeClr val="bg1"/>
                </a:solidFill>
              </a:rPr>
              <a:t>five times </a:t>
            </a:r>
          </a:p>
          <a:p>
            <a:pPr lvl="1">
              <a:spcAft>
                <a:spcPts val="0"/>
              </a:spcAft>
              <a:buFont typeface="Wingdings" panose="05000000000000000000" pitchFamily="2" charset="2"/>
              <a:buChar char="§"/>
            </a:pPr>
            <a:r>
              <a:rPr lang="en-US" altLang="en-US" sz="3200" dirty="0">
                <a:solidFill>
                  <a:srgbClr val="FFFF99"/>
                </a:solidFill>
              </a:rPr>
              <a:t>Flesh and blood cannot . . .</a:t>
            </a:r>
          </a:p>
          <a:p>
            <a:pPr lvl="2">
              <a:spcBef>
                <a:spcPts val="600"/>
              </a:spcBef>
              <a:spcAft>
                <a:spcPts val="600"/>
              </a:spcAft>
              <a:buFont typeface="Wingdings" panose="05000000000000000000" pitchFamily="2" charset="2"/>
              <a:buChar char="§"/>
            </a:pPr>
            <a:r>
              <a:rPr lang="en-US" altLang="en-US" sz="3200" dirty="0">
                <a:solidFill>
                  <a:srgbClr val="FFFF99"/>
                </a:solidFill>
              </a:rPr>
              <a:t>Determine will of God.   </a:t>
            </a:r>
            <a:r>
              <a:rPr lang="en-US" altLang="en-US" sz="3200" dirty="0">
                <a:solidFill>
                  <a:schemeClr val="bg1"/>
                </a:solidFill>
              </a:rPr>
              <a:t>2 K.5:11</a:t>
            </a:r>
          </a:p>
          <a:p>
            <a:pPr lvl="2">
              <a:spcBef>
                <a:spcPts val="600"/>
              </a:spcBef>
              <a:spcAft>
                <a:spcPts val="600"/>
              </a:spcAft>
              <a:buFont typeface="Wingdings" panose="05000000000000000000" pitchFamily="2" charset="2"/>
              <a:buChar char="§"/>
            </a:pPr>
            <a:r>
              <a:rPr lang="en-US" altLang="en-US" sz="3200" dirty="0">
                <a:solidFill>
                  <a:srgbClr val="FFFF99"/>
                </a:solidFill>
              </a:rPr>
              <a:t>Nullify truth.  </a:t>
            </a:r>
            <a:r>
              <a:rPr lang="en-US" altLang="en-US" sz="3200" dirty="0">
                <a:solidFill>
                  <a:schemeClr val="bg1"/>
                </a:solidFill>
              </a:rPr>
              <a:t>1 Pt.3:20.   Ac.2</a:t>
            </a:r>
          </a:p>
          <a:p>
            <a:pPr>
              <a:spcAft>
                <a:spcPts val="600"/>
              </a:spcAft>
              <a:buFont typeface="Wingdings" panose="05000000000000000000" pitchFamily="2" charset="2"/>
              <a:buChar char="§"/>
            </a:pPr>
            <a:r>
              <a:rPr lang="en-US" altLang="en-US" dirty="0">
                <a:solidFill>
                  <a:srgbClr val="99FF33"/>
                </a:solidFill>
              </a:rPr>
              <a:t>Father:</a:t>
            </a:r>
            <a:r>
              <a:rPr lang="en-US" altLang="en-US" dirty="0">
                <a:solidFill>
                  <a:schemeClr val="bg1"/>
                </a:solidFill>
              </a:rPr>
              <a:t> only way to know the truth.  </a:t>
            </a:r>
          </a:p>
        </p:txBody>
      </p:sp>
    </p:spTree>
    <p:extLst>
      <p:ext uri="{BB962C8B-B14F-4D97-AF65-F5344CB8AC3E}">
        <p14:creationId xmlns:p14="http://schemas.microsoft.com/office/powerpoint/2010/main" val="3393392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783" y="609600"/>
            <a:ext cx="6108595" cy="381000"/>
          </a:xfrm>
          <a:solidFill>
            <a:schemeClr val="tx1">
              <a:lumMod val="95000"/>
              <a:lumOff val="5000"/>
            </a:schemeClr>
          </a:solidFill>
          <a:ln>
            <a:solidFill>
              <a:schemeClr val="bg1"/>
            </a:solidFill>
          </a:ln>
          <a:effectLst/>
        </p:spPr>
        <p:txBody>
          <a:bodyPr anchor="ctr" anchorCtr="0"/>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rgbClr val="FFFFCC"/>
                </a:solidFill>
                <a:latin typeface="+mn-lt"/>
                <a:ea typeface="Verdana" panose="020B0604030504040204" pitchFamily="34" charset="0"/>
                <a:cs typeface="Verdana" panose="020B0604030504040204" pitchFamily="34" charset="0"/>
              </a:rPr>
              <a:t>The Incomparable Question, 13</a:t>
            </a:r>
          </a:p>
        </p:txBody>
      </p:sp>
      <p:sp>
        <p:nvSpPr>
          <p:cNvPr id="3" name="Title 1">
            <a:extLst>
              <a:ext uri="{FF2B5EF4-FFF2-40B4-BE49-F238E27FC236}">
                <a16:creationId xmlns:a16="http://schemas.microsoft.com/office/drawing/2014/main" id="{93A8654E-633C-402A-8965-35078E550ACD}"/>
              </a:ext>
            </a:extLst>
          </p:cNvPr>
          <p:cNvSpPr txBox="1">
            <a:spLocks/>
          </p:cNvSpPr>
          <p:nvPr/>
        </p:nvSpPr>
        <p:spPr bwMode="auto">
          <a:xfrm>
            <a:off x="877456" y="3389744"/>
            <a:ext cx="7391400" cy="1066800"/>
          </a:xfrm>
          <a:prstGeom prst="rect">
            <a:avLst/>
          </a:prstGeom>
          <a:solidFill>
            <a:schemeClr val="tx1">
              <a:lumMod val="95000"/>
              <a:lumOff val="5000"/>
            </a:schemeClr>
          </a:solidFill>
          <a:ln>
            <a:solidFill>
              <a:srgbClr val="00B0F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chemeClr val="bg1"/>
                </a:solidFill>
                <a:latin typeface="Verdana" panose="020B0604030504040204" pitchFamily="34" charset="0"/>
                <a:ea typeface="Verdana" panose="020B0604030504040204" pitchFamily="34" charset="0"/>
                <a:cs typeface="Verdana" panose="020B0604030504040204" pitchFamily="34" charset="0"/>
              </a:rPr>
              <a:t>VI. </a:t>
            </a:r>
            <a:r>
              <a:rPr lang="en-US" sz="3400" dirty="0">
                <a:solidFill>
                  <a:srgbClr val="FFFF00"/>
                </a:solidFill>
                <a:latin typeface="+mn-lt"/>
                <a:ea typeface="Verdana" panose="020B0604030504040204" pitchFamily="34" charset="0"/>
                <a:cs typeface="Verdana" panose="020B0604030504040204" pitchFamily="34" charset="0"/>
              </a:rPr>
              <a:t>The Indestructible Foundation, </a:t>
            </a:r>
            <a:r>
              <a:rPr lang="en-US" sz="3000" dirty="0">
                <a:solidFill>
                  <a:schemeClr val="bg1"/>
                </a:solidFill>
                <a:latin typeface="+mn-lt"/>
                <a:ea typeface="Verdana" panose="020B0604030504040204" pitchFamily="34" charset="0"/>
                <a:cs typeface="Verdana" panose="020B0604030504040204" pitchFamily="34" charset="0"/>
              </a:rPr>
              <a:t>18</a:t>
            </a:r>
          </a:p>
        </p:txBody>
      </p:sp>
      <p:sp>
        <p:nvSpPr>
          <p:cNvPr id="4" name="Title 1">
            <a:extLst>
              <a:ext uri="{FF2B5EF4-FFF2-40B4-BE49-F238E27FC236}">
                <a16:creationId xmlns:a16="http://schemas.microsoft.com/office/drawing/2014/main" id="{068599F4-A4DE-487C-8FA9-6C880EFD3538}"/>
              </a:ext>
            </a:extLst>
          </p:cNvPr>
          <p:cNvSpPr txBox="1">
            <a:spLocks/>
          </p:cNvSpPr>
          <p:nvPr/>
        </p:nvSpPr>
        <p:spPr bwMode="auto">
          <a:xfrm>
            <a:off x="1524000" y="114300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rgbClr val="FFFFCC"/>
                </a:solidFill>
                <a:latin typeface="+mn-lt"/>
                <a:ea typeface="Verdana" panose="020B0604030504040204" pitchFamily="34" charset="0"/>
                <a:cs typeface="Verdana" panose="020B0604030504040204" pitchFamily="34" charset="0"/>
              </a:rPr>
              <a:t>The Inevitable Response, 14</a:t>
            </a:r>
          </a:p>
        </p:txBody>
      </p:sp>
      <p:sp>
        <p:nvSpPr>
          <p:cNvPr id="5" name="Title 1">
            <a:extLst>
              <a:ext uri="{FF2B5EF4-FFF2-40B4-BE49-F238E27FC236}">
                <a16:creationId xmlns:a16="http://schemas.microsoft.com/office/drawing/2014/main" id="{B3DFADA2-512D-460E-A700-462522291275}"/>
              </a:ext>
            </a:extLst>
          </p:cNvPr>
          <p:cNvSpPr txBox="1">
            <a:spLocks/>
          </p:cNvSpPr>
          <p:nvPr/>
        </p:nvSpPr>
        <p:spPr bwMode="auto">
          <a:xfrm>
            <a:off x="1524000" y="167640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III. </a:t>
            </a:r>
            <a:r>
              <a:rPr lang="en-US" sz="2400" dirty="0">
                <a:solidFill>
                  <a:srgbClr val="FFFFCC"/>
                </a:solidFill>
                <a:latin typeface="+mn-lt"/>
                <a:ea typeface="Verdana" panose="020B0604030504040204" pitchFamily="34" charset="0"/>
                <a:cs typeface="Verdana" panose="020B0604030504040204" pitchFamily="34" charset="0"/>
              </a:rPr>
              <a:t>The Inescapable Challenge, 15</a:t>
            </a:r>
          </a:p>
        </p:txBody>
      </p:sp>
      <p:sp>
        <p:nvSpPr>
          <p:cNvPr id="6" name="Title 1">
            <a:extLst>
              <a:ext uri="{FF2B5EF4-FFF2-40B4-BE49-F238E27FC236}">
                <a16:creationId xmlns:a16="http://schemas.microsoft.com/office/drawing/2014/main" id="{2BD19280-2C07-49EE-9D4A-A00DF3E1C67C}"/>
              </a:ext>
            </a:extLst>
          </p:cNvPr>
          <p:cNvSpPr txBox="1">
            <a:spLocks/>
          </p:cNvSpPr>
          <p:nvPr/>
        </p:nvSpPr>
        <p:spPr bwMode="auto">
          <a:xfrm>
            <a:off x="1524000" y="2228272"/>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IV. </a:t>
            </a:r>
            <a:r>
              <a:rPr lang="en-US" sz="2400" dirty="0">
                <a:solidFill>
                  <a:srgbClr val="FFFFCC"/>
                </a:solidFill>
                <a:latin typeface="+mn-lt"/>
                <a:ea typeface="Verdana" panose="020B0604030504040204" pitchFamily="34" charset="0"/>
                <a:cs typeface="Verdana" panose="020B0604030504040204" pitchFamily="34" charset="0"/>
              </a:rPr>
              <a:t>The Indisputable Conclusion, 16</a:t>
            </a:r>
          </a:p>
        </p:txBody>
      </p:sp>
      <p:sp>
        <p:nvSpPr>
          <p:cNvPr id="7" name="Title 1">
            <a:extLst>
              <a:ext uri="{FF2B5EF4-FFF2-40B4-BE49-F238E27FC236}">
                <a16:creationId xmlns:a16="http://schemas.microsoft.com/office/drawing/2014/main" id="{50215B8C-09E8-456C-80F2-67460BA7AAA0}"/>
              </a:ext>
            </a:extLst>
          </p:cNvPr>
          <p:cNvSpPr txBox="1">
            <a:spLocks/>
          </p:cNvSpPr>
          <p:nvPr/>
        </p:nvSpPr>
        <p:spPr bwMode="auto">
          <a:xfrm>
            <a:off x="1524000" y="2791692"/>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V. </a:t>
            </a:r>
            <a:r>
              <a:rPr lang="en-US" sz="2400" dirty="0">
                <a:solidFill>
                  <a:srgbClr val="FFFFCC"/>
                </a:solidFill>
                <a:latin typeface="+mn-lt"/>
                <a:ea typeface="Verdana" panose="020B0604030504040204" pitchFamily="34" charset="0"/>
                <a:cs typeface="Verdana" panose="020B0604030504040204" pitchFamily="34" charset="0"/>
              </a:rPr>
              <a:t>The Infallible Revelation, 17</a:t>
            </a:r>
          </a:p>
        </p:txBody>
      </p:sp>
    </p:spTree>
    <p:extLst>
      <p:ext uri="{BB962C8B-B14F-4D97-AF65-F5344CB8AC3E}">
        <p14:creationId xmlns:p14="http://schemas.microsoft.com/office/powerpoint/2010/main" val="3727615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51816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21</a:t>
            </a:r>
            <a:r>
              <a:rPr lang="en-US" sz="3100" dirty="0"/>
              <a:t>From that time Jesus began to show His disciples that he must go to Jerusalem and suffer many things from the elders and chief priests and scribes, and be killed, and be raised the third day.  </a:t>
            </a:r>
            <a:r>
              <a:rPr lang="en-US" sz="3100" b="1" baseline="30000" dirty="0">
                <a:solidFill>
                  <a:srgbClr val="FFFF00"/>
                </a:solidFill>
              </a:rPr>
              <a:t>22</a:t>
            </a:r>
            <a:r>
              <a:rPr lang="en-US" sz="3100" dirty="0"/>
              <a:t>Then </a:t>
            </a:r>
            <a:r>
              <a:rPr lang="en-US" sz="3100" dirty="0">
                <a:solidFill>
                  <a:srgbClr val="FFFF99"/>
                </a:solidFill>
              </a:rPr>
              <a:t>Peter</a:t>
            </a:r>
            <a:r>
              <a:rPr lang="en-US" sz="3100" dirty="0"/>
              <a:t> took him aside and began to rebuke him, saying, “Far be it from you, Lord; this shall not happen to you.”  </a:t>
            </a:r>
            <a:r>
              <a:rPr lang="en-US" sz="3100" b="1" baseline="30000" dirty="0">
                <a:solidFill>
                  <a:srgbClr val="FFFF00"/>
                </a:solidFill>
              </a:rPr>
              <a:t>23</a:t>
            </a:r>
            <a:r>
              <a:rPr lang="en-US" sz="3100" dirty="0"/>
              <a:t>But he turned and said to </a:t>
            </a:r>
            <a:r>
              <a:rPr lang="en-US" sz="3100" dirty="0">
                <a:solidFill>
                  <a:srgbClr val="FFFF99"/>
                </a:solidFill>
              </a:rPr>
              <a:t>Peter</a:t>
            </a:r>
            <a:r>
              <a:rPr lang="en-US" sz="3100" dirty="0"/>
              <a:t>, “Get behind me, </a:t>
            </a:r>
            <a:r>
              <a:rPr lang="en-US" sz="3100" dirty="0">
                <a:solidFill>
                  <a:srgbClr val="FFFF99"/>
                </a:solidFill>
              </a:rPr>
              <a:t>Satan</a:t>
            </a:r>
            <a:r>
              <a:rPr lang="en-US" sz="3100" dirty="0"/>
              <a:t>!  You are an </a:t>
            </a:r>
            <a:r>
              <a:rPr lang="en-US" sz="3100" dirty="0">
                <a:solidFill>
                  <a:srgbClr val="FFFF99"/>
                </a:solidFill>
              </a:rPr>
              <a:t>offense</a:t>
            </a:r>
            <a:r>
              <a:rPr lang="en-US" sz="3100" dirty="0"/>
              <a:t> to Me, for you are not mindful of the things of God, but the </a:t>
            </a:r>
            <a:r>
              <a:rPr lang="en-US" sz="3100" dirty="0">
                <a:solidFill>
                  <a:srgbClr val="FFFF99"/>
                </a:solidFill>
              </a:rPr>
              <a:t>things of man</a:t>
            </a:r>
            <a:r>
              <a:rPr lang="en-US" sz="3100" dirty="0"/>
              <a:t>” </a:t>
            </a:r>
            <a:r>
              <a:rPr lang="en-US" sz="2400" dirty="0">
                <a:solidFill>
                  <a:srgbClr val="FFFF00"/>
                </a:solidFill>
              </a:rPr>
              <a:t>– Mt.16</a:t>
            </a:r>
            <a:endParaRPr lang="en-US" dirty="0">
              <a:solidFill>
                <a:srgbClr val="FFFF00"/>
              </a:solidFill>
            </a:endParaRPr>
          </a:p>
        </p:txBody>
      </p:sp>
    </p:spTree>
    <p:extLst>
      <p:ext uri="{BB962C8B-B14F-4D97-AF65-F5344CB8AC3E}">
        <p14:creationId xmlns:p14="http://schemas.microsoft.com/office/powerpoint/2010/main" val="397099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4876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1</a:t>
            </a:r>
            <a:r>
              <a:rPr lang="en-US" sz="3100" dirty="0"/>
              <a:t>At that time the disciples came to Jesus, say-</a:t>
            </a:r>
            <a:r>
              <a:rPr lang="en-US" sz="3100" dirty="0" err="1"/>
              <a:t>ing</a:t>
            </a:r>
            <a:r>
              <a:rPr lang="en-US" sz="3100" dirty="0"/>
              <a:t>, “Who then is greatest in the kingdom of heaven?”  </a:t>
            </a:r>
            <a:r>
              <a:rPr lang="en-US" sz="3100" b="1" baseline="30000" dirty="0">
                <a:solidFill>
                  <a:srgbClr val="FFFF00"/>
                </a:solidFill>
              </a:rPr>
              <a:t>2</a:t>
            </a:r>
            <a:r>
              <a:rPr lang="en-US" sz="3100" dirty="0"/>
              <a:t> Then Jesus called a little child to Him, and said, he put him in the midst of them</a:t>
            </a:r>
            <a:br>
              <a:rPr lang="en-US" sz="3100" dirty="0"/>
            </a:br>
            <a:r>
              <a:rPr lang="en-US" sz="3100" b="1" baseline="30000" dirty="0">
                <a:solidFill>
                  <a:srgbClr val="FFFF00"/>
                </a:solidFill>
              </a:rPr>
              <a:t>3</a:t>
            </a:r>
            <a:r>
              <a:rPr lang="en-US" sz="3100" dirty="0"/>
              <a:t> and said, “Assuredly, I say to you, unless you are converted and become as little children, you will by no means enter the kingdom of heaven.  </a:t>
            </a:r>
            <a:r>
              <a:rPr lang="en-US" sz="3100" b="1" baseline="30000" dirty="0">
                <a:solidFill>
                  <a:srgbClr val="FFFF00"/>
                </a:solidFill>
              </a:rPr>
              <a:t>4</a:t>
            </a:r>
            <a:r>
              <a:rPr lang="en-US" sz="3100" dirty="0"/>
              <a:t> Therefore whoever humbles himself as this little child is the greatest in the kingdom of heaven” </a:t>
            </a:r>
            <a:r>
              <a:rPr lang="en-US" sz="2400" dirty="0">
                <a:solidFill>
                  <a:srgbClr val="FFFF00"/>
                </a:solidFill>
              </a:rPr>
              <a:t>– Mt.18</a:t>
            </a:r>
            <a:endParaRPr lang="en-US" dirty="0">
              <a:solidFill>
                <a:srgbClr val="FFFF00"/>
              </a:solidFill>
            </a:endParaRPr>
          </a:p>
        </p:txBody>
      </p:sp>
    </p:spTree>
    <p:extLst>
      <p:ext uri="{BB962C8B-B14F-4D97-AF65-F5344CB8AC3E}">
        <p14:creationId xmlns:p14="http://schemas.microsoft.com/office/powerpoint/2010/main" val="3916924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4114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18</a:t>
            </a:r>
            <a:r>
              <a:rPr lang="en-US" sz="3100" dirty="0"/>
              <a:t> Assuredly, I say to you, whatever you bind on earth will be bound in heaven, and whatever you loose on earth will be loosed in heaven. </a:t>
            </a:r>
            <a:r>
              <a:rPr lang="en-US" sz="3100" b="1" baseline="30000" dirty="0">
                <a:solidFill>
                  <a:srgbClr val="FFFF00"/>
                </a:solidFill>
              </a:rPr>
              <a:t>19</a:t>
            </a:r>
            <a:r>
              <a:rPr lang="en-US" sz="3100" dirty="0"/>
              <a:t> Again I say to you that if two of you agree on earth concerning anything they ask, it will be done for them by my Father in heaven. </a:t>
            </a:r>
            <a:r>
              <a:rPr lang="en-US" sz="3100" b="1" baseline="30000" dirty="0">
                <a:solidFill>
                  <a:srgbClr val="FFFF00"/>
                </a:solidFill>
              </a:rPr>
              <a:t>20</a:t>
            </a:r>
            <a:r>
              <a:rPr lang="en-US" sz="3100" dirty="0"/>
              <a:t> For where two or three are gathered together in My name, I am there in the midst of them” </a:t>
            </a:r>
            <a:r>
              <a:rPr lang="en-US" sz="2400" dirty="0">
                <a:solidFill>
                  <a:srgbClr val="FFFF00"/>
                </a:solidFill>
              </a:rPr>
              <a:t>– Mt.18</a:t>
            </a:r>
            <a:endParaRPr lang="en-US" dirty="0">
              <a:solidFill>
                <a:srgbClr val="FFFF00"/>
              </a:solidFill>
            </a:endParaRPr>
          </a:p>
        </p:txBody>
      </p:sp>
    </p:spTree>
    <p:extLst>
      <p:ext uri="{BB962C8B-B14F-4D97-AF65-F5344CB8AC3E}">
        <p14:creationId xmlns:p14="http://schemas.microsoft.com/office/powerpoint/2010/main" val="2341205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2590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28</a:t>
            </a:r>
            <a:r>
              <a:rPr lang="en-US" sz="3100" dirty="0"/>
              <a:t> Jesus said to them, “Assuredly I say to you, that in the regeneration, when the Son of Man sits on the throne of His glory, you who have followed me will also sit on twelve thrones, judging the twelve tribes of Israel” </a:t>
            </a:r>
            <a:r>
              <a:rPr lang="en-US" sz="2400" dirty="0">
                <a:solidFill>
                  <a:srgbClr val="FFFF00"/>
                </a:solidFill>
              </a:rPr>
              <a:t>– Mt.19</a:t>
            </a:r>
            <a:endParaRPr lang="en-US" dirty="0">
              <a:solidFill>
                <a:srgbClr val="FFFF00"/>
              </a:solidFill>
            </a:endParaRPr>
          </a:p>
        </p:txBody>
      </p:sp>
    </p:spTree>
    <p:extLst>
      <p:ext uri="{BB962C8B-B14F-4D97-AF65-F5344CB8AC3E}">
        <p14:creationId xmlns:p14="http://schemas.microsoft.com/office/powerpoint/2010/main" val="392989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4343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20-21</a:t>
            </a:r>
            <a:r>
              <a:rPr lang="en-US" sz="3100" dirty="0"/>
              <a:t> Mother of Zebedee’s sons . . . “Grant that these two sons of mine may sit, one on Your right hand and the other on the left, in Your kingdom…”  </a:t>
            </a:r>
            <a:r>
              <a:rPr lang="en-US" sz="3100" b="1" baseline="30000" dirty="0">
                <a:solidFill>
                  <a:srgbClr val="FFFF00"/>
                </a:solidFill>
              </a:rPr>
              <a:t>24</a:t>
            </a:r>
            <a:r>
              <a:rPr lang="en-US" sz="3100" dirty="0"/>
              <a:t> </a:t>
            </a:r>
            <a:r>
              <a:rPr lang="en-US" sz="3100" dirty="0">
                <a:solidFill>
                  <a:schemeClr val="bg1"/>
                </a:solidFill>
              </a:rPr>
              <a:t>And </a:t>
            </a:r>
            <a:r>
              <a:rPr lang="en-US" sz="3100" dirty="0"/>
              <a:t>when the ten heard it, they were greatly displeased with the two brothers … </a:t>
            </a:r>
            <a:r>
              <a:rPr lang="en-US" sz="3100" baseline="30000" dirty="0">
                <a:solidFill>
                  <a:srgbClr val="FFFF00"/>
                </a:solidFill>
              </a:rPr>
              <a:t>26 </a:t>
            </a:r>
            <a:r>
              <a:rPr lang="en-US" sz="3100" dirty="0">
                <a:solidFill>
                  <a:schemeClr val="bg1"/>
                </a:solidFill>
              </a:rPr>
              <a:t>…whoever desires to become great among you, let him be your servant.  </a:t>
            </a:r>
            <a:r>
              <a:rPr lang="en-US" sz="3100" b="1" baseline="30000" dirty="0">
                <a:solidFill>
                  <a:srgbClr val="FFFF00"/>
                </a:solidFill>
              </a:rPr>
              <a:t>27</a:t>
            </a:r>
            <a:r>
              <a:rPr lang="en-US" sz="3100" dirty="0">
                <a:solidFill>
                  <a:schemeClr val="bg1"/>
                </a:solidFill>
              </a:rPr>
              <a:t> And whoever desires to be first among you, let him be your slave…” </a:t>
            </a:r>
            <a:r>
              <a:rPr lang="en-US" sz="2400" dirty="0">
                <a:solidFill>
                  <a:srgbClr val="FFFF00"/>
                </a:solidFill>
              </a:rPr>
              <a:t>– Mt.20</a:t>
            </a:r>
            <a:endParaRPr lang="en-US" dirty="0">
              <a:solidFill>
                <a:srgbClr val="FFFF00"/>
              </a:solidFill>
            </a:endParaRPr>
          </a:p>
        </p:txBody>
      </p:sp>
    </p:spTree>
    <p:extLst>
      <p:ext uri="{BB962C8B-B14F-4D97-AF65-F5344CB8AC3E}">
        <p14:creationId xmlns:p14="http://schemas.microsoft.com/office/powerpoint/2010/main" val="1718602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884380" y="838200"/>
            <a:ext cx="7391400" cy="1066800"/>
          </a:xfrm>
          <a:solidFill>
            <a:schemeClr val="tx1">
              <a:lumMod val="95000"/>
              <a:lumOff val="5000"/>
            </a:schemeClr>
          </a:solidFill>
          <a:ln>
            <a:solidFill>
              <a:srgbClr val="00B0F0"/>
            </a:solidFill>
          </a:ln>
          <a:effectLst/>
        </p:spPr>
        <p:txBody>
          <a:bodyPr anchor="ctr" anchorCtr="0"/>
          <a:lstStyle/>
          <a:p>
            <a:r>
              <a:rPr lang="en-US" sz="3500" dirty="0">
                <a:solidFill>
                  <a:schemeClr val="bg1"/>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FFFF00"/>
                </a:solidFill>
                <a:latin typeface="+mn-lt"/>
                <a:ea typeface="Verdana" panose="020B0604030504040204" pitchFamily="34" charset="0"/>
                <a:cs typeface="Verdana" panose="020B0604030504040204" pitchFamily="34" charset="0"/>
              </a:rPr>
              <a:t>The Incomparable Question, </a:t>
            </a:r>
            <a:r>
              <a:rPr lang="en-US" sz="3000" dirty="0">
                <a:solidFill>
                  <a:schemeClr val="bg1"/>
                </a:solidFill>
                <a:latin typeface="+mn-lt"/>
                <a:ea typeface="Verdana" panose="020B0604030504040204" pitchFamily="34" charset="0"/>
                <a:cs typeface="Verdana" panose="020B0604030504040204" pitchFamily="34" charset="0"/>
              </a:rPr>
              <a:t>13</a:t>
            </a:r>
          </a:p>
        </p:txBody>
      </p:sp>
    </p:spTree>
    <p:extLst>
      <p:ext uri="{BB962C8B-B14F-4D97-AF65-F5344CB8AC3E}">
        <p14:creationId xmlns:p14="http://schemas.microsoft.com/office/powerpoint/2010/main" val="10948657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2057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14</a:t>
            </a:r>
            <a:r>
              <a:rPr lang="en-US" sz="3100" dirty="0"/>
              <a:t> Now when the apostles who were at Jeru-</a:t>
            </a:r>
            <a:r>
              <a:rPr lang="en-US" sz="3100" dirty="0" err="1"/>
              <a:t>salem</a:t>
            </a:r>
            <a:r>
              <a:rPr lang="en-US" sz="3100" dirty="0"/>
              <a:t> heard that Samaria had received the word of God, they sent Peter and John to them… </a:t>
            </a:r>
            <a:r>
              <a:rPr lang="en-US" sz="2400" dirty="0">
                <a:solidFill>
                  <a:srgbClr val="FFFF00"/>
                </a:solidFill>
              </a:rPr>
              <a:t>–Ac.8</a:t>
            </a:r>
            <a:endParaRPr lang="en-US" dirty="0">
              <a:solidFill>
                <a:srgbClr val="FFFF00"/>
              </a:solidFill>
            </a:endParaRPr>
          </a:p>
        </p:txBody>
      </p:sp>
    </p:spTree>
    <p:extLst>
      <p:ext uri="{BB962C8B-B14F-4D97-AF65-F5344CB8AC3E}">
        <p14:creationId xmlns:p14="http://schemas.microsoft.com/office/powerpoint/2010/main" val="57803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1219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11</a:t>
            </a:r>
            <a:r>
              <a:rPr lang="en-US" sz="3100" dirty="0"/>
              <a:t> For no other foundation can anyone lay than that which is laid, which is Jesus Christ </a:t>
            </a:r>
            <a:r>
              <a:rPr lang="en-US" sz="2400" dirty="0">
                <a:solidFill>
                  <a:srgbClr val="FFFF00"/>
                </a:solidFill>
              </a:rPr>
              <a:t>–1 Co.3</a:t>
            </a:r>
            <a:endParaRPr lang="en-US" dirty="0">
              <a:solidFill>
                <a:srgbClr val="FFFF00"/>
              </a:solidFill>
            </a:endParaRPr>
          </a:p>
        </p:txBody>
      </p:sp>
    </p:spTree>
    <p:extLst>
      <p:ext uri="{BB962C8B-B14F-4D97-AF65-F5344CB8AC3E}">
        <p14:creationId xmlns:p14="http://schemas.microsoft.com/office/powerpoint/2010/main" val="1412126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4724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9</a:t>
            </a:r>
            <a:r>
              <a:rPr lang="en-US" sz="3100" dirty="0"/>
              <a:t> and when James, Cephas, and John, who seemed to be pillars, perceived the grace that had been given to me, they gave me and Barnabas the right hand of fellowship, that we should go to the Gentiles and they to the circumcised… </a:t>
            </a:r>
            <a:r>
              <a:rPr lang="en-US" sz="3100" b="1" baseline="30000" dirty="0">
                <a:solidFill>
                  <a:srgbClr val="FFFF00"/>
                </a:solidFill>
              </a:rPr>
              <a:t>11</a:t>
            </a:r>
            <a:r>
              <a:rPr lang="en-US" sz="3100" dirty="0"/>
              <a:t> Now when Peter had come to Antioch, I withstood him to his face, because he was to be blamed… </a:t>
            </a:r>
            <a:r>
              <a:rPr lang="en-US" sz="3100" b="1" baseline="30000" dirty="0">
                <a:solidFill>
                  <a:srgbClr val="FFFF00"/>
                </a:solidFill>
              </a:rPr>
              <a:t>13</a:t>
            </a:r>
            <a:r>
              <a:rPr lang="en-US" sz="3100" dirty="0"/>
              <a:t> And the rest of the Jews also played the hypocrite with him… </a:t>
            </a:r>
            <a:br>
              <a:rPr lang="en-US" sz="3100" dirty="0"/>
            </a:br>
            <a:r>
              <a:rPr lang="en-US" sz="2400" dirty="0">
                <a:solidFill>
                  <a:srgbClr val="FFFF00"/>
                </a:solidFill>
              </a:rPr>
              <a:t>–Gal.2</a:t>
            </a:r>
            <a:endParaRPr lang="en-US" dirty="0">
              <a:solidFill>
                <a:srgbClr val="FFFF00"/>
              </a:solidFill>
            </a:endParaRPr>
          </a:p>
        </p:txBody>
      </p:sp>
    </p:spTree>
    <p:extLst>
      <p:ext uri="{BB962C8B-B14F-4D97-AF65-F5344CB8AC3E}">
        <p14:creationId xmlns:p14="http://schemas.microsoft.com/office/powerpoint/2010/main" val="4262809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4724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4</a:t>
            </a:r>
            <a:r>
              <a:rPr lang="en-US" sz="3100" dirty="0"/>
              <a:t> Coming to Him as to a living stone, rejected indeed by men, but chosen by God and precious, </a:t>
            </a:r>
            <a:r>
              <a:rPr lang="en-US" sz="3100" b="1" baseline="30000" dirty="0">
                <a:solidFill>
                  <a:srgbClr val="FFFF00"/>
                </a:solidFill>
              </a:rPr>
              <a:t>5</a:t>
            </a:r>
            <a:r>
              <a:rPr lang="en-US" sz="3100" dirty="0"/>
              <a:t> you also, as living stones, are being built up a spiritual house, a holy priesthood, to offer up spiritual sacrifices acceptable to God through Jesus Christ.  </a:t>
            </a:r>
            <a:r>
              <a:rPr lang="en-US" sz="3100" b="1" baseline="30000" dirty="0">
                <a:solidFill>
                  <a:srgbClr val="FFFF00"/>
                </a:solidFill>
              </a:rPr>
              <a:t>6 </a:t>
            </a:r>
            <a:r>
              <a:rPr lang="en-US" sz="3100" dirty="0"/>
              <a:t>Therefore it is also contained in the Scripture, “Behold, I lay in Zion A chief cornerstone, elect, precious, And he who believes on Him will by no means be put to shame”  </a:t>
            </a:r>
            <a:r>
              <a:rPr lang="en-US" sz="2400" dirty="0">
                <a:solidFill>
                  <a:srgbClr val="FFFF00"/>
                </a:solidFill>
              </a:rPr>
              <a:t>–1 Pt.2 . . . </a:t>
            </a:r>
            <a:endParaRPr lang="en-US" dirty="0">
              <a:solidFill>
                <a:srgbClr val="FFFF00"/>
              </a:solidFill>
            </a:endParaRPr>
          </a:p>
        </p:txBody>
      </p:sp>
    </p:spTree>
    <p:extLst>
      <p:ext uri="{BB962C8B-B14F-4D97-AF65-F5344CB8AC3E}">
        <p14:creationId xmlns:p14="http://schemas.microsoft.com/office/powerpoint/2010/main" val="2633759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marL="0" indent="0">
              <a:spcBef>
                <a:spcPts val="0"/>
              </a:spcBef>
              <a:spcAft>
                <a:spcPts val="900"/>
              </a:spcAft>
              <a:buNone/>
            </a:pPr>
            <a:endParaRPr lang="en-US" sz="3100" dirty="0">
              <a:solidFill>
                <a:schemeClr val="bg1"/>
              </a:solidFill>
            </a:endParaRPr>
          </a:p>
        </p:txBody>
      </p:sp>
      <p:sp>
        <p:nvSpPr>
          <p:cNvPr id="2" name="Rectangle 1">
            <a:extLst>
              <a:ext uri="{FF2B5EF4-FFF2-40B4-BE49-F238E27FC236}">
                <a16:creationId xmlns:a16="http://schemas.microsoft.com/office/drawing/2014/main" id="{AAADF3F6-8452-435C-94D2-351ED9C0F4A9}"/>
              </a:ext>
            </a:extLst>
          </p:cNvPr>
          <p:cNvSpPr/>
          <p:nvPr/>
        </p:nvSpPr>
        <p:spPr>
          <a:xfrm>
            <a:off x="350980" y="1295400"/>
            <a:ext cx="8458200" cy="4953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1" baseline="30000" dirty="0">
                <a:solidFill>
                  <a:srgbClr val="FFFF00"/>
                </a:solidFill>
              </a:rPr>
              <a:t>7</a:t>
            </a:r>
            <a:r>
              <a:rPr lang="en-US" sz="3100" dirty="0"/>
              <a:t> Therefore, to you who believe, He is precious; but to those who are disobedient, </a:t>
            </a:r>
          </a:p>
          <a:p>
            <a:r>
              <a:rPr lang="en-US" sz="3100" dirty="0"/>
              <a:t>    “The stone which the builders rejected</a:t>
            </a:r>
          </a:p>
          <a:p>
            <a:r>
              <a:rPr lang="en-US" sz="3100" dirty="0"/>
              <a:t>    Has become the chief cornerstone,”</a:t>
            </a:r>
          </a:p>
          <a:p>
            <a:pPr>
              <a:spcAft>
                <a:spcPts val="1800"/>
              </a:spcAft>
            </a:pPr>
            <a:r>
              <a:rPr lang="en-US" sz="3100" b="1" baseline="30000" dirty="0">
                <a:solidFill>
                  <a:srgbClr val="FFFF00"/>
                </a:solidFill>
              </a:rPr>
              <a:t>8</a:t>
            </a:r>
            <a:r>
              <a:rPr lang="en-US" sz="3100" dirty="0"/>
              <a:t> and “A stone of stumbling  And a rock of offense…”  </a:t>
            </a:r>
            <a:r>
              <a:rPr lang="en-US" sz="2400" dirty="0">
                <a:solidFill>
                  <a:srgbClr val="FFFF00"/>
                </a:solidFill>
              </a:rPr>
              <a:t>–1 Pt.2 . . . </a:t>
            </a:r>
          </a:p>
          <a:p>
            <a:r>
              <a:rPr lang="en-US" sz="3100" b="1" baseline="30000" dirty="0">
                <a:solidFill>
                  <a:srgbClr val="FFFF00"/>
                </a:solidFill>
              </a:rPr>
              <a:t>2</a:t>
            </a:r>
            <a:r>
              <a:rPr lang="en-US" sz="3100" baseline="30000" dirty="0">
                <a:solidFill>
                  <a:srgbClr val="FFFF00"/>
                </a:solidFill>
              </a:rPr>
              <a:t> </a:t>
            </a:r>
            <a:r>
              <a:rPr lang="en-US" sz="3100" dirty="0">
                <a:solidFill>
                  <a:srgbClr val="CCFFFF"/>
                </a:solidFill>
              </a:rPr>
              <a:t>…be mindful of the words which were spoken before by the holy prophets, and of the commandment of us, the apostles of the Lord and Savior . . . </a:t>
            </a:r>
            <a:r>
              <a:rPr lang="en-US" sz="2400" dirty="0">
                <a:solidFill>
                  <a:srgbClr val="FFFF00"/>
                </a:solidFill>
              </a:rPr>
              <a:t>–</a:t>
            </a:r>
            <a:r>
              <a:rPr lang="en-US" sz="2400" baseline="30000" dirty="0">
                <a:solidFill>
                  <a:srgbClr val="FFFF00"/>
                </a:solidFill>
              </a:rPr>
              <a:t> </a:t>
            </a:r>
            <a:r>
              <a:rPr lang="en-US" sz="2400" dirty="0">
                <a:solidFill>
                  <a:srgbClr val="FFFF00"/>
                </a:solidFill>
              </a:rPr>
              <a:t>2 Pt.3</a:t>
            </a:r>
            <a:endParaRPr lang="en-US" sz="3100" dirty="0">
              <a:solidFill>
                <a:srgbClr val="FFFF00"/>
              </a:solidFill>
            </a:endParaRPr>
          </a:p>
        </p:txBody>
      </p:sp>
    </p:spTree>
    <p:extLst>
      <p:ext uri="{BB962C8B-B14F-4D97-AF65-F5344CB8AC3E}">
        <p14:creationId xmlns:p14="http://schemas.microsoft.com/office/powerpoint/2010/main" val="258998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25584" y="1295400"/>
            <a:ext cx="8495144" cy="5181600"/>
          </a:xfrm>
        </p:spPr>
        <p:txBody>
          <a:bodyPr/>
          <a:lstStyle/>
          <a:p>
            <a:pPr>
              <a:spcBef>
                <a:spcPts val="0"/>
              </a:spcBef>
              <a:spcAft>
                <a:spcPts val="600"/>
              </a:spcAft>
              <a:buFont typeface="Wingdings" panose="05000000000000000000" pitchFamily="2" charset="2"/>
              <a:buChar char="§"/>
            </a:pPr>
            <a:r>
              <a:rPr lang="en-US" sz="3100" dirty="0">
                <a:solidFill>
                  <a:schemeClr val="bg1"/>
                </a:solidFill>
              </a:rPr>
              <a:t>16:21-23??  </a:t>
            </a:r>
          </a:p>
          <a:p>
            <a:pPr>
              <a:spcBef>
                <a:spcPts val="0"/>
              </a:spcBef>
              <a:spcAft>
                <a:spcPts val="600"/>
              </a:spcAft>
              <a:buFont typeface="Wingdings" panose="05000000000000000000" pitchFamily="2" charset="2"/>
              <a:buChar char="§"/>
            </a:pPr>
            <a:r>
              <a:rPr lang="en-US" sz="3100" dirty="0">
                <a:solidFill>
                  <a:schemeClr val="bg1"/>
                </a:solidFill>
              </a:rPr>
              <a:t>18:1, why did other apostles miss it? </a:t>
            </a:r>
          </a:p>
          <a:p>
            <a:pPr>
              <a:spcBef>
                <a:spcPts val="0"/>
              </a:spcBef>
              <a:spcAft>
                <a:spcPts val="600"/>
              </a:spcAft>
              <a:buFont typeface="Wingdings" panose="05000000000000000000" pitchFamily="2" charset="2"/>
              <a:buChar char="§"/>
            </a:pPr>
            <a:r>
              <a:rPr lang="en-US" sz="3100" dirty="0">
                <a:solidFill>
                  <a:schemeClr val="bg1"/>
                </a:solidFill>
              </a:rPr>
              <a:t>18:18, </a:t>
            </a:r>
            <a:r>
              <a:rPr lang="en-US" sz="3100" i="1" dirty="0">
                <a:solidFill>
                  <a:schemeClr val="bg1"/>
                </a:solidFill>
              </a:rPr>
              <a:t>you</a:t>
            </a:r>
            <a:r>
              <a:rPr lang="en-US" sz="3100" dirty="0">
                <a:solidFill>
                  <a:schemeClr val="bg1"/>
                </a:solidFill>
              </a:rPr>
              <a:t> (plural).  Why?   </a:t>
            </a:r>
          </a:p>
          <a:p>
            <a:pPr>
              <a:spcBef>
                <a:spcPts val="0"/>
              </a:spcBef>
              <a:spcAft>
                <a:spcPts val="600"/>
              </a:spcAft>
              <a:buFont typeface="Wingdings" panose="05000000000000000000" pitchFamily="2" charset="2"/>
              <a:buChar char="§"/>
            </a:pPr>
            <a:r>
              <a:rPr lang="en-US" sz="3100" dirty="0">
                <a:solidFill>
                  <a:schemeClr val="bg1"/>
                </a:solidFill>
              </a:rPr>
              <a:t>19:28, why twelve thrones?</a:t>
            </a:r>
          </a:p>
          <a:p>
            <a:pPr>
              <a:spcBef>
                <a:spcPts val="0"/>
              </a:spcBef>
              <a:spcAft>
                <a:spcPts val="600"/>
              </a:spcAft>
              <a:buFont typeface="Wingdings" panose="05000000000000000000" pitchFamily="2" charset="2"/>
              <a:buChar char="§"/>
            </a:pPr>
            <a:r>
              <a:rPr lang="en-US" sz="3100" dirty="0">
                <a:solidFill>
                  <a:schemeClr val="bg1"/>
                </a:solidFill>
              </a:rPr>
              <a:t>20:20-28, James/John?  Open to lowest? </a:t>
            </a:r>
          </a:p>
          <a:p>
            <a:pPr>
              <a:spcBef>
                <a:spcPts val="0"/>
              </a:spcBef>
              <a:spcAft>
                <a:spcPts val="600"/>
              </a:spcAft>
              <a:buFont typeface="Wingdings" panose="05000000000000000000" pitchFamily="2" charset="2"/>
              <a:buChar char="§"/>
            </a:pPr>
            <a:r>
              <a:rPr lang="en-US" sz="3100" dirty="0">
                <a:solidFill>
                  <a:schemeClr val="bg1"/>
                </a:solidFill>
              </a:rPr>
              <a:t>Ac.8:14, Peter and John sent…?</a:t>
            </a:r>
          </a:p>
          <a:p>
            <a:pPr>
              <a:spcBef>
                <a:spcPts val="0"/>
              </a:spcBef>
              <a:spcAft>
                <a:spcPts val="600"/>
              </a:spcAft>
              <a:buFont typeface="Wingdings" panose="05000000000000000000" pitchFamily="2" charset="2"/>
              <a:buChar char="§"/>
            </a:pPr>
            <a:r>
              <a:rPr lang="en-US" sz="3100" dirty="0">
                <a:solidFill>
                  <a:schemeClr val="bg1"/>
                </a:solidFill>
              </a:rPr>
              <a:t>1 Co.3:11, …no other foundation</a:t>
            </a:r>
          </a:p>
          <a:p>
            <a:pPr>
              <a:spcBef>
                <a:spcPts val="0"/>
              </a:spcBef>
              <a:spcAft>
                <a:spcPts val="600"/>
              </a:spcAft>
              <a:buFont typeface="Wingdings" panose="05000000000000000000" pitchFamily="2" charset="2"/>
              <a:buChar char="§"/>
            </a:pPr>
            <a:r>
              <a:rPr lang="en-US" sz="3100" dirty="0">
                <a:solidFill>
                  <a:schemeClr val="bg1"/>
                </a:solidFill>
              </a:rPr>
              <a:t>Ga.2:9…11-13, authority over Paul??</a:t>
            </a:r>
          </a:p>
          <a:p>
            <a:pPr>
              <a:spcBef>
                <a:spcPts val="0"/>
              </a:spcBef>
              <a:spcAft>
                <a:spcPts val="600"/>
              </a:spcAft>
              <a:buFont typeface="Wingdings" panose="05000000000000000000" pitchFamily="2" charset="2"/>
              <a:buChar char="§"/>
            </a:pPr>
            <a:r>
              <a:rPr lang="en-US" sz="3100" dirty="0">
                <a:solidFill>
                  <a:schemeClr val="bg1"/>
                </a:solidFill>
              </a:rPr>
              <a:t>1 Pt.2:4-8, Peter did not know?  (2 Pt.3:2)</a:t>
            </a:r>
          </a:p>
        </p:txBody>
      </p:sp>
    </p:spTree>
    <p:extLst>
      <p:ext uri="{BB962C8B-B14F-4D97-AF65-F5344CB8AC3E}">
        <p14:creationId xmlns:p14="http://schemas.microsoft.com/office/powerpoint/2010/main" val="720328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44056" y="1295400"/>
            <a:ext cx="8458200" cy="5029200"/>
          </a:xfrm>
        </p:spPr>
        <p:txBody>
          <a:bodyPr/>
          <a:lstStyle/>
          <a:p>
            <a:pPr>
              <a:spcAft>
                <a:spcPts val="600"/>
              </a:spcAft>
              <a:buFont typeface="Wingdings" panose="05000000000000000000" pitchFamily="2" charset="2"/>
              <a:buChar char="§"/>
            </a:pPr>
            <a:r>
              <a:rPr lang="en-US" dirty="0">
                <a:solidFill>
                  <a:srgbClr val="FFFFCC"/>
                </a:solidFill>
              </a:rPr>
              <a:t>OT evidence (prophets):</a:t>
            </a:r>
          </a:p>
          <a:p>
            <a:pPr lvl="1">
              <a:spcBef>
                <a:spcPts val="0"/>
              </a:spcBef>
              <a:spcAft>
                <a:spcPts val="1200"/>
              </a:spcAft>
              <a:buFont typeface="Wingdings" panose="05000000000000000000" pitchFamily="2" charset="2"/>
              <a:buChar char="§"/>
            </a:pPr>
            <a:r>
              <a:rPr lang="en-US" sz="3200" dirty="0">
                <a:solidFill>
                  <a:srgbClr val="CCFFCC"/>
                </a:solidFill>
              </a:rPr>
              <a:t>Ps.118:22,</a:t>
            </a:r>
            <a:r>
              <a:rPr lang="en-US" sz="3200" dirty="0">
                <a:solidFill>
                  <a:schemeClr val="bg1"/>
                </a:solidFill>
              </a:rPr>
              <a:t> The stone which the builders rejected Has become the chief corner-stone.   </a:t>
            </a:r>
            <a:r>
              <a:rPr lang="en-US" sz="3100" dirty="0">
                <a:solidFill>
                  <a:schemeClr val="bg1"/>
                </a:solidFill>
              </a:rPr>
              <a:t>[</a:t>
            </a:r>
            <a:r>
              <a:rPr lang="en-US" sz="3100" dirty="0">
                <a:solidFill>
                  <a:srgbClr val="CCFFCC"/>
                </a:solidFill>
              </a:rPr>
              <a:t>Mt.21:42</a:t>
            </a:r>
            <a:r>
              <a:rPr lang="en-US" sz="3100" dirty="0">
                <a:solidFill>
                  <a:schemeClr val="bg1"/>
                </a:solidFill>
              </a:rPr>
              <a:t>]</a:t>
            </a:r>
          </a:p>
          <a:p>
            <a:pPr lvl="1">
              <a:spcBef>
                <a:spcPts val="0"/>
              </a:spcBef>
              <a:spcAft>
                <a:spcPts val="600"/>
              </a:spcAft>
              <a:buFont typeface="Wingdings" panose="05000000000000000000" pitchFamily="2" charset="2"/>
              <a:buChar char="§"/>
            </a:pPr>
            <a:r>
              <a:rPr lang="en-US" sz="3200" dirty="0">
                <a:solidFill>
                  <a:srgbClr val="CCFFCC"/>
                </a:solidFill>
              </a:rPr>
              <a:t>Is.28:16, </a:t>
            </a:r>
            <a:r>
              <a:rPr lang="en-US" sz="3200" dirty="0">
                <a:solidFill>
                  <a:schemeClr val="bg1"/>
                </a:solidFill>
              </a:rPr>
              <a:t>Therefore thus says the Lord GOD: “Behold, I lay in Zion a stone for a foundation, A tried stone, a precious cornerstone, a sure foundation; Whoever believes will not act hastily.   </a:t>
            </a:r>
            <a:r>
              <a:rPr lang="en-US" sz="3100" dirty="0">
                <a:solidFill>
                  <a:schemeClr val="bg1"/>
                </a:solidFill>
              </a:rPr>
              <a:t>[</a:t>
            </a:r>
            <a:r>
              <a:rPr lang="en-US" sz="3100" dirty="0">
                <a:solidFill>
                  <a:srgbClr val="CCFFCC"/>
                </a:solidFill>
              </a:rPr>
              <a:t>Ro.9:32-33</a:t>
            </a:r>
            <a:r>
              <a:rPr lang="en-US" sz="3100" dirty="0">
                <a:solidFill>
                  <a:schemeClr val="bg1"/>
                </a:solidFill>
              </a:rPr>
              <a:t>]</a:t>
            </a:r>
          </a:p>
          <a:p>
            <a:pPr lvl="1">
              <a:spcAft>
                <a:spcPts val="900"/>
              </a:spcAft>
              <a:buFont typeface="Wingdings" panose="05000000000000000000" pitchFamily="2" charset="2"/>
              <a:buChar char="§"/>
            </a:pPr>
            <a:endParaRPr lang="en-US" sz="3200" dirty="0">
              <a:solidFill>
                <a:schemeClr val="bg1"/>
              </a:solidFill>
            </a:endParaRPr>
          </a:p>
        </p:txBody>
      </p:sp>
    </p:spTree>
    <p:extLst>
      <p:ext uri="{BB962C8B-B14F-4D97-AF65-F5344CB8AC3E}">
        <p14:creationId xmlns:p14="http://schemas.microsoft.com/office/powerpoint/2010/main" val="212942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44056" y="1295400"/>
            <a:ext cx="8458200" cy="5029200"/>
          </a:xfrm>
        </p:spPr>
        <p:txBody>
          <a:bodyPr/>
          <a:lstStyle/>
          <a:p>
            <a:pPr>
              <a:spcAft>
                <a:spcPts val="600"/>
              </a:spcAft>
              <a:buFont typeface="Wingdings" panose="05000000000000000000" pitchFamily="2" charset="2"/>
              <a:buChar char="§"/>
            </a:pPr>
            <a:r>
              <a:rPr lang="en-US" dirty="0">
                <a:solidFill>
                  <a:srgbClr val="FFFFCC"/>
                </a:solidFill>
              </a:rPr>
              <a:t>Logic: </a:t>
            </a:r>
            <a:r>
              <a:rPr lang="en-US" dirty="0">
                <a:solidFill>
                  <a:schemeClr val="bg1"/>
                </a:solidFill>
              </a:rPr>
              <a:t>why would Jesus ask about </a:t>
            </a:r>
            <a:r>
              <a:rPr lang="en-US" u="sng" dirty="0">
                <a:solidFill>
                  <a:srgbClr val="CCFFFF"/>
                </a:solidFill>
              </a:rPr>
              <a:t>Himself</a:t>
            </a:r>
            <a:r>
              <a:rPr lang="en-US" dirty="0">
                <a:solidFill>
                  <a:schemeClr val="bg1"/>
                </a:solidFill>
              </a:rPr>
              <a:t> (13-15) then apply it to </a:t>
            </a:r>
            <a:r>
              <a:rPr lang="en-US" u="sng" dirty="0">
                <a:solidFill>
                  <a:srgbClr val="CCFFFF"/>
                </a:solidFill>
              </a:rPr>
              <a:t>Peter</a:t>
            </a:r>
            <a:r>
              <a:rPr lang="en-US" dirty="0">
                <a:solidFill>
                  <a:schemeClr val="bg1"/>
                </a:solidFill>
              </a:rPr>
              <a:t>?  </a:t>
            </a:r>
          </a:p>
          <a:p>
            <a:pPr lvl="1">
              <a:spcAft>
                <a:spcPts val="600"/>
              </a:spcAft>
              <a:buFont typeface="Wingdings" panose="05000000000000000000" pitchFamily="2" charset="2"/>
              <a:buChar char="§"/>
            </a:pPr>
            <a:r>
              <a:rPr lang="en-US" sz="3200" dirty="0">
                <a:solidFill>
                  <a:srgbClr val="FFFFCC"/>
                </a:solidFill>
              </a:rPr>
              <a:t>Chrysostom: </a:t>
            </a:r>
            <a:r>
              <a:rPr lang="en-US" sz="3200" dirty="0">
                <a:solidFill>
                  <a:schemeClr val="bg1"/>
                </a:solidFill>
              </a:rPr>
              <a:t>[upon this rock…build My church]: “</a:t>
            </a:r>
            <a:r>
              <a:rPr lang="en-US" sz="3200" u="sng" dirty="0">
                <a:solidFill>
                  <a:schemeClr val="bg1"/>
                </a:solidFill>
              </a:rPr>
              <a:t>on the faith of his confession</a:t>
            </a:r>
            <a:r>
              <a:rPr lang="en-US" sz="3200" dirty="0">
                <a:solidFill>
                  <a:schemeClr val="bg1"/>
                </a:solidFill>
              </a:rPr>
              <a:t>.”</a:t>
            </a:r>
          </a:p>
          <a:p>
            <a:pPr lvl="1">
              <a:spcAft>
                <a:spcPts val="600"/>
              </a:spcAft>
              <a:buFont typeface="Wingdings" panose="05000000000000000000" pitchFamily="2" charset="2"/>
              <a:buChar char="§"/>
            </a:pPr>
            <a:r>
              <a:rPr lang="en-US" sz="3200" dirty="0">
                <a:solidFill>
                  <a:schemeClr val="bg1"/>
                </a:solidFill>
              </a:rPr>
              <a:t>Mt.7:24-25 – Peter?   </a:t>
            </a:r>
          </a:p>
        </p:txBody>
      </p:sp>
    </p:spTree>
    <p:extLst>
      <p:ext uri="{BB962C8B-B14F-4D97-AF65-F5344CB8AC3E}">
        <p14:creationId xmlns:p14="http://schemas.microsoft.com/office/powerpoint/2010/main" val="80901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44056" y="1295400"/>
            <a:ext cx="8458200" cy="5029200"/>
          </a:xfrm>
        </p:spPr>
        <p:txBody>
          <a:bodyPr/>
          <a:lstStyle/>
          <a:p>
            <a:pPr>
              <a:spcAft>
                <a:spcPts val="600"/>
              </a:spcAft>
              <a:buFont typeface="Wingdings" panose="05000000000000000000" pitchFamily="2" charset="2"/>
              <a:buChar char="§"/>
            </a:pPr>
            <a:r>
              <a:rPr lang="en-US" dirty="0">
                <a:solidFill>
                  <a:srgbClr val="FFFFCC"/>
                </a:solidFill>
              </a:rPr>
              <a:t>Fulfillment: </a:t>
            </a:r>
            <a:r>
              <a:rPr lang="en-US" dirty="0">
                <a:solidFill>
                  <a:schemeClr val="bg1"/>
                </a:solidFill>
              </a:rPr>
              <a:t>what happened?   </a:t>
            </a:r>
          </a:p>
          <a:p>
            <a:pPr>
              <a:spcAft>
                <a:spcPts val="600"/>
              </a:spcAft>
              <a:buFont typeface="Wingdings" panose="05000000000000000000" pitchFamily="2" charset="2"/>
              <a:buChar char="§"/>
            </a:pPr>
            <a:r>
              <a:rPr lang="en-US" dirty="0">
                <a:solidFill>
                  <a:schemeClr val="bg1"/>
                </a:solidFill>
              </a:rPr>
              <a:t>Ac.2:42, </a:t>
            </a:r>
            <a:r>
              <a:rPr lang="en-US" dirty="0">
                <a:solidFill>
                  <a:srgbClr val="CCFFCC"/>
                </a:solidFill>
              </a:rPr>
              <a:t>And they continued steadfastly in the </a:t>
            </a:r>
            <a:r>
              <a:rPr lang="en-US" u="sng" dirty="0">
                <a:solidFill>
                  <a:srgbClr val="CCFFCC"/>
                </a:solidFill>
              </a:rPr>
              <a:t>apostles</a:t>
            </a:r>
            <a:r>
              <a:rPr lang="en-US" dirty="0">
                <a:solidFill>
                  <a:srgbClr val="CCFFCC"/>
                </a:solidFill>
              </a:rPr>
              <a:t>’ </a:t>
            </a:r>
            <a:r>
              <a:rPr lang="en-US" u="sng" dirty="0">
                <a:solidFill>
                  <a:srgbClr val="CCFFCC"/>
                </a:solidFill>
              </a:rPr>
              <a:t>doctrine</a:t>
            </a:r>
            <a:r>
              <a:rPr lang="en-US" dirty="0">
                <a:solidFill>
                  <a:srgbClr val="CCFFCC"/>
                </a:solidFill>
              </a:rPr>
              <a:t> and fellowship, in the breaking of bread, and in prayers</a:t>
            </a:r>
          </a:p>
          <a:p>
            <a:pPr marL="0" indent="0">
              <a:spcAft>
                <a:spcPts val="600"/>
              </a:spcAft>
              <a:buNone/>
            </a:pP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p:txBody>
      </p:sp>
      <p:sp>
        <p:nvSpPr>
          <p:cNvPr id="2" name="Rectangle 1">
            <a:extLst>
              <a:ext uri="{FF2B5EF4-FFF2-40B4-BE49-F238E27FC236}">
                <a16:creationId xmlns:a16="http://schemas.microsoft.com/office/drawing/2014/main" id="{EBAFC888-154E-4BD7-92CB-B1A1B229D8E0}"/>
              </a:ext>
            </a:extLst>
          </p:cNvPr>
          <p:cNvSpPr/>
          <p:nvPr/>
        </p:nvSpPr>
        <p:spPr>
          <a:xfrm>
            <a:off x="838200" y="3657600"/>
            <a:ext cx="7467600" cy="1524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CC"/>
                </a:solidFill>
              </a:rPr>
              <a:t>Jesus built His church on the inspired</a:t>
            </a:r>
            <a:br>
              <a:rPr lang="en-US" sz="3100" dirty="0">
                <a:solidFill>
                  <a:srgbClr val="FFFFCC"/>
                </a:solidFill>
              </a:rPr>
            </a:br>
            <a:r>
              <a:rPr lang="en-US" sz="3100" dirty="0">
                <a:solidFill>
                  <a:srgbClr val="FFFFCC"/>
                </a:solidFill>
              </a:rPr>
              <a:t>preaching of His apostles and unanimous confession of all apostles…and prophets</a:t>
            </a:r>
          </a:p>
        </p:txBody>
      </p:sp>
    </p:spTree>
    <p:extLst>
      <p:ext uri="{BB962C8B-B14F-4D97-AF65-F5344CB8AC3E}">
        <p14:creationId xmlns:p14="http://schemas.microsoft.com/office/powerpoint/2010/main" val="168111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44056" y="1295400"/>
            <a:ext cx="8458200" cy="5029200"/>
          </a:xfrm>
        </p:spPr>
        <p:txBody>
          <a:bodyPr/>
          <a:lstStyle/>
          <a:p>
            <a:pPr>
              <a:spcAft>
                <a:spcPts val="600"/>
              </a:spcAft>
              <a:buFont typeface="Wingdings" panose="05000000000000000000" pitchFamily="2" charset="2"/>
              <a:buChar char="§"/>
            </a:pPr>
            <a:r>
              <a:rPr lang="en-US" dirty="0">
                <a:solidFill>
                  <a:schemeClr val="bg1"/>
                </a:solidFill>
              </a:rPr>
              <a:t>Eph.2:20-22 . . . 3:1-5</a:t>
            </a:r>
          </a:p>
          <a:p>
            <a:pPr>
              <a:spcAft>
                <a:spcPts val="0"/>
              </a:spcAft>
              <a:buFont typeface="Wingdings" panose="05000000000000000000" pitchFamily="2" charset="2"/>
              <a:buChar char="§"/>
            </a:pPr>
            <a:r>
              <a:rPr lang="en-US" dirty="0">
                <a:solidFill>
                  <a:schemeClr val="bg1"/>
                </a:solidFill>
              </a:rPr>
              <a:t>Peter: </a:t>
            </a:r>
          </a:p>
          <a:p>
            <a:pPr lvl="1">
              <a:spcAft>
                <a:spcPts val="600"/>
              </a:spcAft>
              <a:buFont typeface="Wingdings" panose="05000000000000000000" pitchFamily="2" charset="2"/>
              <a:buChar char="§"/>
            </a:pPr>
            <a:r>
              <a:rPr lang="en-US" sz="3200" dirty="0">
                <a:solidFill>
                  <a:schemeClr val="bg1"/>
                </a:solidFill>
              </a:rPr>
              <a:t>1 Pt.1:1, </a:t>
            </a:r>
            <a:r>
              <a:rPr lang="en-US" sz="3200" dirty="0">
                <a:solidFill>
                  <a:srgbClr val="CCFFFF"/>
                </a:solidFill>
              </a:rPr>
              <a:t>apostle</a:t>
            </a:r>
          </a:p>
          <a:p>
            <a:pPr lvl="1">
              <a:spcAft>
                <a:spcPts val="600"/>
              </a:spcAft>
              <a:buFont typeface="Wingdings" panose="05000000000000000000" pitchFamily="2" charset="2"/>
              <a:buChar char="§"/>
            </a:pPr>
            <a:r>
              <a:rPr lang="en-US" sz="3200" dirty="0">
                <a:solidFill>
                  <a:schemeClr val="bg1"/>
                </a:solidFill>
              </a:rPr>
              <a:t>1 Pt.5:1, </a:t>
            </a:r>
            <a:r>
              <a:rPr lang="en-US" sz="3200" dirty="0">
                <a:solidFill>
                  <a:srgbClr val="CCFFFF"/>
                </a:solidFill>
              </a:rPr>
              <a:t>elder</a:t>
            </a:r>
          </a:p>
          <a:p>
            <a:pPr lvl="1">
              <a:spcAft>
                <a:spcPts val="600"/>
              </a:spcAft>
              <a:buFont typeface="Wingdings" panose="05000000000000000000" pitchFamily="2" charset="2"/>
              <a:buChar char="§"/>
            </a:pPr>
            <a:r>
              <a:rPr lang="en-US" sz="3200" dirty="0">
                <a:solidFill>
                  <a:schemeClr val="bg1"/>
                </a:solidFill>
              </a:rPr>
              <a:t>2 Pt.1:1, </a:t>
            </a:r>
            <a:r>
              <a:rPr lang="en-US" sz="3200" dirty="0">
                <a:solidFill>
                  <a:srgbClr val="CCFFFF"/>
                </a:solidFill>
              </a:rPr>
              <a:t>servant</a:t>
            </a:r>
            <a:r>
              <a:rPr lang="en-US" sz="3200" dirty="0">
                <a:solidFill>
                  <a:schemeClr val="bg1"/>
                </a:solidFill>
              </a:rPr>
              <a:t> and </a:t>
            </a:r>
            <a:r>
              <a:rPr lang="en-US" sz="3200" dirty="0">
                <a:solidFill>
                  <a:srgbClr val="CCFFFF"/>
                </a:solidFill>
              </a:rPr>
              <a:t>apostle</a:t>
            </a:r>
          </a:p>
          <a:p>
            <a:pPr lvl="2">
              <a:spcAft>
                <a:spcPts val="600"/>
              </a:spcAft>
              <a:buFont typeface="Wingdings" panose="05000000000000000000" pitchFamily="2" charset="2"/>
              <a:buChar char="§"/>
            </a:pPr>
            <a:r>
              <a:rPr lang="en-US" sz="3200" dirty="0">
                <a:solidFill>
                  <a:schemeClr val="bg1"/>
                </a:solidFill>
              </a:rPr>
              <a:t>No mention of successors (Ac.1:21-22)</a:t>
            </a:r>
          </a:p>
          <a:p>
            <a:pPr>
              <a:spcAft>
                <a:spcPts val="600"/>
              </a:spcAft>
              <a:buFont typeface="Wingdings" panose="05000000000000000000" pitchFamily="2" charset="2"/>
              <a:buChar char="§"/>
            </a:pP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a:p>
            <a:pPr>
              <a:spcAft>
                <a:spcPts val="600"/>
              </a:spcAft>
              <a:buFont typeface="Wingdings" panose="05000000000000000000" pitchFamily="2" charset="2"/>
              <a:buChar char="§"/>
            </a:pPr>
            <a:endParaRPr lang="en-US" dirty="0">
              <a:solidFill>
                <a:schemeClr val="bg1"/>
              </a:solidFill>
            </a:endParaRPr>
          </a:p>
        </p:txBody>
      </p:sp>
    </p:spTree>
    <p:extLst>
      <p:ext uri="{BB962C8B-B14F-4D97-AF65-F5344CB8AC3E}">
        <p14:creationId xmlns:p14="http://schemas.microsoft.com/office/powerpoint/2010/main" val="161148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19363" y="256308"/>
            <a:ext cx="2951117" cy="6324600"/>
          </a:xfrm>
        </p:spPr>
        <p:txBody>
          <a:bodyPr/>
          <a:lstStyle/>
          <a:p>
            <a:pPr marL="0" indent="0" algn="ctr">
              <a:spcAft>
                <a:spcPts val="0"/>
              </a:spcAft>
              <a:buNone/>
            </a:pPr>
            <a:r>
              <a:rPr lang="en-US" altLang="en-US" dirty="0">
                <a:solidFill>
                  <a:srgbClr val="FFFF00"/>
                </a:solidFill>
              </a:rPr>
              <a:t>Caesarea Philippi</a:t>
            </a:r>
          </a:p>
          <a:p>
            <a:pPr marL="0" indent="0" algn="ctr">
              <a:spcAft>
                <a:spcPts val="0"/>
              </a:spcAft>
              <a:buNone/>
            </a:pPr>
            <a:r>
              <a:rPr lang="en-US" altLang="en-US" sz="3000" dirty="0">
                <a:solidFill>
                  <a:schemeClr val="bg1"/>
                </a:solidFill>
              </a:rPr>
              <a:t>Mk.8:22</a:t>
            </a:r>
          </a:p>
          <a:p>
            <a:pPr marL="0" indent="0" algn="ctr">
              <a:spcAft>
                <a:spcPts val="0"/>
              </a:spcAft>
              <a:buNone/>
            </a:pPr>
            <a:r>
              <a:rPr lang="en-US" altLang="en-US" sz="3000" dirty="0">
                <a:solidFill>
                  <a:schemeClr val="bg1"/>
                </a:solidFill>
              </a:rPr>
              <a:t>Area of </a:t>
            </a:r>
            <a:r>
              <a:rPr lang="en-US" altLang="en-US" sz="3000" u="sng" dirty="0" err="1">
                <a:solidFill>
                  <a:schemeClr val="bg1"/>
                </a:solidFill>
              </a:rPr>
              <a:t>Pan</a:t>
            </a:r>
            <a:r>
              <a:rPr lang="en-US" altLang="en-US" sz="3000" dirty="0" err="1">
                <a:solidFill>
                  <a:schemeClr val="bg1"/>
                </a:solidFill>
              </a:rPr>
              <a:t>eas</a:t>
            </a:r>
            <a:endParaRPr lang="en-US" altLang="en-US" sz="3000" dirty="0">
              <a:solidFill>
                <a:schemeClr val="bg1"/>
              </a:solidFill>
            </a:endParaRPr>
          </a:p>
          <a:p>
            <a:pPr marL="0" indent="0" algn="ctr">
              <a:spcAft>
                <a:spcPts val="0"/>
              </a:spcAft>
              <a:buNone/>
            </a:pPr>
            <a:r>
              <a:rPr lang="en-US" altLang="en-US" sz="3000" dirty="0">
                <a:solidFill>
                  <a:schemeClr val="bg1"/>
                </a:solidFill>
              </a:rPr>
              <a:t>Philip rebuilt city; renamed it:</a:t>
            </a:r>
          </a:p>
          <a:p>
            <a:pPr marL="0" indent="0" algn="ctr">
              <a:spcAft>
                <a:spcPts val="0"/>
              </a:spcAft>
              <a:buNone/>
            </a:pPr>
            <a:r>
              <a:rPr lang="en-US" altLang="en-US" sz="3100" u="sng" dirty="0">
                <a:solidFill>
                  <a:srgbClr val="FFFFCC"/>
                </a:solidFill>
              </a:rPr>
              <a:t>Caesarea</a:t>
            </a:r>
            <a:r>
              <a:rPr lang="en-US" altLang="en-US" sz="3100" dirty="0">
                <a:solidFill>
                  <a:srgbClr val="FFFFCC"/>
                </a:solidFill>
              </a:rPr>
              <a:t> </a:t>
            </a:r>
            <a:r>
              <a:rPr lang="en-US" altLang="en-US" sz="2800" dirty="0">
                <a:solidFill>
                  <a:srgbClr val="FFFFCC"/>
                </a:solidFill>
              </a:rPr>
              <a:t>[Augustus]</a:t>
            </a:r>
          </a:p>
          <a:p>
            <a:pPr marL="0" indent="0" algn="ctr">
              <a:spcAft>
                <a:spcPts val="0"/>
              </a:spcAft>
              <a:buNone/>
            </a:pPr>
            <a:r>
              <a:rPr lang="en-US" altLang="en-US" sz="3100" u="sng" dirty="0">
                <a:solidFill>
                  <a:srgbClr val="FFFFCC"/>
                </a:solidFill>
              </a:rPr>
              <a:t>Philippi</a:t>
            </a:r>
            <a:r>
              <a:rPr lang="en-US" altLang="en-US" sz="3100" dirty="0">
                <a:solidFill>
                  <a:srgbClr val="FFFFCC"/>
                </a:solidFill>
              </a:rPr>
              <a:t>  </a:t>
            </a:r>
            <a:r>
              <a:rPr lang="en-US" altLang="en-US" sz="2800" dirty="0">
                <a:solidFill>
                  <a:srgbClr val="FFFFCC"/>
                </a:solidFill>
              </a:rPr>
              <a:t>[himself]</a:t>
            </a:r>
          </a:p>
          <a:p>
            <a:pPr marL="0" indent="0" algn="ctr">
              <a:spcAft>
                <a:spcPts val="0"/>
              </a:spcAft>
              <a:buNone/>
            </a:pPr>
            <a:r>
              <a:rPr lang="en-US" altLang="en-US" sz="3100" dirty="0">
                <a:solidFill>
                  <a:schemeClr val="bg1"/>
                </a:solidFill>
              </a:rPr>
              <a:t>Mt. Hermon: 9232 ft.</a:t>
            </a:r>
          </a:p>
        </p:txBody>
      </p:sp>
      <p:pic>
        <p:nvPicPr>
          <p:cNvPr id="2" name="Picture 1">
            <a:extLst>
              <a:ext uri="{FF2B5EF4-FFF2-40B4-BE49-F238E27FC236}">
                <a16:creationId xmlns:a16="http://schemas.microsoft.com/office/drawing/2014/main" id="{9583E0F6-CA15-467C-ADFD-70E89696B2AD}"/>
              </a:ext>
            </a:extLst>
          </p:cNvPr>
          <p:cNvPicPr>
            <a:picLocks noChangeAspect="1"/>
          </p:cNvPicPr>
          <p:nvPr/>
        </p:nvPicPr>
        <p:blipFill>
          <a:blip r:embed="rId3"/>
          <a:stretch>
            <a:fillRect/>
          </a:stretch>
        </p:blipFill>
        <p:spPr>
          <a:xfrm>
            <a:off x="3179717" y="-1"/>
            <a:ext cx="5202283" cy="6858001"/>
          </a:xfrm>
          <a:prstGeom prst="rect">
            <a:avLst/>
          </a:prstGeom>
        </p:spPr>
      </p:pic>
      <p:cxnSp>
        <p:nvCxnSpPr>
          <p:cNvPr id="4" name="Straight Connector 3">
            <a:extLst>
              <a:ext uri="{FF2B5EF4-FFF2-40B4-BE49-F238E27FC236}">
                <a16:creationId xmlns:a16="http://schemas.microsoft.com/office/drawing/2014/main" id="{6D319923-0C61-4358-8977-96C622F4410A}"/>
              </a:ext>
            </a:extLst>
          </p:cNvPr>
          <p:cNvCxnSpPr/>
          <p:nvPr/>
        </p:nvCxnSpPr>
        <p:spPr>
          <a:xfrm>
            <a:off x="6724072" y="2895600"/>
            <a:ext cx="14478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330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44056" y="1295400"/>
            <a:ext cx="8458200" cy="5029200"/>
          </a:xfrm>
        </p:spPr>
        <p:txBody>
          <a:bodyPr/>
          <a:lstStyle/>
          <a:p>
            <a:pPr>
              <a:spcAft>
                <a:spcPts val="600"/>
              </a:spcAft>
              <a:buFont typeface="Wingdings" panose="05000000000000000000" pitchFamily="2" charset="2"/>
              <a:buChar char="§"/>
            </a:pPr>
            <a:r>
              <a:rPr lang="en-US" dirty="0">
                <a:solidFill>
                  <a:schemeClr val="bg1"/>
                </a:solidFill>
              </a:rPr>
              <a:t>“</a:t>
            </a: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I</a:t>
            </a:r>
            <a:r>
              <a:rPr lang="en-US" dirty="0">
                <a:solidFill>
                  <a:schemeClr val="bg1"/>
                </a:solidFill>
              </a:rPr>
              <a:t> will build My church” </a:t>
            </a:r>
            <a:r>
              <a:rPr lang="en-US" dirty="0">
                <a:solidFill>
                  <a:srgbClr val="FFFFCC"/>
                </a:solidFill>
              </a:rPr>
              <a:t>– first reference; future</a:t>
            </a:r>
          </a:p>
          <a:p>
            <a:pPr lvl="1">
              <a:spcAft>
                <a:spcPts val="600"/>
              </a:spcAft>
              <a:buFont typeface="Wingdings" panose="05000000000000000000" pitchFamily="2" charset="2"/>
              <a:buChar char="§"/>
            </a:pPr>
            <a:r>
              <a:rPr lang="en-US" sz="3200" u="sng" dirty="0">
                <a:solidFill>
                  <a:schemeClr val="bg1"/>
                </a:solidFill>
              </a:rPr>
              <a:t>My</a:t>
            </a:r>
            <a:r>
              <a:rPr lang="en-US" sz="3200" dirty="0">
                <a:solidFill>
                  <a:schemeClr val="bg1"/>
                </a:solidFill>
              </a:rPr>
              <a:t> church:  possessive, emphatic (18)</a:t>
            </a:r>
          </a:p>
          <a:p>
            <a:pPr lvl="1">
              <a:spcAft>
                <a:spcPts val="600"/>
              </a:spcAft>
              <a:buFont typeface="Wingdings" panose="05000000000000000000" pitchFamily="2" charset="2"/>
              <a:buChar char="§"/>
            </a:pPr>
            <a:r>
              <a:rPr lang="en-US" sz="3200" u="sng" dirty="0">
                <a:solidFill>
                  <a:schemeClr val="bg1"/>
                </a:solidFill>
              </a:rPr>
              <a:t>Church</a:t>
            </a:r>
            <a:r>
              <a:rPr lang="en-US" sz="3200" dirty="0">
                <a:solidFill>
                  <a:schemeClr val="bg1"/>
                </a:solidFill>
              </a:rPr>
              <a:t>:  people, Ep.1:22-23 </a:t>
            </a:r>
          </a:p>
          <a:p>
            <a:pPr lvl="2">
              <a:spcAft>
                <a:spcPts val="600"/>
              </a:spcAft>
              <a:buFont typeface="Wingdings" panose="05000000000000000000" pitchFamily="2" charset="2"/>
              <a:buChar char="§"/>
            </a:pPr>
            <a:r>
              <a:rPr lang="en-US" sz="3200" dirty="0">
                <a:solidFill>
                  <a:srgbClr val="FFCC99"/>
                </a:solidFill>
              </a:rPr>
              <a:t>Who is Head??</a:t>
            </a:r>
          </a:p>
          <a:p>
            <a:pPr lvl="1">
              <a:spcBef>
                <a:spcPts val="0"/>
              </a:spcBef>
              <a:spcAft>
                <a:spcPts val="1200"/>
              </a:spcAft>
              <a:buFont typeface="Wingdings" panose="05000000000000000000" pitchFamily="2" charset="2"/>
              <a:buChar char="§"/>
            </a:pPr>
            <a:endParaRPr lang="en-US" sz="3200" dirty="0">
              <a:solidFill>
                <a:schemeClr val="bg1"/>
              </a:solidFill>
            </a:endParaRPr>
          </a:p>
        </p:txBody>
      </p:sp>
    </p:spTree>
    <p:extLst>
      <p:ext uri="{BB962C8B-B14F-4D97-AF65-F5344CB8AC3E}">
        <p14:creationId xmlns:p14="http://schemas.microsoft.com/office/powerpoint/2010/main" val="379108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Roman Catholicism: “Peter is</a:t>
            </a:r>
            <a:br>
              <a:rPr lang="en-US" altLang="en-US" sz="3600" dirty="0">
                <a:solidFill>
                  <a:srgbClr val="CCFFFF"/>
                </a:solidFill>
              </a:rPr>
            </a:br>
            <a:r>
              <a:rPr lang="en-US" altLang="en-US" sz="3600" dirty="0">
                <a:solidFill>
                  <a:srgbClr val="CCFFFF"/>
                </a:solidFill>
              </a:rPr>
              <a:t>the rock, the first pope” ? ?</a:t>
            </a:r>
          </a:p>
        </p:txBody>
      </p:sp>
      <p:sp>
        <p:nvSpPr>
          <p:cNvPr id="3075" name="Rectangle 3"/>
          <p:cNvSpPr>
            <a:spLocks noGrp="1" noChangeArrowheads="1"/>
          </p:cNvSpPr>
          <p:nvPr>
            <p:ph type="body" idx="1"/>
          </p:nvPr>
        </p:nvSpPr>
        <p:spPr>
          <a:xfrm>
            <a:off x="344056" y="1295400"/>
            <a:ext cx="8458200" cy="5029200"/>
          </a:xfrm>
        </p:spPr>
        <p:txBody>
          <a:bodyPr/>
          <a:lstStyle/>
          <a:p>
            <a:pPr>
              <a:spcAft>
                <a:spcPts val="0"/>
              </a:spcAft>
              <a:buFont typeface="Wingdings" panose="05000000000000000000" pitchFamily="2" charset="2"/>
              <a:buChar char="§"/>
            </a:pPr>
            <a:r>
              <a:rPr lang="en-US" dirty="0">
                <a:solidFill>
                  <a:srgbClr val="FFFFCC"/>
                </a:solidFill>
              </a:rPr>
              <a:t>“Gates of Hades” triumph over all human activity.    </a:t>
            </a:r>
          </a:p>
          <a:p>
            <a:pPr lvl="1">
              <a:spcAft>
                <a:spcPts val="0"/>
              </a:spcAft>
              <a:buFont typeface="Wingdings" panose="05000000000000000000" pitchFamily="2" charset="2"/>
              <a:buChar char="§"/>
            </a:pPr>
            <a:r>
              <a:rPr lang="en-US" sz="3200" dirty="0">
                <a:solidFill>
                  <a:schemeClr val="bg1"/>
                </a:solidFill>
              </a:rPr>
              <a:t>NOT the church.</a:t>
            </a:r>
          </a:p>
          <a:p>
            <a:pPr lvl="1">
              <a:spcAft>
                <a:spcPts val="600"/>
              </a:spcAft>
              <a:buFont typeface="Wingdings" panose="05000000000000000000" pitchFamily="2" charset="2"/>
              <a:buChar char="§"/>
            </a:pPr>
            <a:r>
              <a:rPr lang="en-US" sz="3200" dirty="0">
                <a:solidFill>
                  <a:schemeClr val="bg1"/>
                </a:solidFill>
              </a:rPr>
              <a:t>Death defeats most projects.  Ac.2:24, 27</a:t>
            </a:r>
          </a:p>
          <a:p>
            <a:pPr lvl="1">
              <a:spcAft>
                <a:spcPts val="600"/>
              </a:spcAft>
              <a:buFont typeface="Wingdings" panose="05000000000000000000" pitchFamily="2" charset="2"/>
              <a:buChar char="§"/>
            </a:pPr>
            <a:endParaRPr lang="en-US" sz="3200" dirty="0">
              <a:solidFill>
                <a:schemeClr val="bg1"/>
              </a:solidFill>
            </a:endParaRPr>
          </a:p>
          <a:p>
            <a:pPr lvl="1">
              <a:spcBef>
                <a:spcPts val="0"/>
              </a:spcBef>
              <a:spcAft>
                <a:spcPts val="1200"/>
              </a:spcAft>
              <a:buFont typeface="Wingdings" panose="05000000000000000000" pitchFamily="2" charset="2"/>
              <a:buChar char="§"/>
            </a:pPr>
            <a:endParaRPr lang="en-US" sz="3200" dirty="0">
              <a:solidFill>
                <a:schemeClr val="bg1"/>
              </a:solidFill>
            </a:endParaRPr>
          </a:p>
        </p:txBody>
      </p:sp>
      <p:sp>
        <p:nvSpPr>
          <p:cNvPr id="2" name="Rectangle 1">
            <a:extLst>
              <a:ext uri="{FF2B5EF4-FFF2-40B4-BE49-F238E27FC236}">
                <a16:creationId xmlns:a16="http://schemas.microsoft.com/office/drawing/2014/main" id="{DFBACEC9-D336-4E08-8494-F5EAFF5E11DA}"/>
              </a:ext>
            </a:extLst>
          </p:cNvPr>
          <p:cNvSpPr/>
          <p:nvPr/>
        </p:nvSpPr>
        <p:spPr>
          <a:xfrm>
            <a:off x="1112980" y="3733800"/>
            <a:ext cx="6934200" cy="1066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CC"/>
                </a:solidFill>
              </a:rPr>
              <a:t>Satan’s kingdom wars against Lord’s kingdom; he will never prevail…</a:t>
            </a:r>
          </a:p>
        </p:txBody>
      </p:sp>
    </p:spTree>
    <p:extLst>
      <p:ext uri="{BB962C8B-B14F-4D97-AF65-F5344CB8AC3E}">
        <p14:creationId xmlns:p14="http://schemas.microsoft.com/office/powerpoint/2010/main" val="252489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783" y="609600"/>
            <a:ext cx="6108595" cy="381000"/>
          </a:xfrm>
          <a:solidFill>
            <a:schemeClr val="tx1">
              <a:lumMod val="95000"/>
              <a:lumOff val="5000"/>
            </a:schemeClr>
          </a:solidFill>
          <a:ln>
            <a:solidFill>
              <a:schemeClr val="bg1"/>
            </a:solidFill>
          </a:ln>
          <a:effectLst/>
        </p:spPr>
        <p:txBody>
          <a:bodyPr anchor="ctr" anchorCtr="0"/>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rgbClr val="FFFFCC"/>
                </a:solidFill>
                <a:latin typeface="+mn-lt"/>
                <a:ea typeface="Verdana" panose="020B0604030504040204" pitchFamily="34" charset="0"/>
                <a:cs typeface="Verdana" panose="020B0604030504040204" pitchFamily="34" charset="0"/>
              </a:rPr>
              <a:t>The Incomparable Question, 13</a:t>
            </a:r>
          </a:p>
        </p:txBody>
      </p:sp>
      <p:sp>
        <p:nvSpPr>
          <p:cNvPr id="3" name="Title 1">
            <a:extLst>
              <a:ext uri="{FF2B5EF4-FFF2-40B4-BE49-F238E27FC236}">
                <a16:creationId xmlns:a16="http://schemas.microsoft.com/office/drawing/2014/main" id="{93A8654E-633C-402A-8965-35078E550ACD}"/>
              </a:ext>
            </a:extLst>
          </p:cNvPr>
          <p:cNvSpPr txBox="1">
            <a:spLocks/>
          </p:cNvSpPr>
          <p:nvPr/>
        </p:nvSpPr>
        <p:spPr bwMode="auto">
          <a:xfrm>
            <a:off x="877456" y="3886200"/>
            <a:ext cx="7391400" cy="1066800"/>
          </a:xfrm>
          <a:prstGeom prst="rect">
            <a:avLst/>
          </a:prstGeom>
          <a:solidFill>
            <a:schemeClr val="tx1">
              <a:lumMod val="95000"/>
              <a:lumOff val="5000"/>
            </a:schemeClr>
          </a:solidFill>
          <a:ln>
            <a:solidFill>
              <a:srgbClr val="00B0F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500" dirty="0">
                <a:solidFill>
                  <a:schemeClr val="bg1"/>
                </a:solidFill>
                <a:latin typeface="Verdana" panose="020B0604030504040204" pitchFamily="34" charset="0"/>
                <a:ea typeface="Verdana" panose="020B0604030504040204" pitchFamily="34" charset="0"/>
                <a:cs typeface="Verdana" panose="020B0604030504040204" pitchFamily="34" charset="0"/>
              </a:rPr>
              <a:t>VII. </a:t>
            </a:r>
            <a:r>
              <a:rPr lang="en-US" sz="3600" dirty="0">
                <a:solidFill>
                  <a:srgbClr val="FFFF00"/>
                </a:solidFill>
                <a:latin typeface="+mn-lt"/>
                <a:ea typeface="Verdana" panose="020B0604030504040204" pitchFamily="34" charset="0"/>
                <a:cs typeface="Verdana" panose="020B0604030504040204" pitchFamily="34" charset="0"/>
              </a:rPr>
              <a:t>The Inherent Duty, </a:t>
            </a:r>
            <a:r>
              <a:rPr lang="en-US" sz="3000" dirty="0">
                <a:solidFill>
                  <a:schemeClr val="bg1"/>
                </a:solidFill>
                <a:latin typeface="+mn-lt"/>
                <a:ea typeface="Verdana" panose="020B0604030504040204" pitchFamily="34" charset="0"/>
                <a:cs typeface="Verdana" panose="020B0604030504040204" pitchFamily="34" charset="0"/>
              </a:rPr>
              <a:t>19</a:t>
            </a:r>
          </a:p>
        </p:txBody>
      </p:sp>
      <p:sp>
        <p:nvSpPr>
          <p:cNvPr id="4" name="Title 1">
            <a:extLst>
              <a:ext uri="{FF2B5EF4-FFF2-40B4-BE49-F238E27FC236}">
                <a16:creationId xmlns:a16="http://schemas.microsoft.com/office/drawing/2014/main" id="{068599F4-A4DE-487C-8FA9-6C880EFD3538}"/>
              </a:ext>
            </a:extLst>
          </p:cNvPr>
          <p:cNvSpPr txBox="1">
            <a:spLocks/>
          </p:cNvSpPr>
          <p:nvPr/>
        </p:nvSpPr>
        <p:spPr bwMode="auto">
          <a:xfrm>
            <a:off x="1524000" y="114300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rgbClr val="FFFFCC"/>
                </a:solidFill>
                <a:latin typeface="+mn-lt"/>
                <a:ea typeface="Verdana" panose="020B0604030504040204" pitchFamily="34" charset="0"/>
                <a:cs typeface="Verdana" panose="020B0604030504040204" pitchFamily="34" charset="0"/>
              </a:rPr>
              <a:t>The Inevitable Response, 14</a:t>
            </a:r>
          </a:p>
        </p:txBody>
      </p:sp>
      <p:sp>
        <p:nvSpPr>
          <p:cNvPr id="5" name="Title 1">
            <a:extLst>
              <a:ext uri="{FF2B5EF4-FFF2-40B4-BE49-F238E27FC236}">
                <a16:creationId xmlns:a16="http://schemas.microsoft.com/office/drawing/2014/main" id="{B3DFADA2-512D-460E-A700-462522291275}"/>
              </a:ext>
            </a:extLst>
          </p:cNvPr>
          <p:cNvSpPr txBox="1">
            <a:spLocks/>
          </p:cNvSpPr>
          <p:nvPr/>
        </p:nvSpPr>
        <p:spPr bwMode="auto">
          <a:xfrm>
            <a:off x="1524000" y="167640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III. </a:t>
            </a:r>
            <a:r>
              <a:rPr lang="en-US" sz="2400" dirty="0">
                <a:solidFill>
                  <a:srgbClr val="FFFFCC"/>
                </a:solidFill>
                <a:latin typeface="+mn-lt"/>
                <a:ea typeface="Verdana" panose="020B0604030504040204" pitchFamily="34" charset="0"/>
                <a:cs typeface="Verdana" panose="020B0604030504040204" pitchFamily="34" charset="0"/>
              </a:rPr>
              <a:t>The Inescapable Challenge, 15</a:t>
            </a:r>
          </a:p>
        </p:txBody>
      </p:sp>
      <p:sp>
        <p:nvSpPr>
          <p:cNvPr id="6" name="Title 1">
            <a:extLst>
              <a:ext uri="{FF2B5EF4-FFF2-40B4-BE49-F238E27FC236}">
                <a16:creationId xmlns:a16="http://schemas.microsoft.com/office/drawing/2014/main" id="{2BD19280-2C07-49EE-9D4A-A00DF3E1C67C}"/>
              </a:ext>
            </a:extLst>
          </p:cNvPr>
          <p:cNvSpPr txBox="1">
            <a:spLocks/>
          </p:cNvSpPr>
          <p:nvPr/>
        </p:nvSpPr>
        <p:spPr bwMode="auto">
          <a:xfrm>
            <a:off x="1524000" y="2228272"/>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IV. </a:t>
            </a:r>
            <a:r>
              <a:rPr lang="en-US" sz="2400" dirty="0">
                <a:solidFill>
                  <a:srgbClr val="FFFFCC"/>
                </a:solidFill>
                <a:latin typeface="+mn-lt"/>
                <a:ea typeface="Verdana" panose="020B0604030504040204" pitchFamily="34" charset="0"/>
                <a:cs typeface="Verdana" panose="020B0604030504040204" pitchFamily="34" charset="0"/>
              </a:rPr>
              <a:t>The Indisputable Conclusion, 16</a:t>
            </a:r>
          </a:p>
        </p:txBody>
      </p:sp>
      <p:sp>
        <p:nvSpPr>
          <p:cNvPr id="7" name="Title 1">
            <a:extLst>
              <a:ext uri="{FF2B5EF4-FFF2-40B4-BE49-F238E27FC236}">
                <a16:creationId xmlns:a16="http://schemas.microsoft.com/office/drawing/2014/main" id="{50215B8C-09E8-456C-80F2-67460BA7AAA0}"/>
              </a:ext>
            </a:extLst>
          </p:cNvPr>
          <p:cNvSpPr txBox="1">
            <a:spLocks/>
          </p:cNvSpPr>
          <p:nvPr/>
        </p:nvSpPr>
        <p:spPr bwMode="auto">
          <a:xfrm>
            <a:off x="1524000" y="277322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V. </a:t>
            </a:r>
            <a:r>
              <a:rPr lang="en-US" sz="2400" dirty="0">
                <a:solidFill>
                  <a:srgbClr val="FFFFCC"/>
                </a:solidFill>
                <a:latin typeface="+mn-lt"/>
                <a:ea typeface="Verdana" panose="020B0604030504040204" pitchFamily="34" charset="0"/>
                <a:cs typeface="Verdana" panose="020B0604030504040204" pitchFamily="34" charset="0"/>
              </a:rPr>
              <a:t>The Infallible Revelation, 17</a:t>
            </a:r>
          </a:p>
        </p:txBody>
      </p:sp>
      <p:sp>
        <p:nvSpPr>
          <p:cNvPr id="8" name="Title 1">
            <a:extLst>
              <a:ext uri="{FF2B5EF4-FFF2-40B4-BE49-F238E27FC236}">
                <a16:creationId xmlns:a16="http://schemas.microsoft.com/office/drawing/2014/main" id="{DF4DF07A-4486-418C-B94F-38E28B78A3D7}"/>
              </a:ext>
            </a:extLst>
          </p:cNvPr>
          <p:cNvSpPr txBox="1">
            <a:spLocks/>
          </p:cNvSpPr>
          <p:nvPr/>
        </p:nvSpPr>
        <p:spPr bwMode="auto">
          <a:xfrm>
            <a:off x="1524000" y="3334328"/>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VI. </a:t>
            </a:r>
            <a:r>
              <a:rPr lang="en-US" sz="2400" dirty="0">
                <a:solidFill>
                  <a:srgbClr val="FFFFCC"/>
                </a:solidFill>
                <a:latin typeface="+mn-lt"/>
                <a:ea typeface="Verdana" panose="020B0604030504040204" pitchFamily="34" charset="0"/>
                <a:cs typeface="Verdana" panose="020B0604030504040204" pitchFamily="34" charset="0"/>
              </a:rPr>
              <a:t>The Indestructible Foundation, 18</a:t>
            </a:r>
          </a:p>
        </p:txBody>
      </p:sp>
    </p:spTree>
    <p:extLst>
      <p:ext uri="{BB962C8B-B14F-4D97-AF65-F5344CB8AC3E}">
        <p14:creationId xmlns:p14="http://schemas.microsoft.com/office/powerpoint/2010/main" val="9741545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rgbClr val="CCFFFF"/>
                </a:solidFill>
              </a:rPr>
              <a:t>Keys: instrument of admission</a:t>
            </a:r>
          </a:p>
        </p:txBody>
      </p:sp>
      <p:sp>
        <p:nvSpPr>
          <p:cNvPr id="3075" name="Rectangle 3"/>
          <p:cNvSpPr>
            <a:spLocks noGrp="1" noChangeArrowheads="1"/>
          </p:cNvSpPr>
          <p:nvPr>
            <p:ph type="body" idx="1"/>
          </p:nvPr>
        </p:nvSpPr>
        <p:spPr>
          <a:xfrm>
            <a:off x="457200" y="1143000"/>
            <a:ext cx="8229600" cy="5257800"/>
          </a:xfrm>
        </p:spPr>
        <p:txBody>
          <a:bodyPr/>
          <a:lstStyle/>
          <a:p>
            <a:pPr>
              <a:spcAft>
                <a:spcPts val="0"/>
              </a:spcAft>
              <a:buFont typeface="Wingdings" panose="05000000000000000000" pitchFamily="2" charset="2"/>
              <a:buChar char="§"/>
            </a:pPr>
            <a:r>
              <a:rPr lang="en-US" altLang="en-US" dirty="0">
                <a:solidFill>
                  <a:schemeClr val="bg1"/>
                </a:solidFill>
              </a:rPr>
              <a:t>Peter, a small stone, would receive keys of kingdom, Ac.2:36-38.   Cf. 11:14.</a:t>
            </a:r>
          </a:p>
          <a:p>
            <a:pPr lvl="1">
              <a:spcAft>
                <a:spcPts val="0"/>
              </a:spcAft>
              <a:buFont typeface="Wingdings" panose="05000000000000000000" pitchFamily="2" charset="2"/>
              <a:buChar char="§"/>
            </a:pPr>
            <a:r>
              <a:rPr lang="en-US" altLang="en-US" sz="3200" dirty="0">
                <a:solidFill>
                  <a:schemeClr val="bg1"/>
                </a:solidFill>
              </a:rPr>
              <a:t>1 Pt.2:5, </a:t>
            </a:r>
            <a:r>
              <a:rPr lang="en-US" altLang="en-US" sz="3200" i="1" dirty="0">
                <a:solidFill>
                  <a:schemeClr val="bg1"/>
                </a:solidFill>
              </a:rPr>
              <a:t>as living stones</a:t>
            </a:r>
            <a:r>
              <a:rPr lang="en-US" altLang="en-US" sz="3200" dirty="0">
                <a:solidFill>
                  <a:schemeClr val="bg1"/>
                </a:solidFill>
              </a:rPr>
              <a:t>…</a:t>
            </a:r>
          </a:p>
          <a:p>
            <a:pPr>
              <a:spcAft>
                <a:spcPts val="0"/>
              </a:spcAft>
              <a:buFont typeface="Wingdings" panose="05000000000000000000" pitchFamily="2" charset="2"/>
              <a:buChar char="§"/>
            </a:pPr>
            <a:r>
              <a:rPr lang="en-US" altLang="en-US" dirty="0">
                <a:solidFill>
                  <a:schemeClr val="bg1"/>
                </a:solidFill>
              </a:rPr>
              <a:t>Bind…loose</a:t>
            </a:r>
          </a:p>
          <a:p>
            <a:pPr lvl="1">
              <a:spcBef>
                <a:spcPts val="600"/>
              </a:spcBef>
              <a:spcAft>
                <a:spcPts val="0"/>
              </a:spcAft>
              <a:buFont typeface="Wingdings" panose="05000000000000000000" pitchFamily="2" charset="2"/>
              <a:buChar char="§"/>
            </a:pPr>
            <a:r>
              <a:rPr lang="en-US" altLang="en-US" sz="3200" dirty="0">
                <a:solidFill>
                  <a:srgbClr val="FFFF99"/>
                </a:solidFill>
              </a:rPr>
              <a:t>Bind: </a:t>
            </a:r>
            <a:r>
              <a:rPr lang="en-US" altLang="en-US" sz="3200" dirty="0">
                <a:solidFill>
                  <a:schemeClr val="bg1"/>
                </a:solidFill>
              </a:rPr>
              <a:t>to constrain (compel) by law, duty.  Ro.7:2.</a:t>
            </a:r>
          </a:p>
          <a:p>
            <a:pPr lvl="1">
              <a:spcBef>
                <a:spcPts val="600"/>
              </a:spcBef>
              <a:spcAft>
                <a:spcPts val="0"/>
              </a:spcAft>
              <a:buFont typeface="Wingdings" panose="05000000000000000000" pitchFamily="2" charset="2"/>
              <a:buChar char="§"/>
            </a:pPr>
            <a:r>
              <a:rPr lang="en-US" altLang="en-US" sz="3200" dirty="0">
                <a:solidFill>
                  <a:srgbClr val="FFFF99"/>
                </a:solidFill>
              </a:rPr>
              <a:t>Loose:</a:t>
            </a:r>
            <a:r>
              <a:rPr lang="en-US" altLang="en-US" sz="3200" dirty="0">
                <a:solidFill>
                  <a:schemeClr val="bg1"/>
                </a:solidFill>
              </a:rPr>
              <a:t> permit, allow (not binding).</a:t>
            </a:r>
          </a:p>
          <a:p>
            <a:pPr marL="0" indent="0">
              <a:spcAft>
                <a:spcPts val="600"/>
              </a:spcAft>
              <a:buNone/>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420940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08182"/>
          </a:xfrm>
        </p:spPr>
        <p:txBody>
          <a:bodyPr/>
          <a:lstStyle/>
          <a:p>
            <a:r>
              <a:rPr lang="en-US" altLang="en-US" sz="3600" dirty="0">
                <a:solidFill>
                  <a:srgbClr val="CCFFFF"/>
                </a:solidFill>
              </a:rPr>
              <a:t>Key:</a:t>
            </a:r>
          </a:p>
        </p:txBody>
      </p:sp>
      <p:sp>
        <p:nvSpPr>
          <p:cNvPr id="3075" name="Rectangle 3"/>
          <p:cNvSpPr>
            <a:spLocks noGrp="1" noChangeArrowheads="1"/>
          </p:cNvSpPr>
          <p:nvPr>
            <p:ph type="body" idx="1"/>
          </p:nvPr>
        </p:nvSpPr>
        <p:spPr>
          <a:xfrm>
            <a:off x="457200" y="914400"/>
            <a:ext cx="8229600" cy="5410200"/>
          </a:xfrm>
        </p:spPr>
        <p:txBody>
          <a:bodyPr/>
          <a:lstStyle/>
          <a:p>
            <a:pPr>
              <a:spcAft>
                <a:spcPts val="0"/>
              </a:spcAft>
              <a:buFont typeface="Wingdings" panose="05000000000000000000" pitchFamily="2" charset="2"/>
              <a:buChar char="§"/>
            </a:pPr>
            <a:r>
              <a:rPr lang="en-US" altLang="en-US" dirty="0">
                <a:solidFill>
                  <a:schemeClr val="bg1"/>
                </a:solidFill>
              </a:rPr>
              <a:t>The recognized badge of office of a constituted teacher, and the symbol used in the appointment of a Jewish rabbi is said to have been the delivery to him of a key, with words similar to these: </a:t>
            </a:r>
            <a:r>
              <a:rPr lang="en-US" altLang="en-US" dirty="0">
                <a:solidFill>
                  <a:srgbClr val="FFFF99"/>
                </a:solidFill>
              </a:rPr>
              <a:t>‘Take authority to bind and to loose…’</a:t>
            </a:r>
          </a:p>
          <a:p>
            <a:pPr lvl="1">
              <a:spcAft>
                <a:spcPts val="0"/>
              </a:spcAft>
              <a:buFont typeface="Wingdings" panose="05000000000000000000" pitchFamily="2" charset="2"/>
              <a:buChar char="§"/>
            </a:pPr>
            <a:r>
              <a:rPr lang="en-US" altLang="en-US" sz="3200" dirty="0">
                <a:solidFill>
                  <a:schemeClr val="bg1"/>
                </a:solidFill>
              </a:rPr>
              <a:t>Isa.22:22</a:t>
            </a:r>
          </a:p>
          <a:p>
            <a:pPr lvl="1">
              <a:spcAft>
                <a:spcPts val="0"/>
              </a:spcAft>
              <a:buFont typeface="Wingdings" panose="05000000000000000000" pitchFamily="2" charset="2"/>
              <a:buChar char="§"/>
            </a:pPr>
            <a:r>
              <a:rPr lang="en-US" altLang="en-US" sz="3200" dirty="0">
                <a:solidFill>
                  <a:schemeClr val="bg1"/>
                </a:solidFill>
              </a:rPr>
              <a:t>Rv.3:7, Jesus uses words of Himself</a:t>
            </a:r>
          </a:p>
          <a:p>
            <a:pPr lvl="1">
              <a:spcAft>
                <a:spcPts val="0"/>
              </a:spcAft>
              <a:buFont typeface="Wingdings" panose="05000000000000000000" pitchFamily="2" charset="2"/>
              <a:buChar char="§"/>
            </a:pPr>
            <a:r>
              <a:rPr lang="en-US" altLang="en-US" sz="3200" dirty="0">
                <a:solidFill>
                  <a:schemeClr val="bg1"/>
                </a:solidFill>
              </a:rPr>
              <a:t>Lk.11:52</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27829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1066800"/>
          </a:xfrm>
        </p:spPr>
        <p:txBody>
          <a:bodyPr/>
          <a:lstStyle/>
          <a:p>
            <a:r>
              <a:rPr lang="en-US" altLang="en-US" sz="3600" dirty="0">
                <a:solidFill>
                  <a:schemeClr val="bg1"/>
                </a:solidFill>
              </a:rPr>
              <a:t>20: ‘Know and not tell”</a:t>
            </a:r>
          </a:p>
        </p:txBody>
      </p:sp>
      <p:sp>
        <p:nvSpPr>
          <p:cNvPr id="3075" name="Rectangle 3"/>
          <p:cNvSpPr>
            <a:spLocks noGrp="1" noChangeArrowheads="1"/>
          </p:cNvSpPr>
          <p:nvPr>
            <p:ph type="body" idx="1"/>
          </p:nvPr>
        </p:nvSpPr>
        <p:spPr>
          <a:xfrm>
            <a:off x="457200" y="1219200"/>
            <a:ext cx="8229600" cy="4876800"/>
          </a:xfrm>
        </p:spPr>
        <p:txBody>
          <a:bodyPr/>
          <a:lstStyle/>
          <a:p>
            <a:pPr>
              <a:spcAft>
                <a:spcPts val="0"/>
              </a:spcAft>
              <a:buFont typeface="Courier New" panose="02070309020205020404" pitchFamily="49" charset="0"/>
              <a:buChar char="o"/>
            </a:pPr>
            <a:r>
              <a:rPr lang="en-US" altLang="en-US" dirty="0">
                <a:solidFill>
                  <a:srgbClr val="CCFFFF"/>
                </a:solidFill>
              </a:rPr>
              <a:t>“Messiah” </a:t>
            </a:r>
            <a:r>
              <a:rPr lang="en-US" altLang="en-US" dirty="0">
                <a:solidFill>
                  <a:schemeClr val="bg1"/>
                </a:solidFill>
              </a:rPr>
              <a:t>could be misunderstood as a political reference (involve armies, rebellion against Rome…).</a:t>
            </a:r>
          </a:p>
          <a:p>
            <a:pPr>
              <a:spcAft>
                <a:spcPts val="0"/>
              </a:spcAft>
              <a:buFont typeface="Courier New" panose="02070309020205020404" pitchFamily="49" charset="0"/>
              <a:buChar char="o"/>
            </a:pPr>
            <a:r>
              <a:rPr lang="en-US" altLang="en-US" dirty="0">
                <a:solidFill>
                  <a:schemeClr val="bg1"/>
                </a:solidFill>
              </a:rPr>
              <a:t>Jesus wants no one to call Him Messiah in a </a:t>
            </a:r>
            <a:r>
              <a:rPr lang="en-US" altLang="en-US" dirty="0">
                <a:solidFill>
                  <a:srgbClr val="FFFF99"/>
                </a:solidFill>
              </a:rPr>
              <a:t>political sense </a:t>
            </a:r>
            <a:r>
              <a:rPr lang="en-US" altLang="en-US" dirty="0">
                <a:solidFill>
                  <a:schemeClr val="bg1"/>
                </a:solidFill>
              </a:rPr>
              <a:t>(14).   Jn.18:36</a:t>
            </a:r>
          </a:p>
          <a:p>
            <a:pPr>
              <a:spcAft>
                <a:spcPts val="0"/>
              </a:spcAft>
              <a:buFont typeface="Courier New" panose="02070309020205020404" pitchFamily="49" charset="0"/>
              <a:buChar char="o"/>
            </a:pPr>
            <a:r>
              <a:rPr lang="en-US" altLang="en-US" dirty="0">
                <a:solidFill>
                  <a:srgbClr val="CCFFCC"/>
                </a:solidFill>
              </a:rPr>
              <a:t>And…the apostles were not ready </a:t>
            </a:r>
            <a:r>
              <a:rPr lang="en-US" altLang="en-US" dirty="0">
                <a:solidFill>
                  <a:schemeClr val="bg1"/>
                </a:solidFill>
              </a:rPr>
              <a:t>(Mt.16:21-23)</a:t>
            </a:r>
            <a:endParaRPr lang="en-US" altLang="en-US" dirty="0">
              <a:solidFill>
                <a:srgbClr val="FFFFCC"/>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112304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390236" y="304800"/>
            <a:ext cx="8382000" cy="6019800"/>
          </a:xfrm>
        </p:spPr>
        <p:txBody>
          <a:bodyPr/>
          <a:lstStyle/>
          <a:p>
            <a:pPr>
              <a:spcAft>
                <a:spcPts val="600"/>
              </a:spcAft>
              <a:buFont typeface="Wingdings" panose="05000000000000000000" pitchFamily="2" charset="2"/>
              <a:buChar char="§"/>
            </a:pPr>
            <a:r>
              <a:rPr lang="en-US" altLang="en-US" dirty="0">
                <a:solidFill>
                  <a:schemeClr val="bg1"/>
                </a:solidFill>
              </a:rPr>
              <a:t>Lk.9:18, </a:t>
            </a:r>
            <a:r>
              <a:rPr lang="en-US" altLang="en-US" dirty="0">
                <a:solidFill>
                  <a:srgbClr val="FFFFCC"/>
                </a:solidFill>
              </a:rPr>
              <a:t>And it happened, as He was alone praying, that His disciples joined Him, and He asked them, saying, “Who do the crowds say that I am?”</a:t>
            </a:r>
          </a:p>
          <a:p>
            <a:pPr>
              <a:spcAft>
                <a:spcPts val="600"/>
              </a:spcAft>
              <a:buFont typeface="Wingdings" panose="05000000000000000000" pitchFamily="2" charset="2"/>
              <a:buChar char="§"/>
            </a:pPr>
            <a:r>
              <a:rPr lang="en-US" altLang="en-US" dirty="0">
                <a:solidFill>
                  <a:schemeClr val="bg1"/>
                </a:solidFill>
              </a:rPr>
              <a:t>“Who am I?” – a poll</a:t>
            </a:r>
          </a:p>
          <a:p>
            <a:pPr>
              <a:spcAft>
                <a:spcPts val="0"/>
              </a:spcAft>
              <a:buFont typeface="Wingdings" panose="05000000000000000000" pitchFamily="2" charset="2"/>
              <a:buChar char="§"/>
            </a:pPr>
            <a:r>
              <a:rPr lang="en-US" altLang="en-US" dirty="0">
                <a:solidFill>
                  <a:srgbClr val="CCFFFF"/>
                </a:solidFill>
              </a:rPr>
              <a:t>Son of Man – </a:t>
            </a:r>
          </a:p>
          <a:p>
            <a:pPr lvl="1">
              <a:spcAft>
                <a:spcPts val="600"/>
              </a:spcAft>
              <a:buFont typeface="Wingdings" panose="05000000000000000000" pitchFamily="2" charset="2"/>
              <a:buChar char="§"/>
            </a:pPr>
            <a:r>
              <a:rPr lang="en-US" altLang="en-US" sz="3200" dirty="0">
                <a:solidFill>
                  <a:schemeClr val="bg1"/>
                </a:solidFill>
              </a:rPr>
              <a:t>Used of mere men, Ps.8:4;  Ezk.2:1</a:t>
            </a:r>
          </a:p>
          <a:p>
            <a:pPr lvl="1">
              <a:spcAft>
                <a:spcPts val="600"/>
              </a:spcAft>
              <a:buFont typeface="Wingdings" panose="05000000000000000000" pitchFamily="2" charset="2"/>
              <a:buChar char="§"/>
            </a:pPr>
            <a:r>
              <a:rPr lang="en-US" altLang="en-US" sz="3200" dirty="0">
                <a:solidFill>
                  <a:schemeClr val="bg1"/>
                </a:solidFill>
              </a:rPr>
              <a:t>Used of Messiah, Dn.7:13;  Mt.26:64</a:t>
            </a:r>
          </a:p>
          <a:p>
            <a:pPr marL="0" indent="0">
              <a:spcAft>
                <a:spcPts val="600"/>
              </a:spcAft>
              <a:buNone/>
            </a:pPr>
            <a:endParaRPr lang="en-US" altLang="en-US" dirty="0">
              <a:solidFill>
                <a:srgbClr val="FFFFCC"/>
              </a:solidFill>
            </a:endParaRPr>
          </a:p>
        </p:txBody>
      </p:sp>
    </p:spTree>
    <p:extLst>
      <p:ext uri="{BB962C8B-B14F-4D97-AF65-F5344CB8AC3E}">
        <p14:creationId xmlns:p14="http://schemas.microsoft.com/office/powerpoint/2010/main" val="258588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783" y="838200"/>
            <a:ext cx="6108595" cy="381000"/>
          </a:xfrm>
          <a:solidFill>
            <a:schemeClr val="tx1">
              <a:lumMod val="95000"/>
              <a:lumOff val="5000"/>
            </a:schemeClr>
          </a:solidFill>
          <a:ln>
            <a:solidFill>
              <a:schemeClr val="bg1"/>
            </a:solidFill>
          </a:ln>
          <a:effectLst/>
        </p:spPr>
        <p:txBody>
          <a:bodyPr anchor="ctr" anchorCtr="0"/>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rgbClr val="FFFFCC"/>
                </a:solidFill>
                <a:latin typeface="+mn-lt"/>
                <a:ea typeface="Verdana" panose="020B0604030504040204" pitchFamily="34" charset="0"/>
                <a:cs typeface="Verdana" panose="020B0604030504040204" pitchFamily="34" charset="0"/>
              </a:rPr>
              <a:t>The Incomparable Question, 13</a:t>
            </a:r>
          </a:p>
        </p:txBody>
      </p:sp>
      <p:sp>
        <p:nvSpPr>
          <p:cNvPr id="3" name="Title 1">
            <a:extLst>
              <a:ext uri="{FF2B5EF4-FFF2-40B4-BE49-F238E27FC236}">
                <a16:creationId xmlns:a16="http://schemas.microsoft.com/office/drawing/2014/main" id="{93A8654E-633C-402A-8965-35078E550ACD}"/>
              </a:ext>
            </a:extLst>
          </p:cNvPr>
          <p:cNvSpPr txBox="1">
            <a:spLocks/>
          </p:cNvSpPr>
          <p:nvPr/>
        </p:nvSpPr>
        <p:spPr bwMode="auto">
          <a:xfrm>
            <a:off x="877456" y="1371600"/>
            <a:ext cx="7391400" cy="1066800"/>
          </a:xfrm>
          <a:prstGeom prst="rect">
            <a:avLst/>
          </a:prstGeom>
          <a:solidFill>
            <a:schemeClr val="tx1">
              <a:lumMod val="95000"/>
              <a:lumOff val="5000"/>
            </a:schemeClr>
          </a:solidFill>
          <a:ln>
            <a:solidFill>
              <a:srgbClr val="00B0F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500" dirty="0">
                <a:solidFill>
                  <a:schemeClr val="bg1"/>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FFFF00"/>
                </a:solidFill>
                <a:latin typeface="+mn-lt"/>
                <a:ea typeface="Verdana" panose="020B0604030504040204" pitchFamily="34" charset="0"/>
                <a:cs typeface="Verdana" panose="020B0604030504040204" pitchFamily="34" charset="0"/>
              </a:rPr>
              <a:t>The Inevitable Response, </a:t>
            </a:r>
            <a:r>
              <a:rPr lang="en-US" sz="3000" dirty="0">
                <a:solidFill>
                  <a:schemeClr val="bg1"/>
                </a:solidFill>
                <a:latin typeface="+mn-lt"/>
                <a:ea typeface="Verdana" panose="020B0604030504040204" pitchFamily="34" charset="0"/>
                <a:cs typeface="Verdana" panose="020B0604030504040204" pitchFamily="34" charset="0"/>
              </a:rPr>
              <a:t>14</a:t>
            </a:r>
          </a:p>
        </p:txBody>
      </p:sp>
    </p:spTree>
    <p:extLst>
      <p:ext uri="{BB962C8B-B14F-4D97-AF65-F5344CB8AC3E}">
        <p14:creationId xmlns:p14="http://schemas.microsoft.com/office/powerpoint/2010/main" val="3827070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 y="0"/>
            <a:ext cx="9052560" cy="609600"/>
          </a:xfrm>
        </p:spPr>
        <p:txBody>
          <a:bodyPr/>
          <a:lstStyle/>
          <a:p>
            <a:r>
              <a:rPr lang="en-US" altLang="en-US" sz="3600" dirty="0">
                <a:solidFill>
                  <a:srgbClr val="CCFFCC"/>
                </a:solidFill>
              </a:rPr>
              <a:t>Each views Him as a spokesman for God</a:t>
            </a:r>
          </a:p>
        </p:txBody>
      </p:sp>
      <p:sp>
        <p:nvSpPr>
          <p:cNvPr id="3075" name="Rectangle 3"/>
          <p:cNvSpPr>
            <a:spLocks noGrp="1" noChangeArrowheads="1"/>
          </p:cNvSpPr>
          <p:nvPr>
            <p:ph type="body" idx="1"/>
          </p:nvPr>
        </p:nvSpPr>
        <p:spPr>
          <a:xfrm>
            <a:off x="390236" y="685800"/>
            <a:ext cx="8382000" cy="5943600"/>
          </a:xfrm>
        </p:spPr>
        <p:txBody>
          <a:bodyPr/>
          <a:lstStyle/>
          <a:p>
            <a:pPr>
              <a:spcAft>
                <a:spcPts val="600"/>
              </a:spcAft>
              <a:buFont typeface="Wingdings" panose="05000000000000000000" pitchFamily="2" charset="2"/>
              <a:buChar char="§"/>
            </a:pPr>
            <a:r>
              <a:rPr lang="en-US" altLang="en-US" dirty="0">
                <a:solidFill>
                  <a:schemeClr val="bg1"/>
                </a:solidFill>
              </a:rPr>
              <a:t>They compare Him to the finest men who ever lived – spiritual giants of the past</a:t>
            </a:r>
          </a:p>
          <a:p>
            <a:pPr>
              <a:spcAft>
                <a:spcPts val="0"/>
              </a:spcAft>
              <a:buFont typeface="Wingdings" panose="05000000000000000000" pitchFamily="2" charset="2"/>
              <a:buChar char="§"/>
            </a:pPr>
            <a:r>
              <a:rPr lang="en-US" altLang="en-US" sz="3200" dirty="0">
                <a:solidFill>
                  <a:srgbClr val="FFFF99"/>
                </a:solidFill>
              </a:rPr>
              <a:t>“Some say…”</a:t>
            </a:r>
            <a:r>
              <a:rPr lang="en-US" altLang="en-US" sz="3200" dirty="0">
                <a:solidFill>
                  <a:srgbClr val="FFFFCC"/>
                </a:solidFill>
              </a:rPr>
              <a:t>:</a:t>
            </a:r>
            <a:r>
              <a:rPr lang="en-US" altLang="en-US" sz="3200" dirty="0">
                <a:solidFill>
                  <a:schemeClr val="bg1"/>
                </a:solidFill>
              </a:rPr>
              <a:t> public opinion is not reliable</a:t>
            </a:r>
          </a:p>
          <a:p>
            <a:pPr lvl="1">
              <a:spcAft>
                <a:spcPts val="0"/>
              </a:spcAft>
              <a:buFont typeface="Wingdings" panose="05000000000000000000" pitchFamily="2" charset="2"/>
              <a:buChar char="§"/>
            </a:pPr>
            <a:r>
              <a:rPr lang="en-US" altLang="en-US" sz="3200" dirty="0">
                <a:solidFill>
                  <a:schemeClr val="bg1"/>
                </a:solidFill>
              </a:rPr>
              <a:t>Shifts with winds of change, Mt.26</a:t>
            </a:r>
          </a:p>
          <a:p>
            <a:pPr lvl="1">
              <a:spcAft>
                <a:spcPts val="0"/>
              </a:spcAft>
              <a:buFont typeface="Wingdings" panose="05000000000000000000" pitchFamily="2" charset="2"/>
              <a:buChar char="§"/>
            </a:pPr>
            <a:r>
              <a:rPr lang="en-US" altLang="en-US" sz="3200" dirty="0">
                <a:solidFill>
                  <a:schemeClr val="bg1"/>
                </a:solidFill>
              </a:rPr>
              <a:t>Multiple replies</a:t>
            </a:r>
          </a:p>
          <a:p>
            <a:pPr lvl="2">
              <a:spcBef>
                <a:spcPts val="600"/>
              </a:spcBef>
              <a:spcAft>
                <a:spcPts val="0"/>
              </a:spcAft>
              <a:buFont typeface="Wingdings" panose="05000000000000000000" pitchFamily="2" charset="2"/>
              <a:buChar char="§"/>
            </a:pPr>
            <a:r>
              <a:rPr lang="en-US" altLang="en-US" sz="3200" dirty="0">
                <a:solidFill>
                  <a:srgbClr val="CCFFCC"/>
                </a:solidFill>
              </a:rPr>
              <a:t>John,</a:t>
            </a:r>
            <a:r>
              <a:rPr lang="en-US" altLang="en-US" sz="3200" dirty="0">
                <a:solidFill>
                  <a:schemeClr val="bg1"/>
                </a:solidFill>
              </a:rPr>
              <a:t> 14:2</a:t>
            </a:r>
          </a:p>
          <a:p>
            <a:pPr lvl="2">
              <a:spcAft>
                <a:spcPts val="0"/>
              </a:spcAft>
              <a:buFont typeface="Wingdings" panose="05000000000000000000" pitchFamily="2" charset="2"/>
              <a:buChar char="§"/>
            </a:pPr>
            <a:r>
              <a:rPr lang="en-US" altLang="en-US" sz="3200" dirty="0">
                <a:solidFill>
                  <a:srgbClr val="CCFFCC"/>
                </a:solidFill>
              </a:rPr>
              <a:t>Elijah,</a:t>
            </a:r>
            <a:r>
              <a:rPr lang="en-US" altLang="en-US" sz="3200" dirty="0">
                <a:solidFill>
                  <a:schemeClr val="bg1"/>
                </a:solidFill>
              </a:rPr>
              <a:t> Mal.4;  Mt.17</a:t>
            </a:r>
          </a:p>
          <a:p>
            <a:pPr lvl="2">
              <a:spcAft>
                <a:spcPts val="600"/>
              </a:spcAft>
              <a:buFont typeface="Wingdings" panose="05000000000000000000" pitchFamily="2" charset="2"/>
              <a:buChar char="§"/>
            </a:pPr>
            <a:r>
              <a:rPr lang="en-US" altLang="en-US" sz="3200" dirty="0">
                <a:solidFill>
                  <a:srgbClr val="CCFFCC"/>
                </a:solidFill>
              </a:rPr>
              <a:t>Jeremiah,</a:t>
            </a:r>
            <a:r>
              <a:rPr lang="en-US" altLang="en-US" sz="3200" dirty="0">
                <a:solidFill>
                  <a:schemeClr val="bg1"/>
                </a:solidFill>
              </a:rPr>
              <a:t> or another </a:t>
            </a:r>
            <a:r>
              <a:rPr lang="en-US" altLang="en-US" sz="3200" dirty="0">
                <a:solidFill>
                  <a:srgbClr val="CCFFCC"/>
                </a:solidFill>
              </a:rPr>
              <a:t>prophet</a:t>
            </a:r>
            <a:endParaRPr lang="en-US" altLang="en-US" sz="3200" dirty="0">
              <a:solidFill>
                <a:schemeClr val="bg1"/>
              </a:solidFill>
            </a:endParaRPr>
          </a:p>
          <a:p>
            <a:pPr>
              <a:spcAft>
                <a:spcPts val="0"/>
              </a:spcAft>
              <a:buFont typeface="Wingdings" panose="05000000000000000000" pitchFamily="2" charset="2"/>
              <a:buChar char="§"/>
            </a:pPr>
            <a:r>
              <a:rPr lang="en-US" altLang="en-US" dirty="0">
                <a:solidFill>
                  <a:schemeClr val="bg1"/>
                </a:solidFill>
              </a:rPr>
              <a:t>Today: </a:t>
            </a:r>
            <a:r>
              <a:rPr lang="en-US" altLang="en-US" i="1" dirty="0">
                <a:solidFill>
                  <a:srgbClr val="FFFF99"/>
                </a:solidFill>
              </a:rPr>
              <a:t>good man, religious leader, prophet</a:t>
            </a:r>
          </a:p>
          <a:p>
            <a:pPr marL="457200" lvl="1" indent="0">
              <a:buNone/>
            </a:pPr>
            <a:endParaRPr lang="en-US" altLang="en-US" sz="3200" dirty="0">
              <a:solidFill>
                <a:schemeClr val="bg1"/>
              </a:solidFill>
            </a:endParaRPr>
          </a:p>
        </p:txBody>
      </p:sp>
    </p:spTree>
    <p:extLst>
      <p:ext uri="{BB962C8B-B14F-4D97-AF65-F5344CB8AC3E}">
        <p14:creationId xmlns:p14="http://schemas.microsoft.com/office/powerpoint/2010/main" val="218385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783" y="609600"/>
            <a:ext cx="6108595" cy="381000"/>
          </a:xfrm>
          <a:solidFill>
            <a:schemeClr val="tx1">
              <a:lumMod val="95000"/>
              <a:lumOff val="5000"/>
            </a:schemeClr>
          </a:solidFill>
          <a:ln>
            <a:solidFill>
              <a:schemeClr val="bg1"/>
            </a:solidFill>
          </a:ln>
          <a:effectLst/>
        </p:spPr>
        <p:txBody>
          <a:bodyPr anchor="ctr" anchorCtr="0"/>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rgbClr val="FFFFCC"/>
                </a:solidFill>
                <a:latin typeface="+mn-lt"/>
                <a:ea typeface="Verdana" panose="020B0604030504040204" pitchFamily="34" charset="0"/>
                <a:cs typeface="Verdana" panose="020B0604030504040204" pitchFamily="34" charset="0"/>
              </a:rPr>
              <a:t>The Incomparable Question, 13</a:t>
            </a:r>
          </a:p>
        </p:txBody>
      </p:sp>
      <p:sp>
        <p:nvSpPr>
          <p:cNvPr id="3" name="Title 1">
            <a:extLst>
              <a:ext uri="{FF2B5EF4-FFF2-40B4-BE49-F238E27FC236}">
                <a16:creationId xmlns:a16="http://schemas.microsoft.com/office/drawing/2014/main" id="{93A8654E-633C-402A-8965-35078E550ACD}"/>
              </a:ext>
            </a:extLst>
          </p:cNvPr>
          <p:cNvSpPr txBox="1">
            <a:spLocks/>
          </p:cNvSpPr>
          <p:nvPr/>
        </p:nvSpPr>
        <p:spPr bwMode="auto">
          <a:xfrm>
            <a:off x="877456" y="1676400"/>
            <a:ext cx="7391400" cy="1066800"/>
          </a:xfrm>
          <a:prstGeom prst="rect">
            <a:avLst/>
          </a:prstGeom>
          <a:solidFill>
            <a:schemeClr val="tx1">
              <a:lumMod val="95000"/>
              <a:lumOff val="5000"/>
            </a:schemeClr>
          </a:solidFill>
          <a:ln>
            <a:solidFill>
              <a:srgbClr val="00B0F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500" dirty="0">
                <a:solidFill>
                  <a:schemeClr val="bg1"/>
                </a:solidFill>
                <a:latin typeface="Verdana" panose="020B0604030504040204" pitchFamily="34" charset="0"/>
                <a:ea typeface="Verdana" panose="020B0604030504040204" pitchFamily="34" charset="0"/>
                <a:cs typeface="Verdana" panose="020B0604030504040204" pitchFamily="34" charset="0"/>
              </a:rPr>
              <a:t>III. </a:t>
            </a:r>
            <a:r>
              <a:rPr lang="en-US" sz="3600" dirty="0">
                <a:solidFill>
                  <a:srgbClr val="FFFF00"/>
                </a:solidFill>
                <a:latin typeface="+mn-lt"/>
                <a:ea typeface="Verdana" panose="020B0604030504040204" pitchFamily="34" charset="0"/>
                <a:cs typeface="Verdana" panose="020B0604030504040204" pitchFamily="34" charset="0"/>
              </a:rPr>
              <a:t>The Inescapable Challenge, </a:t>
            </a:r>
            <a:r>
              <a:rPr lang="en-US" sz="3000" dirty="0">
                <a:solidFill>
                  <a:schemeClr val="bg1"/>
                </a:solidFill>
                <a:latin typeface="+mn-lt"/>
                <a:ea typeface="Verdana" panose="020B0604030504040204" pitchFamily="34" charset="0"/>
                <a:cs typeface="Verdana" panose="020B0604030504040204" pitchFamily="34" charset="0"/>
              </a:rPr>
              <a:t>15</a:t>
            </a:r>
          </a:p>
        </p:txBody>
      </p:sp>
      <p:sp>
        <p:nvSpPr>
          <p:cNvPr id="4" name="Title 1">
            <a:extLst>
              <a:ext uri="{FF2B5EF4-FFF2-40B4-BE49-F238E27FC236}">
                <a16:creationId xmlns:a16="http://schemas.microsoft.com/office/drawing/2014/main" id="{068599F4-A4DE-487C-8FA9-6C880EFD3538}"/>
              </a:ext>
            </a:extLst>
          </p:cNvPr>
          <p:cNvSpPr txBox="1">
            <a:spLocks/>
          </p:cNvSpPr>
          <p:nvPr/>
        </p:nvSpPr>
        <p:spPr bwMode="auto">
          <a:xfrm>
            <a:off x="1524000" y="114300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rgbClr val="FFFFCC"/>
                </a:solidFill>
                <a:latin typeface="+mn-lt"/>
                <a:ea typeface="Verdana" panose="020B0604030504040204" pitchFamily="34" charset="0"/>
                <a:cs typeface="Verdana" panose="020B0604030504040204" pitchFamily="34" charset="0"/>
              </a:rPr>
              <a:t>The Inevitable Response, 14</a:t>
            </a:r>
          </a:p>
        </p:txBody>
      </p:sp>
    </p:spTree>
    <p:extLst>
      <p:ext uri="{BB962C8B-B14F-4D97-AF65-F5344CB8AC3E}">
        <p14:creationId xmlns:p14="http://schemas.microsoft.com/office/powerpoint/2010/main" val="1362082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chemeClr val="bg1"/>
                </a:solidFill>
              </a:rPr>
              <a:t>They will be challenged to confess…</a:t>
            </a:r>
            <a:endParaRPr lang="en-US" altLang="en-US" sz="3600" dirty="0">
              <a:solidFill>
                <a:srgbClr val="CCFFCC"/>
              </a:solidFill>
            </a:endParaRPr>
          </a:p>
        </p:txBody>
      </p:sp>
      <p:sp>
        <p:nvSpPr>
          <p:cNvPr id="3075" name="Rectangle 3"/>
          <p:cNvSpPr>
            <a:spLocks noGrp="1" noChangeArrowheads="1"/>
          </p:cNvSpPr>
          <p:nvPr>
            <p:ph type="body" idx="1"/>
          </p:nvPr>
        </p:nvSpPr>
        <p:spPr>
          <a:xfrm>
            <a:off x="390236" y="685800"/>
            <a:ext cx="8382000" cy="5715000"/>
          </a:xfrm>
        </p:spPr>
        <p:txBody>
          <a:bodyPr/>
          <a:lstStyle/>
          <a:p>
            <a:pPr marL="0" indent="0" algn="ctr">
              <a:spcAft>
                <a:spcPts val="300"/>
              </a:spcAft>
              <a:buNone/>
            </a:pPr>
            <a:r>
              <a:rPr lang="en-US" altLang="en-US" dirty="0">
                <a:solidFill>
                  <a:srgbClr val="FFFFCC"/>
                </a:solidFill>
              </a:rPr>
              <a:t>Mt.10:32-33</a:t>
            </a:r>
            <a:endParaRPr lang="en-US" altLang="en-US" dirty="0">
              <a:solidFill>
                <a:schemeClr val="bg1"/>
              </a:solidFill>
            </a:endParaRPr>
          </a:p>
          <a:p>
            <a:pPr>
              <a:spcAft>
                <a:spcPts val="900"/>
              </a:spcAft>
              <a:buFont typeface="Wingdings" panose="05000000000000000000" pitchFamily="2" charset="2"/>
              <a:buChar char="§"/>
            </a:pPr>
            <a:r>
              <a:rPr lang="en-US" altLang="en-US" sz="3200" dirty="0">
                <a:solidFill>
                  <a:schemeClr val="bg1"/>
                </a:solidFill>
              </a:rPr>
              <a:t>Do they grasp the truth?</a:t>
            </a:r>
          </a:p>
          <a:p>
            <a:pPr>
              <a:spcAft>
                <a:spcPts val="900"/>
              </a:spcAft>
              <a:buFont typeface="Wingdings" panose="05000000000000000000" pitchFamily="2" charset="2"/>
              <a:buChar char="§"/>
            </a:pPr>
            <a:r>
              <a:rPr lang="en-US" altLang="en-US" dirty="0">
                <a:solidFill>
                  <a:schemeClr val="bg1"/>
                </a:solidFill>
              </a:rPr>
              <a:t>Mt.14:33, “…Truly, You are the Son of God”</a:t>
            </a:r>
          </a:p>
          <a:p>
            <a:pPr lvl="1">
              <a:spcAft>
                <a:spcPts val="600"/>
              </a:spcAft>
              <a:buFont typeface="Wingdings" panose="05000000000000000000" pitchFamily="2" charset="2"/>
              <a:buChar char="§"/>
            </a:pPr>
            <a:r>
              <a:rPr lang="en-US" altLang="en-US" sz="3200" dirty="0">
                <a:solidFill>
                  <a:schemeClr val="bg1"/>
                </a:solidFill>
              </a:rPr>
              <a:t>Those who knew Him best confess Him in the highest degree.</a:t>
            </a:r>
            <a:endParaRPr lang="en-US" altLang="en-US" sz="3200" dirty="0">
              <a:solidFill>
                <a:srgbClr val="FFFFCC"/>
              </a:solidFill>
            </a:endParaRPr>
          </a:p>
        </p:txBody>
      </p:sp>
      <p:sp>
        <p:nvSpPr>
          <p:cNvPr id="2" name="Rectangle 1">
            <a:extLst>
              <a:ext uri="{FF2B5EF4-FFF2-40B4-BE49-F238E27FC236}">
                <a16:creationId xmlns:a16="http://schemas.microsoft.com/office/drawing/2014/main" id="{EC36594B-A011-4507-9F72-48775C715DDC}"/>
              </a:ext>
            </a:extLst>
          </p:cNvPr>
          <p:cNvSpPr/>
          <p:nvPr/>
        </p:nvSpPr>
        <p:spPr>
          <a:xfrm>
            <a:off x="1258456" y="4038600"/>
            <a:ext cx="6629400" cy="1143000"/>
          </a:xfrm>
          <a:prstGeom prst="rect">
            <a:avLst/>
          </a:prstGeom>
          <a:solidFill>
            <a:schemeClr val="tx1"/>
          </a:solid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FF"/>
                </a:solidFill>
              </a:rPr>
              <a:t>Jesus never corrects or</a:t>
            </a:r>
            <a:br>
              <a:rPr lang="en-US" sz="3200" dirty="0">
                <a:solidFill>
                  <a:srgbClr val="CCFFFF"/>
                </a:solidFill>
              </a:rPr>
            </a:br>
            <a:r>
              <a:rPr lang="en-US" sz="3200" dirty="0">
                <a:solidFill>
                  <a:srgbClr val="CCFFFF"/>
                </a:solidFill>
              </a:rPr>
              <a:t>modifies this confession </a:t>
            </a:r>
            <a:r>
              <a:rPr lang="en-US" sz="3200" dirty="0"/>
              <a:t>(16-17)</a:t>
            </a:r>
          </a:p>
        </p:txBody>
      </p:sp>
    </p:spTree>
    <p:extLst>
      <p:ext uri="{BB962C8B-B14F-4D97-AF65-F5344CB8AC3E}">
        <p14:creationId xmlns:p14="http://schemas.microsoft.com/office/powerpoint/2010/main" val="425578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783" y="609600"/>
            <a:ext cx="6108595" cy="381000"/>
          </a:xfrm>
          <a:solidFill>
            <a:schemeClr val="tx1">
              <a:lumMod val="95000"/>
              <a:lumOff val="5000"/>
            </a:schemeClr>
          </a:solidFill>
          <a:ln>
            <a:solidFill>
              <a:schemeClr val="bg1"/>
            </a:solidFill>
          </a:ln>
          <a:effectLst/>
        </p:spPr>
        <p:txBody>
          <a:bodyPr anchor="ctr" anchorCtr="0"/>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 </a:t>
            </a:r>
            <a:r>
              <a:rPr lang="en-US" sz="2400" dirty="0">
                <a:solidFill>
                  <a:srgbClr val="FFFFCC"/>
                </a:solidFill>
                <a:latin typeface="+mn-lt"/>
                <a:ea typeface="Verdana" panose="020B0604030504040204" pitchFamily="34" charset="0"/>
                <a:cs typeface="Verdana" panose="020B0604030504040204" pitchFamily="34" charset="0"/>
              </a:rPr>
              <a:t>The Incomparable Question, 13</a:t>
            </a:r>
          </a:p>
        </p:txBody>
      </p:sp>
      <p:sp>
        <p:nvSpPr>
          <p:cNvPr id="3" name="Title 1">
            <a:extLst>
              <a:ext uri="{FF2B5EF4-FFF2-40B4-BE49-F238E27FC236}">
                <a16:creationId xmlns:a16="http://schemas.microsoft.com/office/drawing/2014/main" id="{93A8654E-633C-402A-8965-35078E550ACD}"/>
              </a:ext>
            </a:extLst>
          </p:cNvPr>
          <p:cNvSpPr txBox="1">
            <a:spLocks/>
          </p:cNvSpPr>
          <p:nvPr/>
        </p:nvSpPr>
        <p:spPr bwMode="auto">
          <a:xfrm>
            <a:off x="877456" y="2246744"/>
            <a:ext cx="7391400" cy="1066800"/>
          </a:xfrm>
          <a:prstGeom prst="rect">
            <a:avLst/>
          </a:prstGeom>
          <a:solidFill>
            <a:schemeClr val="tx1">
              <a:lumMod val="95000"/>
              <a:lumOff val="5000"/>
            </a:schemeClr>
          </a:solidFill>
          <a:ln>
            <a:solidFill>
              <a:srgbClr val="00B0F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500" dirty="0">
                <a:solidFill>
                  <a:schemeClr val="bg1"/>
                </a:solidFill>
                <a:latin typeface="Verdana" panose="020B0604030504040204" pitchFamily="34" charset="0"/>
                <a:ea typeface="Verdana" panose="020B0604030504040204" pitchFamily="34" charset="0"/>
                <a:cs typeface="Verdana" panose="020B0604030504040204" pitchFamily="34" charset="0"/>
              </a:rPr>
              <a:t>IV. </a:t>
            </a:r>
            <a:r>
              <a:rPr lang="en-US" sz="3600" dirty="0">
                <a:solidFill>
                  <a:srgbClr val="FFFF00"/>
                </a:solidFill>
                <a:latin typeface="+mn-lt"/>
                <a:ea typeface="Verdana" panose="020B0604030504040204" pitchFamily="34" charset="0"/>
                <a:cs typeface="Verdana" panose="020B0604030504040204" pitchFamily="34" charset="0"/>
              </a:rPr>
              <a:t>The Indisputable Conclusion, </a:t>
            </a:r>
            <a:r>
              <a:rPr lang="en-US" sz="3000" dirty="0">
                <a:solidFill>
                  <a:schemeClr val="bg1"/>
                </a:solidFill>
                <a:latin typeface="+mn-lt"/>
                <a:ea typeface="Verdana" panose="020B0604030504040204" pitchFamily="34" charset="0"/>
                <a:cs typeface="Verdana" panose="020B0604030504040204" pitchFamily="34" charset="0"/>
              </a:rPr>
              <a:t>16</a:t>
            </a:r>
          </a:p>
        </p:txBody>
      </p:sp>
      <p:sp>
        <p:nvSpPr>
          <p:cNvPr id="4" name="Title 1">
            <a:extLst>
              <a:ext uri="{FF2B5EF4-FFF2-40B4-BE49-F238E27FC236}">
                <a16:creationId xmlns:a16="http://schemas.microsoft.com/office/drawing/2014/main" id="{068599F4-A4DE-487C-8FA9-6C880EFD3538}"/>
              </a:ext>
            </a:extLst>
          </p:cNvPr>
          <p:cNvSpPr txBox="1">
            <a:spLocks/>
          </p:cNvSpPr>
          <p:nvPr/>
        </p:nvSpPr>
        <p:spPr bwMode="auto">
          <a:xfrm>
            <a:off x="1524000" y="114300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II. </a:t>
            </a:r>
            <a:r>
              <a:rPr lang="en-US" sz="2400" dirty="0">
                <a:solidFill>
                  <a:srgbClr val="FFFFCC"/>
                </a:solidFill>
                <a:latin typeface="+mn-lt"/>
                <a:ea typeface="Verdana" panose="020B0604030504040204" pitchFamily="34" charset="0"/>
                <a:cs typeface="Verdana" panose="020B0604030504040204" pitchFamily="34" charset="0"/>
              </a:rPr>
              <a:t>The Inevitable Response, 14</a:t>
            </a:r>
          </a:p>
        </p:txBody>
      </p:sp>
      <p:sp>
        <p:nvSpPr>
          <p:cNvPr id="5" name="Title 1">
            <a:extLst>
              <a:ext uri="{FF2B5EF4-FFF2-40B4-BE49-F238E27FC236}">
                <a16:creationId xmlns:a16="http://schemas.microsoft.com/office/drawing/2014/main" id="{B3DFADA2-512D-460E-A700-462522291275}"/>
              </a:ext>
            </a:extLst>
          </p:cNvPr>
          <p:cNvSpPr txBox="1">
            <a:spLocks/>
          </p:cNvSpPr>
          <p:nvPr/>
        </p:nvSpPr>
        <p:spPr bwMode="auto">
          <a:xfrm>
            <a:off x="1524000" y="1676400"/>
            <a:ext cx="6108595" cy="3810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400" dirty="0">
                <a:solidFill>
                  <a:srgbClr val="FFFFCC"/>
                </a:solidFill>
                <a:latin typeface="Verdana" panose="020B0604030504040204" pitchFamily="34" charset="0"/>
                <a:ea typeface="Verdana" panose="020B0604030504040204" pitchFamily="34" charset="0"/>
                <a:cs typeface="Verdana" panose="020B0604030504040204" pitchFamily="34" charset="0"/>
              </a:rPr>
              <a:t>III. </a:t>
            </a:r>
            <a:r>
              <a:rPr lang="en-US" sz="2400" dirty="0">
                <a:solidFill>
                  <a:srgbClr val="FFFFCC"/>
                </a:solidFill>
                <a:latin typeface="+mn-lt"/>
                <a:ea typeface="Verdana" panose="020B0604030504040204" pitchFamily="34" charset="0"/>
                <a:cs typeface="Verdana" panose="020B0604030504040204" pitchFamily="34" charset="0"/>
              </a:rPr>
              <a:t>The Inescapable Challenge, 15</a:t>
            </a:r>
          </a:p>
        </p:txBody>
      </p:sp>
    </p:spTree>
    <p:extLst>
      <p:ext uri="{BB962C8B-B14F-4D97-AF65-F5344CB8AC3E}">
        <p14:creationId xmlns:p14="http://schemas.microsoft.com/office/powerpoint/2010/main" val="93511663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6611</TotalTime>
  <Words>2221</Words>
  <Application>Microsoft Office PowerPoint</Application>
  <PresentationFormat>On-screen Show (4:3)</PresentationFormat>
  <Paragraphs>183</Paragraphs>
  <Slides>35</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Courier New</vt:lpstr>
      <vt:lpstr>Verdana</vt:lpstr>
      <vt:lpstr>Wingdings</vt:lpstr>
      <vt:lpstr>Default Design</vt:lpstr>
      <vt:lpstr>PowerPoint Presentation</vt:lpstr>
      <vt:lpstr>I. The Incomparable Question, 13</vt:lpstr>
      <vt:lpstr>PowerPoint Presentation</vt:lpstr>
      <vt:lpstr>PowerPoint Presentation</vt:lpstr>
      <vt:lpstr>I. The Incomparable Question, 13</vt:lpstr>
      <vt:lpstr>Each views Him as a spokesman for God</vt:lpstr>
      <vt:lpstr>I. The Incomparable Question, 13</vt:lpstr>
      <vt:lpstr>They will be challenged to confess…</vt:lpstr>
      <vt:lpstr>I. The Incomparable Question, 13</vt:lpstr>
      <vt:lpstr>How does Peter know that Jesus is more than a prophet?</vt:lpstr>
      <vt:lpstr>Peter’s double confession (he answers for each apostle, v.15)</vt:lpstr>
      <vt:lpstr>I. The Incomparable Question, 13</vt:lpstr>
      <vt:lpstr>Blessed: same verdict as Mt.5:3-12 (enjoys approval of God)</vt:lpstr>
      <vt:lpstr>I. The Incomparable Question, 13</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Roman Catholicism: “Peter is the rock, the first pope” ? ?</vt:lpstr>
      <vt:lpstr>I. The Incomparable Question, 13</vt:lpstr>
      <vt:lpstr>Keys: instrument of admission</vt:lpstr>
      <vt:lpstr>Key:</vt:lpstr>
      <vt:lpstr>20: ‘Know and not tell”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587</cp:revision>
  <dcterms:created xsi:type="dcterms:W3CDTF">2004-01-08T21:08:14Z</dcterms:created>
  <dcterms:modified xsi:type="dcterms:W3CDTF">2021-03-29T04:44:01Z</dcterms:modified>
</cp:coreProperties>
</file>