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05" r:id="rId2"/>
    <p:sldId id="455" r:id="rId3"/>
    <p:sldId id="552" r:id="rId4"/>
    <p:sldId id="571" r:id="rId5"/>
    <p:sldId id="475" r:id="rId6"/>
    <p:sldId id="514" r:id="rId7"/>
    <p:sldId id="570" r:id="rId8"/>
    <p:sldId id="566" r:id="rId9"/>
    <p:sldId id="562" r:id="rId10"/>
    <p:sldId id="563" r:id="rId11"/>
    <p:sldId id="567" r:id="rId12"/>
    <p:sldId id="564" r:id="rId13"/>
    <p:sldId id="553" r:id="rId14"/>
    <p:sldId id="535" r:id="rId15"/>
    <p:sldId id="572" r:id="rId16"/>
    <p:sldId id="536" r:id="rId17"/>
    <p:sldId id="565" r:id="rId18"/>
    <p:sldId id="568" r:id="rId19"/>
    <p:sldId id="569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00FFCC"/>
    <a:srgbClr val="FFFF99"/>
    <a:srgbClr val="CCFFFF"/>
    <a:srgbClr val="FFCC99"/>
    <a:srgbClr val="99FF66"/>
    <a:srgbClr val="B2B2B2"/>
    <a:srgbClr val="0000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8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33883" y="1143000"/>
            <a:ext cx="5887347" cy="1295400"/>
          </a:xfrm>
          <a:prstGeom prst="roundRect">
            <a:avLst/>
          </a:prstGeom>
          <a:solidFill>
            <a:srgbClr val="000066"/>
          </a:solidFill>
          <a:ln w="1270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</a:rPr>
              <a:t>Repentance Toward God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6" y="93663"/>
            <a:ext cx="8610600" cy="1125537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</a:rPr>
              <a:t>Godly sorrow: pain because we hurt God  </a:t>
            </a:r>
            <a:r>
              <a:rPr lang="en-US" sz="3300" dirty="0">
                <a:solidFill>
                  <a:schemeClr val="bg1"/>
                </a:solidFill>
              </a:rPr>
              <a:t>Gn.6:5-6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219200"/>
            <a:ext cx="8610600" cy="5334000"/>
          </a:xfrm>
        </p:spPr>
        <p:txBody>
          <a:bodyPr/>
          <a:lstStyle/>
          <a:p>
            <a:pPr marL="0" indent="0">
              <a:spcAft>
                <a:spcPts val="50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1.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sorrows over sin.</a:t>
            </a:r>
          </a:p>
          <a:p>
            <a:pPr marL="517525" indent="-517525">
              <a:spcAft>
                <a:spcPts val="50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2.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 does not sit in heaven watching without feeling as we destroy ourselves.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3.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 cares…  </a:t>
            </a:r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Dictionary: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“To feel pain, sorrow, or regret for something one has done or left undone” </a:t>
            </a:r>
            <a:b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wrong!</a:t>
            </a:r>
          </a:p>
        </p:txBody>
      </p:sp>
    </p:spTree>
    <p:extLst>
      <p:ext uri="{BB962C8B-B14F-4D97-AF65-F5344CB8AC3E}">
        <p14:creationId xmlns:p14="http://schemas.microsoft.com/office/powerpoint/2010/main" val="262584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6" y="93663"/>
            <a:ext cx="8610600" cy="1049337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</a:rPr>
              <a:t>Godly sorrow sees our guilt,</a:t>
            </a:r>
            <a:br>
              <a:rPr lang="en-US" sz="3600" dirty="0">
                <a:solidFill>
                  <a:srgbClr val="FFFF99"/>
                </a:solidFill>
              </a:rPr>
            </a:br>
            <a:r>
              <a:rPr lang="en-US" sz="3600" dirty="0">
                <a:solidFill>
                  <a:srgbClr val="FFFF99"/>
                </a:solidFill>
              </a:rPr>
              <a:t>tries to lead us to repentance</a:t>
            </a:r>
            <a:endParaRPr lang="en-US" sz="3300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371600"/>
            <a:ext cx="8610600" cy="5257800"/>
          </a:xfrm>
        </p:spPr>
        <p:txBody>
          <a:bodyPr/>
          <a:lstStyle/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David,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Ps.51, contrite spirit, broken heart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Israel,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Is.59, separated from God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Prodigal,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Lk.15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Peter,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Lk.22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Pentecost,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Ac.2:36-37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Counselors: 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“do not beat up on yourself”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Lk.18:13: </a:t>
            </a:r>
            <a:r>
              <a:rPr lang="en-US" sz="3200" i="1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sinner, beat his breast…</a:t>
            </a:r>
          </a:p>
        </p:txBody>
      </p:sp>
    </p:spTree>
    <p:extLst>
      <p:ext uri="{BB962C8B-B14F-4D97-AF65-F5344CB8AC3E}">
        <p14:creationId xmlns:p14="http://schemas.microsoft.com/office/powerpoint/2010/main" val="258655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6" y="93663"/>
            <a:ext cx="8610600" cy="744537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</a:rPr>
              <a:t>Repentance changes life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914400"/>
            <a:ext cx="8610600" cy="55626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Co.5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Co.2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Counterfeit religions replace repentance with food, fun, frolic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Ezk.36:26… → Ac.2:37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Gn.34:7, Jacob and sons</a:t>
            </a:r>
          </a:p>
          <a:p>
            <a:pPr lvl="2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Lv.10:3, Aaron</a:t>
            </a:r>
          </a:p>
          <a:p>
            <a:pPr marL="914400" lvl="2" indent="0">
              <a:spcAft>
                <a:spcPts val="0"/>
              </a:spcAft>
              <a:buNone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	</a:t>
            </a:r>
          </a:p>
          <a:p>
            <a:pPr lvl="2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Ac.2:37, Jews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D47117-92AB-46AB-90C7-286AEF442D41}"/>
              </a:ext>
            </a:extLst>
          </p:cNvPr>
          <p:cNvSpPr/>
          <p:nvPr/>
        </p:nvSpPr>
        <p:spPr>
          <a:xfrm>
            <a:off x="2390186" y="1170708"/>
            <a:ext cx="6144214" cy="705515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FF"/>
                </a:solidFill>
              </a:rPr>
              <a:t>Repentance steers us from sin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FCAAF2-6B41-4C3D-ABAF-546BFFD21C74}"/>
              </a:ext>
            </a:extLst>
          </p:cNvPr>
          <p:cNvSpPr/>
          <p:nvPr/>
        </p:nvSpPr>
        <p:spPr>
          <a:xfrm>
            <a:off x="1505528" y="4876800"/>
            <a:ext cx="6144214" cy="9144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99"/>
                </a:solidFill>
              </a:rPr>
              <a:t>Stupefy; strike dumb; astounded</a:t>
            </a:r>
            <a:br>
              <a:rPr lang="en-US" sz="3000" dirty="0">
                <a:solidFill>
                  <a:srgbClr val="FFFF99"/>
                </a:solidFill>
              </a:rPr>
            </a:br>
            <a:r>
              <a:rPr lang="en-US" sz="3000" dirty="0">
                <a:solidFill>
                  <a:srgbClr val="FFFF99"/>
                </a:solidFill>
              </a:rPr>
              <a:t>in amazement and fear.  </a:t>
            </a:r>
            <a:r>
              <a:rPr lang="en-US" sz="2800" dirty="0">
                <a:solidFill>
                  <a:schemeClr val="bg1"/>
                </a:solidFill>
              </a:rPr>
              <a:t>Job 1:22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14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191483" y="990600"/>
            <a:ext cx="4772583" cy="533400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What Is Repentance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9BA95A3-B4EA-484D-BFE5-F4956253AF9E}"/>
              </a:ext>
            </a:extLst>
          </p:cNvPr>
          <p:cNvSpPr/>
          <p:nvPr/>
        </p:nvSpPr>
        <p:spPr>
          <a:xfrm>
            <a:off x="1403932" y="1752600"/>
            <a:ext cx="6352308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3600" dirty="0">
                <a:solidFill>
                  <a:srgbClr val="99FF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Is Sin?</a:t>
            </a:r>
            <a:endParaRPr lang="en-US" sz="3800" dirty="0">
              <a:solidFill>
                <a:srgbClr val="99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659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2400" dirty="0">
                <a:solidFill>
                  <a:srgbClr val="00FFCC"/>
                </a:solidFill>
              </a:rPr>
              <a:t>1. </a:t>
            </a:r>
            <a:r>
              <a:rPr lang="en-US" sz="3600" dirty="0">
                <a:solidFill>
                  <a:srgbClr val="FFFF00"/>
                </a:solidFill>
              </a:rPr>
              <a:t>Rebellion against God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Israel, Num.14:9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Barabbas, Mk.15:7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Joseph, Gn.39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Did not fear 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[“fury of a woman”]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Did not excuse sins 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[“can repent later”]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Did not justify ungodliness</a:t>
            </a:r>
          </a:p>
        </p:txBody>
      </p:sp>
    </p:spTree>
    <p:extLst>
      <p:ext uri="{BB962C8B-B14F-4D97-AF65-F5344CB8AC3E}">
        <p14:creationId xmlns:p14="http://schemas.microsoft.com/office/powerpoint/2010/main" val="261606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2400" dirty="0">
                <a:solidFill>
                  <a:srgbClr val="00FFCC"/>
                </a:solidFill>
              </a:rPr>
              <a:t>1. </a:t>
            </a:r>
            <a:r>
              <a:rPr lang="en-US" sz="3600" dirty="0">
                <a:solidFill>
                  <a:srgbClr val="FFFF00"/>
                </a:solidFill>
              </a:rPr>
              <a:t>Rebellion against God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Ja.2:10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“But it’s just one sin!”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Thief: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$20,000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Drunk: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daily</a:t>
            </a:r>
          </a:p>
          <a:p>
            <a:pPr marL="0" indent="0"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4B98514-42C1-4190-A738-2C7DF803EEEA}"/>
              </a:ext>
            </a:extLst>
          </p:cNvPr>
          <p:cNvSpPr/>
          <p:nvPr/>
        </p:nvSpPr>
        <p:spPr>
          <a:xfrm>
            <a:off x="5105400" y="1295400"/>
            <a:ext cx="3810000" cy="10668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spcAft>
                <a:spcPts val="0"/>
              </a:spcAft>
            </a:pPr>
            <a:r>
              <a:rPr lang="en-US" sz="3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One sin proves guilt; worthy of punishment</a:t>
            </a:r>
          </a:p>
        </p:txBody>
      </p:sp>
    </p:spTree>
    <p:extLst>
      <p:ext uri="{BB962C8B-B14F-4D97-AF65-F5344CB8AC3E}">
        <p14:creationId xmlns:p14="http://schemas.microsoft.com/office/powerpoint/2010/main" val="253549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2400" dirty="0">
                <a:solidFill>
                  <a:srgbClr val="00FFCC"/>
                </a:solidFill>
              </a:rPr>
              <a:t>2. </a:t>
            </a:r>
            <a:r>
              <a:rPr lang="en-US" sz="3600" dirty="0">
                <a:solidFill>
                  <a:srgbClr val="FFFF00"/>
                </a:solidFill>
              </a:rPr>
              <a:t>Insult to God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Hb.2:10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“It’s nobody’s business what I do!”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“Nobody up there decides it!”  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(Ps.14:1)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“I don’t like an authoritarian approach in religion.” 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Hb.6:6  . . .  Mt.26:67-68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Lk.19:…13-14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188308E-BF0E-4FBD-9B16-F0A2E96CD585}"/>
              </a:ext>
            </a:extLst>
          </p:cNvPr>
          <p:cNvSpPr/>
          <p:nvPr/>
        </p:nvSpPr>
        <p:spPr>
          <a:xfrm>
            <a:off x="1602337" y="1524000"/>
            <a:ext cx="5954020" cy="12192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CC"/>
                </a:solidFill>
              </a:rPr>
              <a:t>“Sin is a clenched fist and</a:t>
            </a:r>
            <a:br>
              <a:rPr lang="en-US" sz="3200" dirty="0">
                <a:solidFill>
                  <a:srgbClr val="CCFFCC"/>
                </a:solidFill>
              </a:rPr>
            </a:br>
            <a:r>
              <a:rPr lang="en-US" sz="3200" dirty="0">
                <a:solidFill>
                  <a:srgbClr val="CCFFCC"/>
                </a:solidFill>
              </a:rPr>
              <a:t>its object is the face of God” </a:t>
            </a:r>
          </a:p>
        </p:txBody>
      </p:sp>
    </p:spTree>
    <p:extLst>
      <p:ext uri="{BB962C8B-B14F-4D97-AF65-F5344CB8AC3E}">
        <p14:creationId xmlns:p14="http://schemas.microsoft.com/office/powerpoint/2010/main" val="152454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2400" dirty="0">
                <a:solidFill>
                  <a:srgbClr val="00FFCC"/>
                </a:solidFill>
              </a:rPr>
              <a:t>3. </a:t>
            </a:r>
            <a:r>
              <a:rPr lang="en-US" sz="3600" dirty="0">
                <a:solidFill>
                  <a:srgbClr val="FFFF00"/>
                </a:solidFill>
              </a:rPr>
              <a:t>Grief to God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has feelings?”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Gn.6:5-6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 first: God </a:t>
            </a:r>
            <a:r>
              <a:rPr lang="en-US" sz="32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regrets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something He made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NOT because </a:t>
            </a:r>
            <a:r>
              <a:rPr lang="en-US" sz="32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made a mistake, BUT man sinned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</a:t>
            </a: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saw, was sorry,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and </a:t>
            </a: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grieved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People chose total depravity (by free will) – </a:t>
            </a:r>
            <a:r>
              <a:rPr lang="en-US" sz="3200" dirty="0">
                <a:solidFill>
                  <a:srgbClr val="FFCC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every 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 . . </a:t>
            </a:r>
            <a:r>
              <a:rPr lang="en-US" sz="3200" dirty="0">
                <a:solidFill>
                  <a:srgbClr val="FFCC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only evil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 . . </a:t>
            </a:r>
            <a:r>
              <a:rPr lang="en-US" sz="3200" dirty="0">
                <a:solidFill>
                  <a:srgbClr val="FFCC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continually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80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2400" dirty="0">
                <a:solidFill>
                  <a:srgbClr val="00FFCC"/>
                </a:solidFill>
              </a:rPr>
              <a:t>3. </a:t>
            </a:r>
            <a:r>
              <a:rPr lang="en-US" sz="3600" dirty="0">
                <a:solidFill>
                  <a:srgbClr val="FFFF00"/>
                </a:solidFill>
              </a:rPr>
              <a:t>Grief to God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Pt.3:9</a:t>
            </a:r>
          </a:p>
          <a:p>
            <a:pPr lv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waits in hope that sinners will repent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Mt.23:37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 resolve to remain in sin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Many think the sinner can add Christ without repentance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02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Romans 6:23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E69EA6-7587-4D81-9A91-F4C9472D34D7}"/>
              </a:ext>
            </a:extLst>
          </p:cNvPr>
          <p:cNvSpPr/>
          <p:nvPr/>
        </p:nvSpPr>
        <p:spPr>
          <a:xfrm>
            <a:off x="1410856" y="1219200"/>
            <a:ext cx="6324600" cy="17526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CCFFFF"/>
                </a:solidFill>
              </a:rPr>
              <a:t>“If you don’t read the news, you’re uninformed . . . If you do read the news, you’re misinformed.”   </a:t>
            </a:r>
          </a:p>
        </p:txBody>
      </p:sp>
    </p:spTree>
    <p:extLst>
      <p:ext uri="{BB962C8B-B14F-4D97-AF65-F5344CB8AC3E}">
        <p14:creationId xmlns:p14="http://schemas.microsoft.com/office/powerpoint/2010/main" val="130958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Repentance: difficult subject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Not hard to induce faith…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Not hard to induce baptism…</a:t>
            </a:r>
          </a:p>
          <a:p>
            <a:pPr marL="341313" indent="-341313">
              <a:spcAft>
                <a:spcPts val="3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Many refuse gospel because they will </a:t>
            </a:r>
            <a:r>
              <a:rPr lang="en-US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not repent 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4ECB520-D2CA-43DC-B480-DDEDFACAC050}"/>
              </a:ext>
            </a:extLst>
          </p:cNvPr>
          <p:cNvSpPr/>
          <p:nvPr/>
        </p:nvSpPr>
        <p:spPr>
          <a:xfrm>
            <a:off x="1182256" y="3438236"/>
            <a:ext cx="6781800" cy="1219200"/>
          </a:xfrm>
          <a:prstGeom prst="rect">
            <a:avLst/>
          </a:prstGeom>
          <a:solidFill>
            <a:schemeClr val="tx1"/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CC"/>
                </a:solidFill>
              </a:rPr>
              <a:t>“The devil is an artist: he paints</a:t>
            </a:r>
            <a:br>
              <a:rPr lang="en-US" sz="3200" dirty="0">
                <a:solidFill>
                  <a:srgbClr val="CCFFCC"/>
                </a:solidFill>
              </a:rPr>
            </a:br>
            <a:r>
              <a:rPr lang="en-US" sz="3200" dirty="0">
                <a:solidFill>
                  <a:srgbClr val="CCFFCC"/>
                </a:solidFill>
              </a:rPr>
              <a:t>sin in very attractive colors.</a:t>
            </a:r>
            <a:r>
              <a:rPr lang="en-US" sz="3200" dirty="0">
                <a:solidFill>
                  <a:srgbClr val="CCFFFF"/>
                </a:solidFill>
              </a:rPr>
              <a:t>”</a:t>
            </a:r>
            <a:r>
              <a:rPr lang="en-US" sz="3200" dirty="0">
                <a:solidFill>
                  <a:srgbClr val="FFFF00"/>
                </a:solidFill>
              </a:rPr>
              <a:t>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1942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160463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No wonder apostles preach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600" dirty="0">
                <a:solidFill>
                  <a:srgbClr val="FFFF00"/>
                </a:solidFill>
              </a:rPr>
              <a:t>on repentance so often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371600"/>
            <a:ext cx="8610600" cy="5029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Ac.2</a:t>
            </a:r>
            <a:r>
              <a:rPr lang="en-US" baseline="30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38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chemeClr val="bg1"/>
                </a:solidFill>
              </a:rPr>
              <a:t>Then Peter said to them, “</a:t>
            </a:r>
            <a:r>
              <a:rPr lang="en-US" sz="3100" dirty="0">
                <a:solidFill>
                  <a:srgbClr val="FFFFCC"/>
                </a:solidFill>
              </a:rPr>
              <a:t>Repent</a:t>
            </a:r>
            <a:r>
              <a:rPr lang="en-US" sz="3100" dirty="0">
                <a:solidFill>
                  <a:schemeClr val="bg1"/>
                </a:solidFill>
              </a:rPr>
              <a:t> and let every one of you be baptized in the name of Jesus Christ for the remission of sins, and you will receive the gift of the Holy Spirit.”</a:t>
            </a: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Ac.3</a:t>
            </a:r>
            <a:r>
              <a:rPr lang="en-US" baseline="30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19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FFCC"/>
                </a:solidFill>
              </a:rPr>
              <a:t>Repent</a:t>
            </a:r>
            <a:r>
              <a:rPr lang="en-US" dirty="0">
                <a:solidFill>
                  <a:schemeClr val="bg1"/>
                </a:solidFill>
              </a:rPr>
              <a:t> therefore, and be converted, that your sins may be blotted out, so that times of refreshing may come from the presence of the Lord.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defTabSz="517525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4809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160463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No wonder apostles preach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600" dirty="0">
                <a:solidFill>
                  <a:srgbClr val="FFFF00"/>
                </a:solidFill>
              </a:rPr>
              <a:t>on repentance so often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371600"/>
            <a:ext cx="8610600" cy="50292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Ac.8</a:t>
            </a:r>
            <a:r>
              <a:rPr lang="en-US" baseline="30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22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Repent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therefore of this your wickedness, and pray God if perhaps the thought of your heart may be forgiven you.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Ac.11</a:t>
            </a:r>
            <a:r>
              <a:rPr lang="en-US" baseline="30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18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When they heard these things they became silent; and they glorified God, saying, “Then God has also granted to the Gentiles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repentance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to life.”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39E9086-D5B5-4FDB-94E6-57C8EF7BAE19}"/>
              </a:ext>
            </a:extLst>
          </p:cNvPr>
          <p:cNvSpPr/>
          <p:nvPr/>
        </p:nvSpPr>
        <p:spPr>
          <a:xfrm>
            <a:off x="1537740" y="5066144"/>
            <a:ext cx="6068520" cy="12192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</a:rPr>
              <a:t>“Grant” </a:t>
            </a:r>
            <a:r>
              <a:rPr lang="en-US" sz="3200" dirty="0"/>
              <a:t>– give opportunity</a:t>
            </a:r>
            <a:br>
              <a:rPr lang="en-US" sz="3200" dirty="0"/>
            </a:br>
            <a:r>
              <a:rPr lang="en-US" sz="3200" dirty="0"/>
              <a:t>(privilege) to repent</a:t>
            </a:r>
          </a:p>
        </p:txBody>
      </p:sp>
    </p:spTree>
    <p:extLst>
      <p:ext uri="{BB962C8B-B14F-4D97-AF65-F5344CB8AC3E}">
        <p14:creationId xmlns:p14="http://schemas.microsoft.com/office/powerpoint/2010/main" val="97794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17780" y="990600"/>
            <a:ext cx="6324599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3800" dirty="0">
                <a:solidFill>
                  <a:srgbClr val="99FF66"/>
                </a:solidFill>
                <a:ea typeface="Verdana" panose="020B0604030504040204" pitchFamily="34" charset="0"/>
              </a:rPr>
              <a:t>What Is Repentance?</a:t>
            </a:r>
            <a:endParaRPr lang="en-US" sz="3800" dirty="0">
              <a:solidFill>
                <a:srgbClr val="99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94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</a:rPr>
              <a:t>Repentance: change of mind: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5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Caused by godly sorrow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D47117-92AB-46AB-90C7-286AEF442D41}"/>
              </a:ext>
            </a:extLst>
          </p:cNvPr>
          <p:cNvSpPr/>
          <p:nvPr/>
        </p:nvSpPr>
        <p:spPr>
          <a:xfrm>
            <a:off x="332508" y="1600200"/>
            <a:ext cx="8488220" cy="44196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3100" b="1" baseline="30000" dirty="0">
                <a:solidFill>
                  <a:srgbClr val="99FF66"/>
                </a:solidFill>
              </a:rPr>
              <a:t>9</a:t>
            </a:r>
            <a:r>
              <a:rPr lang="en-US" sz="3100" dirty="0">
                <a:solidFill>
                  <a:schemeClr val="bg1"/>
                </a:solidFill>
              </a:rPr>
              <a:t>Now I rejoice, not that you were made sorry, but that your sorrow led to repentance.  For you were made sorry in a godly manner, that you might suffer loss from us in nothing.  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b="1" baseline="30000" dirty="0">
                <a:solidFill>
                  <a:srgbClr val="99FF66"/>
                </a:solidFill>
              </a:rPr>
              <a:t>10</a:t>
            </a:r>
            <a:r>
              <a:rPr lang="en-US" sz="3100" dirty="0">
                <a:solidFill>
                  <a:schemeClr val="bg1"/>
                </a:solidFill>
              </a:rPr>
              <a:t>For godly sorrow produces repentance leading to salvation, not to be regretted; but the sorrow of the world produces death </a:t>
            </a:r>
            <a:r>
              <a:rPr lang="en-US" sz="2600" dirty="0">
                <a:solidFill>
                  <a:schemeClr val="bg1"/>
                </a:solidFill>
              </a:rPr>
              <a:t>– 2 Cor.7</a:t>
            </a:r>
          </a:p>
        </p:txBody>
      </p:sp>
    </p:spTree>
    <p:extLst>
      <p:ext uri="{BB962C8B-B14F-4D97-AF65-F5344CB8AC3E}">
        <p14:creationId xmlns:p14="http://schemas.microsoft.com/office/powerpoint/2010/main" val="10537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</a:rPr>
              <a:t>Repentance: change of mind: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sz="35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Caused by godly sorrow</a:t>
            </a:r>
          </a:p>
          <a:p>
            <a:pPr marL="0" indent="0" algn="ctr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D47117-92AB-46AB-90C7-286AEF442D41}"/>
              </a:ext>
            </a:extLst>
          </p:cNvPr>
          <p:cNvSpPr/>
          <p:nvPr/>
        </p:nvSpPr>
        <p:spPr>
          <a:xfrm>
            <a:off x="332508" y="1600200"/>
            <a:ext cx="8488220" cy="44196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b="1" baseline="30000" dirty="0">
                <a:solidFill>
                  <a:srgbClr val="99FF66"/>
                </a:solidFill>
              </a:rPr>
              <a:t>9</a:t>
            </a:r>
            <a:r>
              <a:rPr lang="en-US" sz="3100" dirty="0">
                <a:solidFill>
                  <a:schemeClr val="bg1"/>
                </a:solidFill>
              </a:rPr>
              <a:t>Now I rejoice, not that you were made sorry, but that your sorrow led to repentance.  For you were made </a:t>
            </a:r>
            <a:r>
              <a:rPr lang="en-US" sz="3100" u="sng" dirty="0">
                <a:solidFill>
                  <a:schemeClr val="bg1"/>
                </a:solidFill>
              </a:rPr>
              <a:t>sorry in a godly manner</a:t>
            </a:r>
            <a:r>
              <a:rPr lang="en-US" sz="3100" dirty="0">
                <a:solidFill>
                  <a:schemeClr val="bg1"/>
                </a:solidFill>
              </a:rPr>
              <a:t>  </a:t>
            </a:r>
            <a:r>
              <a:rPr lang="en-US" sz="3100" dirty="0">
                <a:solidFill>
                  <a:srgbClr val="00FFCC"/>
                </a:solidFill>
              </a:rPr>
              <a:t>[sad as God intended]</a:t>
            </a:r>
            <a:r>
              <a:rPr lang="en-US" sz="3100" dirty="0">
                <a:solidFill>
                  <a:schemeClr val="bg1"/>
                </a:solidFill>
              </a:rPr>
              <a:t>, that you might suffer loss from us in nothing.  </a:t>
            </a:r>
            <a:r>
              <a:rPr lang="en-US" sz="3100" b="1" baseline="30000" dirty="0">
                <a:solidFill>
                  <a:srgbClr val="99FF66"/>
                </a:solidFill>
              </a:rPr>
              <a:t>10</a:t>
            </a:r>
            <a:r>
              <a:rPr lang="en-US" sz="3100" dirty="0">
                <a:solidFill>
                  <a:schemeClr val="bg1"/>
                </a:solidFill>
              </a:rPr>
              <a:t>For </a:t>
            </a:r>
            <a:r>
              <a:rPr lang="en-US" sz="3100" u="sng" dirty="0">
                <a:solidFill>
                  <a:schemeClr val="bg1"/>
                </a:solidFill>
              </a:rPr>
              <a:t>godly sorrow</a:t>
            </a:r>
            <a:r>
              <a:rPr lang="en-US" sz="3100" dirty="0">
                <a:solidFill>
                  <a:schemeClr val="bg1"/>
                </a:solidFill>
              </a:rPr>
              <a:t> produces </a:t>
            </a:r>
            <a:r>
              <a:rPr lang="en-US" sz="3100" dirty="0">
                <a:solidFill>
                  <a:srgbClr val="00FFCC"/>
                </a:solidFill>
              </a:rPr>
              <a:t>[works] </a:t>
            </a:r>
            <a:r>
              <a:rPr lang="en-US" sz="3100" dirty="0">
                <a:solidFill>
                  <a:schemeClr val="bg1"/>
                </a:solidFill>
              </a:rPr>
              <a:t>repentance leading to salvation, not to be regretted; but the </a:t>
            </a:r>
            <a:r>
              <a:rPr lang="en-US" sz="3100" u="sng" dirty="0">
                <a:solidFill>
                  <a:schemeClr val="bg1"/>
                </a:solidFill>
              </a:rPr>
              <a:t>sorrow of the world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rgbClr val="00FFCC"/>
                </a:solidFill>
              </a:rPr>
              <a:t>[irritability because of wounded pride]</a:t>
            </a:r>
            <a:r>
              <a:rPr lang="en-US" sz="3100" dirty="0">
                <a:solidFill>
                  <a:schemeClr val="bg1"/>
                </a:solidFill>
              </a:rPr>
              <a:t> produces </a:t>
            </a:r>
            <a:r>
              <a:rPr lang="en-US" sz="3100" dirty="0">
                <a:solidFill>
                  <a:srgbClr val="00FFCC"/>
                </a:solidFill>
              </a:rPr>
              <a:t>[brings about] </a:t>
            </a:r>
            <a:r>
              <a:rPr lang="en-US" sz="3100" dirty="0">
                <a:solidFill>
                  <a:schemeClr val="bg1"/>
                </a:solidFill>
              </a:rPr>
              <a:t>death </a:t>
            </a:r>
            <a:r>
              <a:rPr lang="en-US" sz="2600" dirty="0">
                <a:solidFill>
                  <a:schemeClr val="bg1"/>
                </a:solidFill>
              </a:rPr>
              <a:t>– 2 Cor.7</a:t>
            </a:r>
          </a:p>
        </p:txBody>
      </p:sp>
    </p:spTree>
    <p:extLst>
      <p:ext uri="{BB962C8B-B14F-4D97-AF65-F5344CB8AC3E}">
        <p14:creationId xmlns:p14="http://schemas.microsoft.com/office/powerpoint/2010/main" val="3589481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</a:rPr>
              <a:t>Repentance: change of mind: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 lvl="2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2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Faith toward God (1 Th.1:8)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Repentance toward God (Ac.20:21) </a:t>
            </a:r>
          </a:p>
          <a:p>
            <a:pPr lvl="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Directed toward God because He is the One Who is dishonored by sin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D47117-92AB-46AB-90C7-286AEF442D41}"/>
              </a:ext>
            </a:extLst>
          </p:cNvPr>
          <p:cNvSpPr/>
          <p:nvPr/>
        </p:nvSpPr>
        <p:spPr>
          <a:xfrm>
            <a:off x="2464368" y="1049337"/>
            <a:ext cx="4215265" cy="703263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Sin is against God</a:t>
            </a:r>
          </a:p>
        </p:txBody>
      </p:sp>
    </p:spTree>
    <p:extLst>
      <p:ext uri="{BB962C8B-B14F-4D97-AF65-F5344CB8AC3E}">
        <p14:creationId xmlns:p14="http://schemas.microsoft.com/office/powerpoint/2010/main" val="260001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6" y="93663"/>
            <a:ext cx="8610600" cy="1125537"/>
          </a:xfrm>
        </p:spPr>
        <p:txBody>
          <a:bodyPr/>
          <a:lstStyle/>
          <a:p>
            <a:r>
              <a:rPr lang="en-US" sz="3600" dirty="0">
                <a:solidFill>
                  <a:srgbClr val="CCFFCC"/>
                </a:solidFill>
              </a:rPr>
              <a:t>Worldly sorrow: laments</a:t>
            </a:r>
            <a:br>
              <a:rPr lang="en-US" sz="3600" dirty="0">
                <a:solidFill>
                  <a:srgbClr val="CCFFCC"/>
                </a:solidFill>
              </a:rPr>
            </a:br>
            <a:r>
              <a:rPr lang="en-US" sz="3600" dirty="0">
                <a:solidFill>
                  <a:srgbClr val="CCFFCC"/>
                </a:solidFill>
              </a:rPr>
              <a:t>personal disappointment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295400"/>
            <a:ext cx="8610600" cy="5181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Cain,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Gn.4, concerned over sentence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Saul,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1 Sm.15, concerned over reputation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Judas,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Mt.27:3, remorseful…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D47117-92AB-46AB-90C7-286AEF442D41}"/>
              </a:ext>
            </a:extLst>
          </p:cNvPr>
          <p:cNvSpPr/>
          <p:nvPr/>
        </p:nvSpPr>
        <p:spPr>
          <a:xfrm>
            <a:off x="1834504" y="3321684"/>
            <a:ext cx="5474992" cy="1619915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CC"/>
                </a:solidFill>
              </a:rPr>
              <a:t>Regrets; wishes it could be undone; very sorry…</a:t>
            </a:r>
          </a:p>
          <a:p>
            <a:pPr algn="ctr"/>
            <a:r>
              <a:rPr lang="en-US" sz="3200" dirty="0">
                <a:solidFill>
                  <a:srgbClr val="CCFFCC"/>
                </a:solidFill>
              </a:rPr>
              <a:t>No genuine repentance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82C0B2-B009-4C0C-8D97-A88914A12946}"/>
              </a:ext>
            </a:extLst>
          </p:cNvPr>
          <p:cNvSpPr/>
          <p:nvPr/>
        </p:nvSpPr>
        <p:spPr>
          <a:xfrm>
            <a:off x="1838556" y="5085685"/>
            <a:ext cx="5474992" cy="1391315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Mt.21:29, </a:t>
            </a:r>
            <a:r>
              <a:rPr lang="en-US" sz="3200" dirty="0">
                <a:solidFill>
                  <a:srgbClr val="CCFFCC"/>
                </a:solidFill>
              </a:rPr>
              <a:t>can overlap </a:t>
            </a:r>
            <a:br>
              <a:rPr lang="en-US" sz="3200" dirty="0">
                <a:solidFill>
                  <a:srgbClr val="CCFFCC"/>
                </a:solidFill>
              </a:rPr>
            </a:br>
            <a:r>
              <a:rPr lang="en-US" sz="3200" dirty="0">
                <a:solidFill>
                  <a:srgbClr val="CCFFCC"/>
                </a:solidFill>
              </a:rPr>
              <a:t>with true repentance</a:t>
            </a:r>
          </a:p>
        </p:txBody>
      </p:sp>
    </p:spTree>
    <p:extLst>
      <p:ext uri="{BB962C8B-B14F-4D97-AF65-F5344CB8AC3E}">
        <p14:creationId xmlns:p14="http://schemas.microsoft.com/office/powerpoint/2010/main" val="145570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4383</TotalTime>
  <Words>958</Words>
  <Application>Microsoft Office PowerPoint</Application>
  <PresentationFormat>On-screen Show (4:3)</PresentationFormat>
  <Paragraphs>104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Verdana</vt:lpstr>
      <vt:lpstr>Wingdings</vt:lpstr>
      <vt:lpstr>1_Default Design</vt:lpstr>
      <vt:lpstr>PowerPoint Presentation</vt:lpstr>
      <vt:lpstr>Repentance: difficult subject</vt:lpstr>
      <vt:lpstr>No wonder apostles preach on repentance so often</vt:lpstr>
      <vt:lpstr>No wonder apostles preach on repentance so often</vt:lpstr>
      <vt:lpstr>PowerPoint Presentation</vt:lpstr>
      <vt:lpstr>Repentance: change of mind:</vt:lpstr>
      <vt:lpstr>Repentance: change of mind:</vt:lpstr>
      <vt:lpstr>Repentance: change of mind:</vt:lpstr>
      <vt:lpstr>Worldly sorrow: laments personal disappointment</vt:lpstr>
      <vt:lpstr>Godly sorrow: pain because we hurt God  Gn.6:5-6</vt:lpstr>
      <vt:lpstr>Godly sorrow sees our guilt, tries to lead us to repentance</vt:lpstr>
      <vt:lpstr>Repentance changes life</vt:lpstr>
      <vt:lpstr>PowerPoint Presentation</vt:lpstr>
      <vt:lpstr>1. Rebellion against God</vt:lpstr>
      <vt:lpstr>1. Rebellion against God</vt:lpstr>
      <vt:lpstr>2. Insult to God</vt:lpstr>
      <vt:lpstr>3. Grief to God</vt:lpstr>
      <vt:lpstr>3. Grief to God</vt:lpstr>
      <vt:lpstr>Romans 6:23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268</cp:revision>
  <dcterms:created xsi:type="dcterms:W3CDTF">2006-09-18T21:36:30Z</dcterms:created>
  <dcterms:modified xsi:type="dcterms:W3CDTF">2021-04-04T20:50:25Z</dcterms:modified>
</cp:coreProperties>
</file>