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41" r:id="rId2"/>
    <p:sldId id="258" r:id="rId3"/>
    <p:sldId id="543" r:id="rId4"/>
    <p:sldId id="544" r:id="rId5"/>
    <p:sldId id="607" r:id="rId6"/>
    <p:sldId id="617" r:id="rId7"/>
    <p:sldId id="608" r:id="rId8"/>
    <p:sldId id="616" r:id="rId9"/>
    <p:sldId id="618" r:id="rId10"/>
    <p:sldId id="619" r:id="rId11"/>
    <p:sldId id="609" r:id="rId12"/>
    <p:sldId id="620" r:id="rId13"/>
    <p:sldId id="622" r:id="rId14"/>
    <p:sldId id="623" r:id="rId15"/>
    <p:sldId id="610" r:id="rId16"/>
    <p:sldId id="624" r:id="rId17"/>
    <p:sldId id="611" r:id="rId18"/>
    <p:sldId id="612" r:id="rId19"/>
    <p:sldId id="603" r:id="rId20"/>
    <p:sldId id="613" r:id="rId21"/>
    <p:sldId id="614" r:id="rId22"/>
    <p:sldId id="615" r:id="rId23"/>
    <p:sldId id="606" r:id="rId24"/>
    <p:sldId id="628" r:id="rId25"/>
    <p:sldId id="625"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66"/>
    <a:srgbClr val="FFFFCC"/>
    <a:srgbClr val="CCFFCC"/>
    <a:srgbClr val="CCFFFF"/>
    <a:srgbClr val="66CCFF"/>
    <a:srgbClr val="FFCC00"/>
    <a:srgbClr val="CC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27" autoAdjust="0"/>
    <p:restoredTop sz="94660"/>
  </p:normalViewPr>
  <p:slideViewPr>
    <p:cSldViewPr showGuides="1">
      <p:cViewPr varScale="1">
        <p:scale>
          <a:sx n="91" d="100"/>
          <a:sy n="91" d="100"/>
        </p:scale>
        <p:origin x="88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425098-F39A-43C7-9B48-42DEC590CE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780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174059-D456-4DCA-84CC-D90728ABDB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102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798DFF-FBC4-41E5-94C6-F19339EF75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859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F2920E-C45B-44F1-A1D7-F6EFA0292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166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BCF90E-72F8-4EE6-9176-1B877AD213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857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86C780A-7F27-4499-A2F3-63D5BAA1D8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109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0EC1AA-D6AA-49BF-B895-720E85178C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180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886226A-F5F0-427E-BD04-8ABE607AD6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3714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D964D03-541A-4B7A-B39F-816AF96116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823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6AE82A-DF2F-47AD-930E-041545FFBCF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903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82A33E0-D01C-4FC7-8540-A4BD09E457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997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1A990441-334E-4E7F-B844-9325D3A65DF3}" type="slidenum">
              <a:rPr lang="en-US" altLang="en-US">
                <a:solidFill>
                  <a:srgbClr val="000000"/>
                </a:solidFill>
              </a:rPr>
              <a:pPr eaLnBrk="1" hangingPunct="1"/>
              <a:t>‹#›</a:t>
            </a:fld>
            <a:endParaRPr lang="en-US" altLang="en-US">
              <a:solidFill>
                <a:srgbClr val="000000"/>
              </a:solidFill>
            </a:endParaRPr>
          </a:p>
        </p:txBody>
      </p:sp>
    </p:spTree>
    <p:extLst>
      <p:ext uri="{BB962C8B-B14F-4D97-AF65-F5344CB8AC3E}">
        <p14:creationId xmlns:p14="http://schemas.microsoft.com/office/powerpoint/2010/main" val="942018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59DB44-E7FB-4639-98C3-0335F6FD610A}"/>
              </a:ext>
            </a:extLst>
          </p:cNvPr>
          <p:cNvSpPr/>
          <p:nvPr/>
        </p:nvSpPr>
        <p:spPr>
          <a:xfrm>
            <a:off x="1864066" y="685800"/>
            <a:ext cx="5415868" cy="1325628"/>
          </a:xfrm>
          <a:prstGeom prst="rect">
            <a:avLst/>
          </a:prstGeom>
          <a:solidFill>
            <a:schemeClr val="tx1"/>
          </a:solidFill>
          <a:ln w="3175">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3600" dirty="0"/>
              <a:t>The Avengers</a:t>
            </a:r>
          </a:p>
          <a:p>
            <a:pPr algn="ctr"/>
            <a:r>
              <a:rPr lang="en-US" sz="2800" dirty="0"/>
              <a:t>Judges 19-21</a:t>
            </a:r>
          </a:p>
        </p:txBody>
      </p:sp>
    </p:spTree>
    <p:extLst>
      <p:ext uri="{BB962C8B-B14F-4D97-AF65-F5344CB8AC3E}">
        <p14:creationId xmlns:p14="http://schemas.microsoft.com/office/powerpoint/2010/main" val="213374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81000" y="228600"/>
            <a:ext cx="8382000" cy="6324600"/>
          </a:xfrm>
        </p:spPr>
        <p:txBody>
          <a:bodyPr/>
          <a:lstStyle/>
          <a:p>
            <a:pPr marL="341313" indent="-341313">
              <a:spcAft>
                <a:spcPts val="200"/>
              </a:spcAft>
            </a:pPr>
            <a:r>
              <a:rPr lang="en-US" altLang="en-US" dirty="0">
                <a:solidFill>
                  <a:srgbClr val="FFFF99"/>
                </a:solidFill>
              </a:rPr>
              <a:t>27-30:</a:t>
            </a:r>
            <a:r>
              <a:rPr lang="en-US" altLang="en-US" sz="3100" dirty="0">
                <a:solidFill>
                  <a:schemeClr val="bg1"/>
                </a:solidFill>
              </a:rPr>
              <a:t> cut into twelve parts</a:t>
            </a:r>
          </a:p>
          <a:p>
            <a:pPr marL="687388" lvl="1" indent="-347663">
              <a:spcAft>
                <a:spcPts val="200"/>
              </a:spcAft>
            </a:pPr>
            <a:r>
              <a:rPr lang="en-US" altLang="en-US" sz="3100" dirty="0">
                <a:solidFill>
                  <a:schemeClr val="bg1"/>
                </a:solidFill>
              </a:rPr>
              <a:t>When people shun law, morals…evil fills the vacuum.    Mt.12:43-45</a:t>
            </a:r>
          </a:p>
          <a:p>
            <a:pPr marL="687388" lvl="1" indent="-347663">
              <a:spcAft>
                <a:spcPts val="200"/>
              </a:spcAft>
            </a:pPr>
            <a:r>
              <a:rPr lang="en-US" altLang="en-US" sz="3100" dirty="0">
                <a:solidFill>
                  <a:schemeClr val="bg1"/>
                </a:solidFill>
              </a:rPr>
              <a:t>Israelite criminals were . . .</a:t>
            </a:r>
          </a:p>
          <a:p>
            <a:pPr marL="914400" lvl="2" indent="-227013">
              <a:spcAft>
                <a:spcPts val="200"/>
              </a:spcAft>
            </a:pPr>
            <a:r>
              <a:rPr lang="en-US" altLang="en-US" sz="3100" dirty="0">
                <a:solidFill>
                  <a:srgbClr val="CCFFCC"/>
                </a:solidFill>
              </a:rPr>
              <a:t>Perverted,</a:t>
            </a:r>
            <a:r>
              <a:rPr lang="en-US" altLang="en-US" sz="3100" dirty="0">
                <a:solidFill>
                  <a:schemeClr val="bg1"/>
                </a:solidFill>
              </a:rPr>
              <a:t> 22</a:t>
            </a:r>
          </a:p>
          <a:p>
            <a:pPr marL="914400" lvl="2" indent="-227013">
              <a:spcAft>
                <a:spcPts val="200"/>
              </a:spcAft>
            </a:pPr>
            <a:r>
              <a:rPr lang="en-US" altLang="en-US" sz="3100" dirty="0">
                <a:solidFill>
                  <a:srgbClr val="CCFFCC"/>
                </a:solidFill>
              </a:rPr>
              <a:t>Immoral,</a:t>
            </a:r>
            <a:r>
              <a:rPr lang="en-US" altLang="en-US" sz="3100" dirty="0">
                <a:solidFill>
                  <a:schemeClr val="bg1"/>
                </a:solidFill>
              </a:rPr>
              <a:t> 22.  </a:t>
            </a:r>
            <a:r>
              <a:rPr lang="en-US" altLang="en-US" sz="3000" i="1" dirty="0">
                <a:solidFill>
                  <a:schemeClr val="bg1"/>
                </a:solidFill>
              </a:rPr>
              <a:t>Slouching toward Gomorrah </a:t>
            </a:r>
            <a:r>
              <a:rPr lang="en-US" altLang="en-US" sz="3000" dirty="0">
                <a:solidFill>
                  <a:schemeClr val="bg1"/>
                </a:solidFill>
              </a:rPr>
              <a:t>(collapse of American culture).  2 Pt.2:7-8</a:t>
            </a:r>
          </a:p>
          <a:p>
            <a:pPr marL="914400" lvl="2" indent="-227013">
              <a:spcAft>
                <a:spcPts val="200"/>
              </a:spcAft>
            </a:pPr>
            <a:r>
              <a:rPr lang="en-US" altLang="en-US" sz="3100" dirty="0">
                <a:solidFill>
                  <a:srgbClr val="CCFFCC"/>
                </a:solidFill>
              </a:rPr>
              <a:t>Aided by cowards, </a:t>
            </a:r>
            <a:r>
              <a:rPr lang="en-US" altLang="en-US" sz="3100" dirty="0">
                <a:solidFill>
                  <a:schemeClr val="bg1"/>
                </a:solidFill>
              </a:rPr>
              <a:t>24   [1 Sm.30; Mal.2]</a:t>
            </a:r>
            <a:endParaRPr lang="en-US" altLang="en-US" sz="3100" dirty="0">
              <a:solidFill>
                <a:srgbClr val="FFFF99"/>
              </a:solidFill>
            </a:endParaRPr>
          </a:p>
        </p:txBody>
      </p:sp>
    </p:spTree>
    <p:extLst>
      <p:ext uri="{BB962C8B-B14F-4D97-AF65-F5344CB8AC3E}">
        <p14:creationId xmlns:p14="http://schemas.microsoft.com/office/powerpoint/2010/main" val="2871650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74BEF5-D1DD-41ED-8F2A-384516C2D6CF}"/>
              </a:ext>
            </a:extLst>
          </p:cNvPr>
          <p:cNvSpPr/>
          <p:nvPr/>
        </p:nvSpPr>
        <p:spPr>
          <a:xfrm>
            <a:off x="1990017" y="838200"/>
            <a:ext cx="5163967" cy="609600"/>
          </a:xfrm>
          <a:prstGeom prst="rect">
            <a:avLst/>
          </a:prstGeom>
          <a:solidFill>
            <a:schemeClr val="tx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kern="0" dirty="0">
                <a:solidFill>
                  <a:schemeClr val="bg1"/>
                </a:solidFill>
                <a:latin typeface="Times New Roman" panose="02020603050405020304" pitchFamily="18" charset="0"/>
                <a:cs typeface="Times New Roman" panose="02020603050405020304" pitchFamily="18" charset="0"/>
              </a:rPr>
              <a:t>I. The Setting,</a:t>
            </a:r>
            <a:r>
              <a:rPr lang="en-US" sz="2400" kern="0" dirty="0">
                <a:solidFill>
                  <a:schemeClr val="bg1"/>
                </a:solidFill>
              </a:rPr>
              <a:t> </a:t>
            </a:r>
            <a:r>
              <a:rPr lang="en-US" sz="2400" kern="0" dirty="0">
                <a:solidFill>
                  <a:schemeClr val="bg1"/>
                </a:solidFill>
                <a:latin typeface="Times New Roman" panose="02020603050405020304" pitchFamily="18" charset="0"/>
                <a:cs typeface="Times New Roman" panose="02020603050405020304" pitchFamily="18" charset="0"/>
              </a:rPr>
              <a:t>ch.19</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144731D-31C2-409F-B454-23ECC3097CAB}"/>
              </a:ext>
            </a:extLst>
          </p:cNvPr>
          <p:cNvSpPr/>
          <p:nvPr/>
        </p:nvSpPr>
        <p:spPr>
          <a:xfrm>
            <a:off x="1998618" y="1636496"/>
            <a:ext cx="5163967" cy="1030504"/>
          </a:xfrm>
          <a:prstGeom prst="rect">
            <a:avLst/>
          </a:prstGeom>
          <a:solidFill>
            <a:schemeClr val="tx1"/>
          </a:solidFill>
          <a:ln w="63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kern="0" dirty="0">
                <a:solidFill>
                  <a:srgbClr val="FFFF00"/>
                </a:solidFill>
                <a:latin typeface="Times New Roman" panose="02020603050405020304" pitchFamily="18" charset="0"/>
                <a:cs typeface="Times New Roman" panose="02020603050405020304" pitchFamily="18" charset="0"/>
              </a:rPr>
              <a:t>II.</a:t>
            </a:r>
            <a:r>
              <a:rPr lang="en-US" sz="3600" kern="0" dirty="0">
                <a:solidFill>
                  <a:srgbClr val="66CCFF"/>
                </a:solidFill>
                <a:latin typeface="Times New Roman" panose="02020603050405020304" pitchFamily="18" charset="0"/>
                <a:cs typeface="Times New Roman" panose="02020603050405020304" pitchFamily="18" charset="0"/>
              </a:rPr>
              <a:t> </a:t>
            </a:r>
            <a:r>
              <a:rPr lang="en-US" sz="3800" kern="0" dirty="0">
                <a:solidFill>
                  <a:srgbClr val="CCFFCC"/>
                </a:solidFill>
                <a:latin typeface="Times New Roman" panose="02020603050405020304" pitchFamily="18" charset="0"/>
                <a:cs typeface="Times New Roman" panose="02020603050405020304" pitchFamily="18" charset="0"/>
              </a:rPr>
              <a:t>The Sword,</a:t>
            </a:r>
            <a:r>
              <a:rPr lang="en-US" sz="3800" kern="0" dirty="0">
                <a:solidFill>
                  <a:srgbClr val="CCFFCC"/>
                </a:solidFill>
              </a:rPr>
              <a:t> </a:t>
            </a:r>
            <a:r>
              <a:rPr lang="en-US" sz="3600" kern="0" dirty="0">
                <a:solidFill>
                  <a:schemeClr val="bg1"/>
                </a:solidFill>
              </a:rPr>
              <a:t>ch.20</a:t>
            </a:r>
            <a:endParaRPr lang="en-US" sz="3600" dirty="0">
              <a:solidFill>
                <a:schemeClr val="bg1"/>
              </a:solidFill>
            </a:endParaRPr>
          </a:p>
        </p:txBody>
      </p:sp>
    </p:spTree>
    <p:extLst>
      <p:ext uri="{BB962C8B-B14F-4D97-AF65-F5344CB8AC3E}">
        <p14:creationId xmlns:p14="http://schemas.microsoft.com/office/powerpoint/2010/main" val="178257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0"/>
            <a:ext cx="8229600" cy="1066800"/>
          </a:xfrm>
        </p:spPr>
        <p:txBody>
          <a:bodyPr/>
          <a:lstStyle/>
          <a:p>
            <a:r>
              <a:rPr lang="en-US" altLang="en-US" sz="3500" dirty="0">
                <a:solidFill>
                  <a:schemeClr val="bg1"/>
                </a:solidFill>
                <a:effectLst>
                  <a:outerShdw blurRad="38100" dist="38100" dir="2700000" algn="tl">
                    <a:srgbClr val="000000"/>
                  </a:outerShdw>
                </a:effectLst>
              </a:rPr>
              <a:t>From Dan to Beersheba </a:t>
            </a:r>
            <a:r>
              <a:rPr lang="en-US" altLang="en-US" sz="2400" dirty="0">
                <a:solidFill>
                  <a:srgbClr val="FFFF99"/>
                </a:solidFill>
                <a:effectLst>
                  <a:outerShdw blurRad="38100" dist="38100" dir="2700000" algn="tl">
                    <a:srgbClr val="000000"/>
                  </a:outerShdw>
                </a:effectLst>
              </a:rPr>
              <a:t>(1)</a:t>
            </a:r>
            <a:endParaRPr lang="en-US" altLang="en-US" sz="3500" dirty="0">
              <a:solidFill>
                <a:srgbClr val="FFFF99"/>
              </a:solidFill>
              <a:effectLst>
                <a:outerShdw blurRad="38100" dist="38100" dir="2700000" algn="tl">
                  <a:srgbClr val="000000"/>
                </a:outerShdw>
              </a:effectLst>
            </a:endParaRP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81000" y="914400"/>
            <a:ext cx="8382000" cy="5638800"/>
          </a:xfrm>
        </p:spPr>
        <p:txBody>
          <a:bodyPr/>
          <a:lstStyle/>
          <a:p>
            <a:pPr marL="400050" lvl="2" indent="0">
              <a:spcAft>
                <a:spcPts val="600"/>
              </a:spcAft>
              <a:buNone/>
            </a:pPr>
            <a:endParaRPr lang="en-US" altLang="en-US" sz="3100" dirty="0">
              <a:solidFill>
                <a:schemeClr val="bg1"/>
              </a:solidFill>
            </a:endParaRPr>
          </a:p>
        </p:txBody>
      </p:sp>
      <p:pic>
        <p:nvPicPr>
          <p:cNvPr id="2" name="Picture 1">
            <a:extLst>
              <a:ext uri="{FF2B5EF4-FFF2-40B4-BE49-F238E27FC236}">
                <a16:creationId xmlns:a16="http://schemas.microsoft.com/office/drawing/2014/main" id="{C090861A-4661-4B21-8198-64F4E55D88F3}"/>
              </a:ext>
            </a:extLst>
          </p:cNvPr>
          <p:cNvPicPr>
            <a:picLocks noChangeAspect="1"/>
          </p:cNvPicPr>
          <p:nvPr/>
        </p:nvPicPr>
        <p:blipFill>
          <a:blip r:embed="rId2"/>
          <a:stretch>
            <a:fillRect/>
          </a:stretch>
        </p:blipFill>
        <p:spPr>
          <a:xfrm>
            <a:off x="2895599" y="914400"/>
            <a:ext cx="3968479" cy="5936929"/>
          </a:xfrm>
          <a:prstGeom prst="rect">
            <a:avLst/>
          </a:prstGeom>
        </p:spPr>
      </p:pic>
      <p:cxnSp>
        <p:nvCxnSpPr>
          <p:cNvPr id="4" name="Straight Connector 3">
            <a:extLst>
              <a:ext uri="{FF2B5EF4-FFF2-40B4-BE49-F238E27FC236}">
                <a16:creationId xmlns:a16="http://schemas.microsoft.com/office/drawing/2014/main" id="{C1A660F7-9656-4EB7-8E77-98295E80938E}"/>
              </a:ext>
            </a:extLst>
          </p:cNvPr>
          <p:cNvCxnSpPr>
            <a:cxnSpLocks/>
          </p:cNvCxnSpPr>
          <p:nvPr/>
        </p:nvCxnSpPr>
        <p:spPr>
          <a:xfrm>
            <a:off x="3540036" y="2775855"/>
            <a:ext cx="492036" cy="0"/>
          </a:xfrm>
          <a:prstGeom prst="line">
            <a:avLst/>
          </a:prstGeom>
          <a:ln w="57150">
            <a:solidFill>
              <a:srgbClr val="00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91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0"/>
            <a:ext cx="8229600" cy="1066800"/>
          </a:xfrm>
        </p:spPr>
        <p:txBody>
          <a:bodyPr/>
          <a:lstStyle/>
          <a:p>
            <a:r>
              <a:rPr lang="en-US" altLang="en-US" sz="3500" dirty="0">
                <a:solidFill>
                  <a:schemeClr val="bg1"/>
                </a:solidFill>
                <a:effectLst>
                  <a:outerShdw blurRad="38100" dist="38100" dir="2700000" algn="tl">
                    <a:srgbClr val="000000"/>
                  </a:outerShdw>
                </a:effectLst>
              </a:rPr>
              <a:t>From Dan to Beersheba </a:t>
            </a:r>
            <a:r>
              <a:rPr lang="en-US" altLang="en-US" sz="2400" dirty="0">
                <a:solidFill>
                  <a:srgbClr val="FFFF99"/>
                </a:solidFill>
                <a:effectLst>
                  <a:outerShdw blurRad="38100" dist="38100" dir="2700000" algn="tl">
                    <a:srgbClr val="000000"/>
                  </a:outerShdw>
                </a:effectLst>
              </a:rPr>
              <a:t>(2)</a:t>
            </a:r>
            <a:endParaRPr lang="en-US" altLang="en-US" sz="3500" dirty="0">
              <a:solidFill>
                <a:srgbClr val="FFFF99"/>
              </a:solidFill>
              <a:effectLst>
                <a:outerShdw blurRad="38100" dist="38100" dir="2700000" algn="tl">
                  <a:srgbClr val="000000"/>
                </a:outerShdw>
              </a:effectLst>
            </a:endParaRP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81000" y="914400"/>
            <a:ext cx="8382000" cy="5638800"/>
          </a:xfrm>
        </p:spPr>
        <p:txBody>
          <a:bodyPr/>
          <a:lstStyle/>
          <a:p>
            <a:pPr marL="341313" indent="-341313">
              <a:spcAft>
                <a:spcPts val="600"/>
              </a:spcAft>
            </a:pPr>
            <a:r>
              <a:rPr lang="en-US" altLang="en-US" sz="3100" dirty="0">
                <a:solidFill>
                  <a:srgbClr val="CCFFFF"/>
                </a:solidFill>
              </a:rPr>
              <a:t>Congregation…as one man </a:t>
            </a:r>
            <a:r>
              <a:rPr lang="en-US" altLang="en-US" sz="3100" dirty="0">
                <a:solidFill>
                  <a:schemeClr val="bg1"/>
                </a:solidFill>
              </a:rPr>
              <a:t>(1, 8, 11)</a:t>
            </a:r>
          </a:p>
          <a:p>
            <a:pPr marL="341313" indent="-341313">
              <a:spcAft>
                <a:spcPts val="600"/>
              </a:spcAft>
            </a:pPr>
            <a:r>
              <a:rPr lang="en-US" altLang="en-US" sz="3100" dirty="0">
                <a:solidFill>
                  <a:srgbClr val="CCFFFF"/>
                </a:solidFill>
              </a:rPr>
              <a:t>Before L</a:t>
            </a:r>
            <a:r>
              <a:rPr lang="en-US" altLang="en-US" sz="2600" dirty="0">
                <a:solidFill>
                  <a:srgbClr val="CCFFFF"/>
                </a:solidFill>
              </a:rPr>
              <a:t>ORD</a:t>
            </a:r>
            <a:r>
              <a:rPr lang="en-US" altLang="en-US" sz="3100" dirty="0">
                <a:solidFill>
                  <a:srgbClr val="CCFFFF"/>
                </a:solidFill>
              </a:rPr>
              <a:t> – </a:t>
            </a:r>
            <a:r>
              <a:rPr lang="en-US" altLang="en-US" sz="3100" baseline="30000" dirty="0">
                <a:solidFill>
                  <a:srgbClr val="FF0000"/>
                </a:solidFill>
              </a:rPr>
              <a:t>1</a:t>
            </a:r>
            <a:r>
              <a:rPr lang="en-US" altLang="en-US" sz="3100" dirty="0">
                <a:solidFill>
                  <a:srgbClr val="FFFFCC"/>
                </a:solidFill>
              </a:rPr>
              <a:t>righteous cause;</a:t>
            </a:r>
            <a:r>
              <a:rPr lang="en-US" altLang="en-US" dirty="0">
                <a:solidFill>
                  <a:schemeClr val="bg1"/>
                </a:solidFill>
              </a:rPr>
              <a:t>  </a:t>
            </a:r>
            <a:r>
              <a:rPr lang="en-US" altLang="en-US" baseline="30000" dirty="0">
                <a:solidFill>
                  <a:srgbClr val="FF0000"/>
                </a:solidFill>
              </a:rPr>
              <a:t>2</a:t>
            </a:r>
            <a:r>
              <a:rPr lang="en-US" altLang="en-US" sz="3100" dirty="0">
                <a:solidFill>
                  <a:srgbClr val="FFFFCC"/>
                </a:solidFill>
              </a:rPr>
              <a:t>punish sinners;  </a:t>
            </a:r>
            <a:r>
              <a:rPr lang="en-US" altLang="en-US" sz="3100" baseline="30000" dirty="0">
                <a:solidFill>
                  <a:srgbClr val="FF0000"/>
                </a:solidFill>
              </a:rPr>
              <a:t>3</a:t>
            </a:r>
            <a:r>
              <a:rPr lang="en-US" altLang="en-US" sz="3100" dirty="0">
                <a:solidFill>
                  <a:srgbClr val="FFFFCC"/>
                </a:solidFill>
              </a:rPr>
              <a:t>remove curse from nation.</a:t>
            </a:r>
            <a:r>
              <a:rPr lang="en-US" altLang="en-US" dirty="0">
                <a:solidFill>
                  <a:srgbClr val="FFFFCC"/>
                </a:solidFill>
              </a:rPr>
              <a:t>   </a:t>
            </a:r>
            <a:r>
              <a:rPr lang="en-US" altLang="en-US" sz="3100" dirty="0">
                <a:solidFill>
                  <a:schemeClr val="bg1"/>
                </a:solidFill>
              </a:rPr>
              <a:t>Nu.35</a:t>
            </a:r>
          </a:p>
          <a:p>
            <a:pPr marL="741363" lvl="1" indent="-341313">
              <a:spcAft>
                <a:spcPts val="600"/>
              </a:spcAft>
            </a:pPr>
            <a:r>
              <a:rPr lang="en-US" altLang="en-US" sz="3100" dirty="0">
                <a:solidFill>
                  <a:schemeClr val="bg1"/>
                </a:solidFill>
              </a:rPr>
              <a:t>War: time, effort; lives … to obey God</a:t>
            </a:r>
          </a:p>
          <a:p>
            <a:pPr marL="400050" lvl="1" indent="-400050">
              <a:spcAft>
                <a:spcPts val="600"/>
              </a:spcAft>
              <a:buNone/>
            </a:pPr>
            <a:r>
              <a:rPr lang="en-US" altLang="en-US" sz="3200" dirty="0">
                <a:solidFill>
                  <a:srgbClr val="FFFF99"/>
                </a:solidFill>
              </a:rPr>
              <a:t>2: </a:t>
            </a:r>
            <a:r>
              <a:rPr lang="en-US" altLang="en-US" sz="3100" dirty="0">
                <a:solidFill>
                  <a:schemeClr val="bg1"/>
                </a:solidFill>
              </a:rPr>
              <a:t>400,000 soldiers (shows importance of task)</a:t>
            </a:r>
          </a:p>
          <a:p>
            <a:pPr marL="857250" lvl="2" indent="-457200">
              <a:spcAft>
                <a:spcPts val="600"/>
              </a:spcAft>
              <a:buFont typeface="Arial" panose="020B0604020202020204" pitchFamily="34" charset="0"/>
              <a:buChar char="•"/>
            </a:pPr>
            <a:endParaRPr lang="en-US" altLang="en-US" sz="3100" dirty="0">
              <a:solidFill>
                <a:schemeClr val="bg1"/>
              </a:solidFill>
            </a:endParaRPr>
          </a:p>
        </p:txBody>
      </p:sp>
    </p:spTree>
    <p:extLst>
      <p:ext uri="{BB962C8B-B14F-4D97-AF65-F5344CB8AC3E}">
        <p14:creationId xmlns:p14="http://schemas.microsoft.com/office/powerpoint/2010/main" val="309053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0"/>
            <a:ext cx="8229600" cy="1066800"/>
          </a:xfrm>
        </p:spPr>
        <p:txBody>
          <a:bodyPr/>
          <a:lstStyle/>
          <a:p>
            <a:r>
              <a:rPr lang="en-US" altLang="en-US" sz="3500" dirty="0">
                <a:solidFill>
                  <a:schemeClr val="bg1"/>
                </a:solidFill>
                <a:effectLst>
                  <a:outerShdw blurRad="38100" dist="38100" dir="2700000" algn="tl">
                    <a:srgbClr val="000000"/>
                  </a:outerShdw>
                </a:effectLst>
              </a:rPr>
              <a:t>From Dan to Beersheba </a:t>
            </a:r>
            <a:r>
              <a:rPr lang="en-US" altLang="en-US" sz="2400" dirty="0">
                <a:solidFill>
                  <a:srgbClr val="FFFF99"/>
                </a:solidFill>
                <a:effectLst>
                  <a:outerShdw blurRad="38100" dist="38100" dir="2700000" algn="tl">
                    <a:srgbClr val="000000"/>
                  </a:outerShdw>
                </a:effectLst>
              </a:rPr>
              <a:t>(3)</a:t>
            </a:r>
            <a:endParaRPr lang="en-US" altLang="en-US" sz="3500" dirty="0">
              <a:solidFill>
                <a:srgbClr val="FFFF99"/>
              </a:solidFill>
              <a:effectLst>
                <a:outerShdw blurRad="38100" dist="38100" dir="2700000" algn="tl">
                  <a:srgbClr val="000000"/>
                </a:outerShdw>
              </a:effectLst>
            </a:endParaRP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81000" y="914400"/>
            <a:ext cx="8382000" cy="5638800"/>
          </a:xfrm>
        </p:spPr>
        <p:txBody>
          <a:bodyPr/>
          <a:lstStyle/>
          <a:p>
            <a:pPr marL="400050" lvl="1" indent="-400050">
              <a:spcAft>
                <a:spcPts val="0"/>
              </a:spcAft>
              <a:buNone/>
            </a:pPr>
            <a:r>
              <a:rPr lang="en-US" altLang="en-US" sz="3200" dirty="0">
                <a:solidFill>
                  <a:srgbClr val="FFFF99"/>
                </a:solidFill>
              </a:rPr>
              <a:t>3-11: </a:t>
            </a:r>
            <a:r>
              <a:rPr lang="en-US" altLang="en-US" sz="3100" dirty="0">
                <a:solidFill>
                  <a:schemeClr val="bg1"/>
                </a:solidFill>
              </a:rPr>
              <a:t>just the facts </a:t>
            </a:r>
          </a:p>
          <a:p>
            <a:pPr marL="857250" lvl="2" indent="-457200">
              <a:spcBef>
                <a:spcPts val="600"/>
              </a:spcBef>
              <a:spcAft>
                <a:spcPts val="0"/>
              </a:spcAft>
              <a:buFont typeface="Arial" panose="020B0604020202020204" pitchFamily="34" charset="0"/>
              <a:buChar char="•"/>
            </a:pPr>
            <a:r>
              <a:rPr lang="en-US" altLang="en-US" sz="3100" dirty="0">
                <a:solidFill>
                  <a:srgbClr val="CCFFFF"/>
                </a:solidFill>
              </a:rPr>
              <a:t>Determination to finish job; punish evil</a:t>
            </a:r>
          </a:p>
          <a:p>
            <a:pPr marL="857250" lvl="2" indent="-457200">
              <a:spcAft>
                <a:spcPts val="0"/>
              </a:spcAft>
              <a:buFont typeface="Arial" panose="020B0604020202020204" pitchFamily="34" charset="0"/>
              <a:buChar char="•"/>
            </a:pPr>
            <a:r>
              <a:rPr lang="en-US" altLang="en-US" sz="3100" dirty="0">
                <a:solidFill>
                  <a:srgbClr val="CCFFFF"/>
                </a:solidFill>
              </a:rPr>
              <a:t>United as one man (allies)</a:t>
            </a:r>
          </a:p>
          <a:p>
            <a:pPr marL="857250" lvl="2" indent="-457200">
              <a:spcAft>
                <a:spcPts val="600"/>
              </a:spcAft>
              <a:buFont typeface="Arial" panose="020B0604020202020204" pitchFamily="34" charset="0"/>
              <a:buChar char="•"/>
            </a:pPr>
            <a:r>
              <a:rPr lang="en-US" altLang="en-US" sz="3100" dirty="0">
                <a:solidFill>
                  <a:srgbClr val="CCFFFF"/>
                </a:solidFill>
              </a:rPr>
              <a:t>Knew God’s law</a:t>
            </a:r>
          </a:p>
          <a:p>
            <a:pPr marL="1314450" lvl="3" indent="-457200">
              <a:spcAft>
                <a:spcPts val="600"/>
              </a:spcAft>
              <a:buFont typeface="Arial" panose="020B0604020202020204" pitchFamily="34" charset="0"/>
              <a:buChar char="•"/>
            </a:pPr>
            <a:r>
              <a:rPr lang="en-US" altLang="en-US" sz="3100" dirty="0">
                <a:solidFill>
                  <a:schemeClr val="bg1"/>
                </a:solidFill>
              </a:rPr>
              <a:t>1 Co.5;  2 Co.12;  2 Th.3…</a:t>
            </a:r>
          </a:p>
          <a:p>
            <a:pPr marL="857250" lvl="2" indent="-457200">
              <a:spcAft>
                <a:spcPts val="600"/>
              </a:spcAft>
              <a:buFont typeface="Arial" panose="020B0604020202020204" pitchFamily="34" charset="0"/>
              <a:buChar char="•"/>
            </a:pPr>
            <a:endParaRPr lang="en-US" altLang="en-US" sz="3100" dirty="0">
              <a:solidFill>
                <a:schemeClr val="bg1"/>
              </a:solidFill>
            </a:endParaRPr>
          </a:p>
        </p:txBody>
      </p:sp>
    </p:spTree>
    <p:extLst>
      <p:ext uri="{BB962C8B-B14F-4D97-AF65-F5344CB8AC3E}">
        <p14:creationId xmlns:p14="http://schemas.microsoft.com/office/powerpoint/2010/main" val="226245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0"/>
            <a:ext cx="8229600" cy="1066800"/>
          </a:xfrm>
        </p:spPr>
        <p:txBody>
          <a:bodyPr/>
          <a:lstStyle/>
          <a:p>
            <a:r>
              <a:rPr lang="en-US" altLang="en-US" sz="3500" dirty="0">
                <a:solidFill>
                  <a:schemeClr val="bg1"/>
                </a:solidFill>
                <a:effectLst>
                  <a:outerShdw blurRad="38100" dist="38100" dir="2700000" algn="tl">
                    <a:srgbClr val="000000"/>
                  </a:outerShdw>
                </a:effectLst>
              </a:rPr>
              <a:t>How could this happen?  </a:t>
            </a:r>
            <a:r>
              <a:rPr lang="en-US" altLang="en-US" sz="2800" dirty="0">
                <a:solidFill>
                  <a:srgbClr val="FFFF99"/>
                </a:solidFill>
                <a:effectLst>
                  <a:outerShdw blurRad="38100" dist="38100" dir="2700000" algn="tl">
                    <a:srgbClr val="000000"/>
                  </a:outerShdw>
                </a:effectLst>
              </a:rPr>
              <a:t>(12-13)</a:t>
            </a:r>
            <a:endParaRPr lang="en-US" altLang="en-US" sz="3500" dirty="0">
              <a:solidFill>
                <a:srgbClr val="FFFF99"/>
              </a:solidFill>
              <a:effectLst>
                <a:outerShdw blurRad="38100" dist="38100" dir="2700000" algn="tl">
                  <a:srgbClr val="000000"/>
                </a:outerShdw>
              </a:effectLst>
            </a:endParaRP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81000" y="914400"/>
            <a:ext cx="8382000" cy="5638800"/>
          </a:xfrm>
        </p:spPr>
        <p:txBody>
          <a:bodyPr/>
          <a:lstStyle/>
          <a:p>
            <a:pPr marL="400050" lvl="1" indent="-400050">
              <a:spcAft>
                <a:spcPts val="0"/>
              </a:spcAft>
              <a:buNone/>
            </a:pPr>
            <a:r>
              <a:rPr lang="en-US" altLang="en-US" sz="3100" dirty="0">
                <a:solidFill>
                  <a:schemeClr val="bg1"/>
                </a:solidFill>
              </a:rPr>
              <a:t>Hand over sons of wickedness</a:t>
            </a:r>
          </a:p>
          <a:p>
            <a:pPr marL="400050" lvl="1" indent="-400050">
              <a:spcAft>
                <a:spcPts val="0"/>
              </a:spcAft>
              <a:buNone/>
            </a:pPr>
            <a:r>
              <a:rPr lang="en-US" altLang="en-US" sz="3100" dirty="0">
                <a:solidFill>
                  <a:schemeClr val="bg1"/>
                </a:solidFill>
              </a:rPr>
              <a:t>Benjamin refused:</a:t>
            </a:r>
          </a:p>
          <a:p>
            <a:pPr marL="739775" lvl="2" indent="-452438">
              <a:spcAft>
                <a:spcPts val="900"/>
              </a:spcAft>
              <a:buFont typeface="Wingdings" panose="05000000000000000000" pitchFamily="2" charset="2"/>
              <a:buChar char="§"/>
            </a:pPr>
            <a:r>
              <a:rPr lang="en-US" altLang="en-US" sz="3100" dirty="0">
                <a:solidFill>
                  <a:schemeClr val="bg1"/>
                </a:solidFill>
              </a:rPr>
              <a:t>Pride?  Protect own?  Confess nothing?  </a:t>
            </a:r>
            <a:r>
              <a:rPr lang="en-US" altLang="en-US" sz="2800" dirty="0">
                <a:solidFill>
                  <a:schemeClr val="bg1"/>
                </a:solidFill>
              </a:rPr>
              <a:t>(15-16)</a:t>
            </a:r>
            <a:endParaRPr lang="en-US" altLang="en-US" sz="3100" dirty="0">
              <a:solidFill>
                <a:schemeClr val="bg1"/>
              </a:solidFill>
            </a:endParaRPr>
          </a:p>
          <a:p>
            <a:pPr marL="739775" lvl="2" indent="-452438">
              <a:spcAft>
                <a:spcPts val="900"/>
              </a:spcAft>
              <a:buFont typeface="Wingdings" panose="05000000000000000000" pitchFamily="2" charset="2"/>
              <a:buChar char="§"/>
            </a:pPr>
            <a:r>
              <a:rPr lang="en-US" altLang="en-US" sz="3100" dirty="0">
                <a:solidFill>
                  <a:schemeClr val="bg1"/>
                </a:solidFill>
              </a:rPr>
              <a:t>Problem: no king [not even God]; law of the jungle; no right or wrong</a:t>
            </a:r>
          </a:p>
          <a:p>
            <a:pPr marL="739775" lvl="2" indent="-452438">
              <a:spcAft>
                <a:spcPts val="0"/>
              </a:spcAft>
              <a:buFont typeface="Wingdings" panose="05000000000000000000" pitchFamily="2" charset="2"/>
              <a:buChar char="§"/>
            </a:pPr>
            <a:r>
              <a:rPr lang="en-US" altLang="en-US" sz="3100" dirty="0">
                <a:solidFill>
                  <a:schemeClr val="bg1"/>
                </a:solidFill>
              </a:rPr>
              <a:t>God’s people must do right thing even if all others do wrong</a:t>
            </a:r>
          </a:p>
          <a:p>
            <a:pPr marL="400050" lvl="1" indent="-400050">
              <a:spcAft>
                <a:spcPts val="0"/>
              </a:spcAft>
              <a:buNone/>
            </a:pPr>
            <a:endParaRPr lang="en-US" altLang="en-US" sz="3100" dirty="0">
              <a:solidFill>
                <a:schemeClr val="bg1"/>
              </a:solidFill>
            </a:endParaRPr>
          </a:p>
          <a:p>
            <a:pPr marL="857250" lvl="2" indent="-457200">
              <a:spcAft>
                <a:spcPts val="600"/>
              </a:spcAft>
              <a:buFont typeface="Arial" panose="020B0604020202020204" pitchFamily="34" charset="0"/>
              <a:buChar char="•"/>
            </a:pPr>
            <a:endParaRPr lang="en-US" altLang="en-US" sz="3100" dirty="0">
              <a:solidFill>
                <a:schemeClr val="bg1"/>
              </a:solidFill>
            </a:endParaRPr>
          </a:p>
        </p:txBody>
      </p:sp>
    </p:spTree>
    <p:extLst>
      <p:ext uri="{BB962C8B-B14F-4D97-AF65-F5344CB8AC3E}">
        <p14:creationId xmlns:p14="http://schemas.microsoft.com/office/powerpoint/2010/main" val="405389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0"/>
            <a:ext cx="8229600" cy="1066800"/>
          </a:xfrm>
        </p:spPr>
        <p:txBody>
          <a:bodyPr/>
          <a:lstStyle/>
          <a:p>
            <a:r>
              <a:rPr lang="en-US" altLang="en-US" sz="3500" dirty="0">
                <a:solidFill>
                  <a:schemeClr val="bg1"/>
                </a:solidFill>
                <a:effectLst>
                  <a:outerShdw blurRad="38100" dist="38100" dir="2700000" algn="tl">
                    <a:srgbClr val="000000"/>
                  </a:outerShdw>
                </a:effectLst>
              </a:rPr>
              <a:t>Last resort: prepare </a:t>
            </a:r>
            <a:r>
              <a:rPr lang="en-US" altLang="en-US" sz="3500">
                <a:solidFill>
                  <a:schemeClr val="bg1"/>
                </a:solidFill>
                <a:effectLst>
                  <a:outerShdw blurRad="38100" dist="38100" dir="2700000" algn="tl">
                    <a:srgbClr val="000000"/>
                  </a:outerShdw>
                </a:effectLst>
              </a:rPr>
              <a:t>for battle </a:t>
            </a:r>
            <a:r>
              <a:rPr lang="en-US" altLang="en-US" sz="3100">
                <a:solidFill>
                  <a:srgbClr val="FFFF99"/>
                </a:solidFill>
                <a:effectLst>
                  <a:outerShdw blurRad="38100" dist="38100" dir="2700000" algn="tl">
                    <a:srgbClr val="000000"/>
                  </a:outerShdw>
                </a:effectLst>
              </a:rPr>
              <a:t>(</a:t>
            </a:r>
            <a:r>
              <a:rPr lang="en-US" altLang="en-US" sz="3100" dirty="0">
                <a:solidFill>
                  <a:srgbClr val="FFFF99"/>
                </a:solidFill>
                <a:effectLst>
                  <a:outerShdw blurRad="38100" dist="38100" dir="2700000" algn="tl">
                    <a:srgbClr val="000000"/>
                  </a:outerShdw>
                </a:effectLst>
              </a:rPr>
              <a:t>14)</a:t>
            </a: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81000" y="914400"/>
            <a:ext cx="8382000" cy="5638800"/>
          </a:xfrm>
        </p:spPr>
        <p:txBody>
          <a:bodyPr/>
          <a:lstStyle/>
          <a:p>
            <a:pPr marL="0" lvl="2" indent="0">
              <a:spcAft>
                <a:spcPts val="0"/>
              </a:spcAft>
              <a:buNone/>
            </a:pPr>
            <a:r>
              <a:rPr lang="en-US" altLang="en-US" sz="3200" dirty="0">
                <a:solidFill>
                  <a:srgbClr val="FFFF99"/>
                </a:solidFill>
              </a:rPr>
              <a:t>16:  </a:t>
            </a:r>
            <a:r>
              <a:rPr lang="en-US" altLang="en-US" sz="3200" dirty="0" err="1">
                <a:solidFill>
                  <a:srgbClr val="CCFFCC"/>
                </a:solidFill>
              </a:rPr>
              <a:t>Ben</a:t>
            </a:r>
            <a:r>
              <a:rPr lang="en-US" altLang="en-US" dirty="0" err="1">
                <a:solidFill>
                  <a:srgbClr val="FFCC00"/>
                </a:solidFill>
              </a:rPr>
              <a:t>▪</a:t>
            </a:r>
            <a:r>
              <a:rPr lang="en-US" altLang="en-US" sz="3200" dirty="0" err="1">
                <a:solidFill>
                  <a:srgbClr val="CCFFCC"/>
                </a:solidFill>
              </a:rPr>
              <a:t>jamin</a:t>
            </a:r>
            <a:endParaRPr lang="en-US" altLang="en-US" sz="3200" dirty="0">
              <a:solidFill>
                <a:srgbClr val="CCFFCC"/>
              </a:solidFill>
            </a:endParaRPr>
          </a:p>
          <a:p>
            <a:pPr marL="739775" lvl="3" indent="-457200">
              <a:spcBef>
                <a:spcPts val="600"/>
              </a:spcBef>
              <a:spcAft>
                <a:spcPts val="600"/>
              </a:spcAft>
              <a:buFont typeface="Wingdings" panose="05000000000000000000" pitchFamily="2" charset="2"/>
              <a:buChar char="§"/>
            </a:pPr>
            <a:r>
              <a:rPr lang="en-US" altLang="en-US" sz="3100" dirty="0">
                <a:solidFill>
                  <a:schemeClr val="bg1"/>
                </a:solidFill>
              </a:rPr>
              <a:t>Many</a:t>
            </a:r>
            <a:r>
              <a:rPr lang="en-US" altLang="en-US" sz="2800" dirty="0">
                <a:solidFill>
                  <a:schemeClr val="bg1"/>
                </a:solidFill>
              </a:rPr>
              <a:t> </a:t>
            </a:r>
            <a:r>
              <a:rPr lang="en-US" altLang="en-US" sz="3100" dirty="0">
                <a:solidFill>
                  <a:schemeClr val="bg1"/>
                </a:solidFill>
              </a:rPr>
              <a:t>hours of practice, dedication </a:t>
            </a:r>
          </a:p>
          <a:p>
            <a:pPr marL="739775" lvl="3" indent="-457200">
              <a:spcAft>
                <a:spcPts val="600"/>
              </a:spcAft>
              <a:buFont typeface="Wingdings" panose="05000000000000000000" pitchFamily="2" charset="2"/>
              <a:buChar char="§"/>
            </a:pPr>
            <a:r>
              <a:rPr lang="en-US" altLang="en-US" sz="3100" dirty="0">
                <a:solidFill>
                  <a:schemeClr val="bg1"/>
                </a:solidFill>
              </a:rPr>
              <a:t>Helpful in defense of tribe</a:t>
            </a:r>
          </a:p>
          <a:p>
            <a:pPr marL="739775" lvl="3" indent="-457200">
              <a:spcAft>
                <a:spcPts val="600"/>
              </a:spcAft>
              <a:buFont typeface="Wingdings" panose="05000000000000000000" pitchFamily="2" charset="2"/>
              <a:buChar char="§"/>
            </a:pPr>
            <a:r>
              <a:rPr lang="en-US" altLang="en-US" sz="3100" dirty="0">
                <a:solidFill>
                  <a:schemeClr val="bg1"/>
                </a:solidFill>
              </a:rPr>
              <a:t>Pride in being ‘the best’</a:t>
            </a:r>
          </a:p>
          <a:p>
            <a:pPr marL="739775" lvl="3" indent="-457200">
              <a:spcAft>
                <a:spcPts val="600"/>
              </a:spcAft>
              <a:buFont typeface="Wingdings" panose="05000000000000000000" pitchFamily="2" charset="2"/>
              <a:buChar char="§"/>
            </a:pPr>
            <a:r>
              <a:rPr lang="en-US" altLang="en-US" sz="3100" dirty="0">
                <a:solidFill>
                  <a:schemeClr val="bg1"/>
                </a:solidFill>
              </a:rPr>
              <a:t>Overcame many failures (misses)</a:t>
            </a:r>
          </a:p>
          <a:p>
            <a:pPr marL="739775" lvl="3" indent="-457200">
              <a:spcAft>
                <a:spcPts val="0"/>
              </a:spcAft>
              <a:buFont typeface="Wingdings" panose="05000000000000000000" pitchFamily="2" charset="2"/>
              <a:buChar char="§"/>
            </a:pPr>
            <a:r>
              <a:rPr lang="en-US" altLang="en-US" sz="3100" dirty="0">
                <a:solidFill>
                  <a:schemeClr val="bg1"/>
                </a:solidFill>
              </a:rPr>
              <a:t>Greatest miss: blessings of God</a:t>
            </a:r>
          </a:p>
          <a:p>
            <a:pPr marL="857250" lvl="2" indent="-457200">
              <a:spcAft>
                <a:spcPts val="0"/>
              </a:spcAft>
              <a:buFont typeface="Wingdings" panose="05000000000000000000" pitchFamily="2" charset="2"/>
              <a:buChar char="§"/>
            </a:pPr>
            <a:endParaRPr lang="en-US" altLang="en-US" sz="3100" dirty="0">
              <a:solidFill>
                <a:schemeClr val="bg1"/>
              </a:solidFill>
            </a:endParaRPr>
          </a:p>
          <a:p>
            <a:pPr marL="400050" lvl="1" indent="-400050">
              <a:spcAft>
                <a:spcPts val="0"/>
              </a:spcAft>
              <a:buNone/>
            </a:pPr>
            <a:endParaRPr lang="en-US" altLang="en-US" sz="3100" dirty="0">
              <a:solidFill>
                <a:schemeClr val="bg1"/>
              </a:solidFill>
            </a:endParaRPr>
          </a:p>
          <a:p>
            <a:pPr marL="857250" lvl="2" indent="-457200">
              <a:spcAft>
                <a:spcPts val="600"/>
              </a:spcAft>
              <a:buFont typeface="Arial" panose="020B0604020202020204" pitchFamily="34" charset="0"/>
              <a:buChar char="•"/>
            </a:pPr>
            <a:endParaRPr lang="en-US" altLang="en-US" sz="3100" dirty="0">
              <a:solidFill>
                <a:schemeClr val="bg1"/>
              </a:solidFill>
            </a:endParaRPr>
          </a:p>
        </p:txBody>
      </p:sp>
    </p:spTree>
    <p:extLst>
      <p:ext uri="{BB962C8B-B14F-4D97-AF65-F5344CB8AC3E}">
        <p14:creationId xmlns:p14="http://schemas.microsoft.com/office/powerpoint/2010/main" val="301065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0"/>
            <a:ext cx="8229600" cy="1066800"/>
          </a:xfrm>
        </p:spPr>
        <p:txBody>
          <a:bodyPr/>
          <a:lstStyle/>
          <a:p>
            <a:r>
              <a:rPr lang="en-US" altLang="en-US" sz="3500" dirty="0">
                <a:solidFill>
                  <a:schemeClr val="bg1"/>
                </a:solidFill>
                <a:effectLst>
                  <a:outerShdw blurRad="38100" dist="38100" dir="2700000" algn="tl">
                    <a:srgbClr val="000000"/>
                  </a:outerShdw>
                </a:effectLst>
              </a:rPr>
              <a:t>To the battlefield </a:t>
            </a:r>
            <a:r>
              <a:rPr lang="en-US" altLang="en-US" sz="2800" dirty="0">
                <a:solidFill>
                  <a:srgbClr val="FFFF99"/>
                </a:solidFill>
                <a:effectLst>
                  <a:outerShdw blurRad="38100" dist="38100" dir="2700000" algn="tl">
                    <a:srgbClr val="000000"/>
                  </a:outerShdw>
                </a:effectLst>
              </a:rPr>
              <a:t>(17-21)</a:t>
            </a:r>
            <a:endParaRPr lang="en-US" altLang="en-US" sz="3500" dirty="0">
              <a:solidFill>
                <a:srgbClr val="FFFF99"/>
              </a:solidFill>
              <a:effectLst>
                <a:outerShdw blurRad="38100" dist="38100" dir="2700000" algn="tl">
                  <a:srgbClr val="000000"/>
                </a:outerShdw>
              </a:effectLst>
            </a:endParaRP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81000" y="914400"/>
            <a:ext cx="8382000" cy="5638800"/>
          </a:xfrm>
        </p:spPr>
        <p:txBody>
          <a:bodyPr/>
          <a:lstStyle/>
          <a:p>
            <a:pPr marL="400050" lvl="1" indent="-400050">
              <a:spcAft>
                <a:spcPts val="600"/>
              </a:spcAft>
              <a:buNone/>
            </a:pPr>
            <a:r>
              <a:rPr lang="en-US" altLang="en-US" sz="3100" dirty="0">
                <a:solidFill>
                  <a:srgbClr val="FFFF99"/>
                </a:solidFill>
              </a:rPr>
              <a:t>21-25: </a:t>
            </a:r>
            <a:r>
              <a:rPr lang="en-US" altLang="en-US" sz="3100" dirty="0">
                <a:solidFill>
                  <a:schemeClr val="bg1"/>
                </a:solidFill>
              </a:rPr>
              <a:t>Judah’s losses</a:t>
            </a:r>
          </a:p>
          <a:p>
            <a:pPr marL="400050" lvl="1" indent="-400050">
              <a:spcAft>
                <a:spcPts val="600"/>
              </a:spcAft>
              <a:buNone/>
            </a:pPr>
            <a:r>
              <a:rPr lang="en-US" altLang="en-US" sz="3200" dirty="0">
                <a:solidFill>
                  <a:srgbClr val="FFFF99"/>
                </a:solidFill>
              </a:rPr>
              <a:t>26a: </a:t>
            </a:r>
            <a:r>
              <a:rPr lang="en-US" altLang="en-US" sz="3100" dirty="0">
                <a:solidFill>
                  <a:schemeClr val="bg1"/>
                </a:solidFill>
              </a:rPr>
              <a:t>united despite severe losses </a:t>
            </a:r>
          </a:p>
          <a:p>
            <a:pPr marL="400050" lvl="1" indent="-400050">
              <a:spcAft>
                <a:spcPts val="600"/>
              </a:spcAft>
              <a:buNone/>
            </a:pPr>
            <a:r>
              <a:rPr lang="en-US" altLang="en-US" sz="3100" dirty="0">
                <a:solidFill>
                  <a:srgbClr val="FFFF99"/>
                </a:solidFill>
              </a:rPr>
              <a:t>26b:</a:t>
            </a:r>
            <a:r>
              <a:rPr lang="en-US" altLang="en-US" sz="3100" dirty="0">
                <a:solidFill>
                  <a:schemeClr val="bg1"/>
                </a:solidFill>
              </a:rPr>
              <a:t> wept  [obedience can be costly].   Ac.7</a:t>
            </a:r>
          </a:p>
          <a:p>
            <a:pPr marL="400050" lvl="1" indent="-400050">
              <a:spcAft>
                <a:spcPts val="600"/>
              </a:spcAft>
              <a:buNone/>
            </a:pPr>
            <a:r>
              <a:rPr lang="en-US" altLang="en-US" sz="3200" dirty="0">
                <a:solidFill>
                  <a:srgbClr val="FFFF99"/>
                </a:solidFill>
              </a:rPr>
              <a:t>27: </a:t>
            </a:r>
            <a:r>
              <a:rPr lang="en-US" altLang="en-US" sz="3100" dirty="0">
                <a:solidFill>
                  <a:schemeClr val="bg1"/>
                </a:solidFill>
              </a:rPr>
              <a:t>inquired of God</a:t>
            </a:r>
          </a:p>
          <a:p>
            <a:pPr marL="400050" lvl="1" indent="-400050">
              <a:spcAft>
                <a:spcPts val="600"/>
              </a:spcAft>
              <a:buNone/>
            </a:pPr>
            <a:r>
              <a:rPr lang="en-US" altLang="en-US" sz="3200" dirty="0">
                <a:solidFill>
                  <a:srgbClr val="FFFF99"/>
                </a:solidFill>
              </a:rPr>
              <a:t>28-35: </a:t>
            </a:r>
            <a:r>
              <a:rPr lang="en-US" altLang="en-US" sz="3100" dirty="0">
                <a:solidFill>
                  <a:schemeClr val="bg1"/>
                </a:solidFill>
              </a:rPr>
              <a:t>trust + perseverance </a:t>
            </a:r>
          </a:p>
          <a:p>
            <a:pPr marL="400050" lvl="1" indent="-400050">
              <a:spcAft>
                <a:spcPts val="0"/>
              </a:spcAft>
              <a:buNone/>
            </a:pPr>
            <a:r>
              <a:rPr lang="en-US" altLang="en-US" sz="3200" dirty="0">
                <a:solidFill>
                  <a:srgbClr val="FFFF99"/>
                </a:solidFill>
              </a:rPr>
              <a:t>47:</a:t>
            </a:r>
            <a:r>
              <a:rPr lang="en-US" altLang="en-US" sz="3100" dirty="0">
                <a:solidFill>
                  <a:schemeClr val="bg1"/>
                </a:solidFill>
              </a:rPr>
              <a:t> 600 </a:t>
            </a:r>
            <a:r>
              <a:rPr lang="en-US" altLang="en-US" sz="3100" dirty="0" err="1">
                <a:solidFill>
                  <a:schemeClr val="bg1"/>
                </a:solidFill>
              </a:rPr>
              <a:t>Benjamites</a:t>
            </a:r>
            <a:r>
              <a:rPr lang="en-US" altLang="en-US" sz="3100" dirty="0">
                <a:solidFill>
                  <a:schemeClr val="bg1"/>
                </a:solidFill>
              </a:rPr>
              <a:t> flee to wilderness</a:t>
            </a:r>
          </a:p>
          <a:p>
            <a:pPr marL="400050" lvl="1" indent="-400050">
              <a:spcAft>
                <a:spcPts val="0"/>
              </a:spcAft>
              <a:buNone/>
            </a:pPr>
            <a:r>
              <a:rPr lang="en-US" altLang="en-US" sz="3100" dirty="0">
                <a:solidFill>
                  <a:srgbClr val="FFFF99"/>
                </a:solidFill>
              </a:rPr>
              <a:t>48:</a:t>
            </a:r>
            <a:r>
              <a:rPr lang="en-US" altLang="en-US" sz="3100" dirty="0">
                <a:solidFill>
                  <a:schemeClr val="bg1"/>
                </a:solidFill>
              </a:rPr>
              <a:t> burned cities, killed men, animals</a:t>
            </a:r>
          </a:p>
        </p:txBody>
      </p:sp>
    </p:spTree>
    <p:extLst>
      <p:ext uri="{BB962C8B-B14F-4D97-AF65-F5344CB8AC3E}">
        <p14:creationId xmlns:p14="http://schemas.microsoft.com/office/powerpoint/2010/main" val="339954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74BEF5-D1DD-41ED-8F2A-384516C2D6CF}"/>
              </a:ext>
            </a:extLst>
          </p:cNvPr>
          <p:cNvSpPr/>
          <p:nvPr/>
        </p:nvSpPr>
        <p:spPr>
          <a:xfrm>
            <a:off x="1990017" y="838200"/>
            <a:ext cx="5163967" cy="609600"/>
          </a:xfrm>
          <a:prstGeom prst="rect">
            <a:avLst/>
          </a:prstGeom>
          <a:solidFill>
            <a:schemeClr val="tx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kern="0" dirty="0">
                <a:solidFill>
                  <a:schemeClr val="bg1"/>
                </a:solidFill>
                <a:latin typeface="Times New Roman" panose="02020603050405020304" pitchFamily="18" charset="0"/>
                <a:cs typeface="Times New Roman" panose="02020603050405020304" pitchFamily="18" charset="0"/>
              </a:rPr>
              <a:t>I. The Setting,</a:t>
            </a:r>
            <a:r>
              <a:rPr lang="en-US" sz="2400" kern="0" dirty="0">
                <a:solidFill>
                  <a:schemeClr val="bg1"/>
                </a:solidFill>
              </a:rPr>
              <a:t> </a:t>
            </a:r>
            <a:r>
              <a:rPr lang="en-US" sz="2400" kern="0" dirty="0">
                <a:solidFill>
                  <a:schemeClr val="bg1"/>
                </a:solidFill>
                <a:latin typeface="Times New Roman" panose="02020603050405020304" pitchFamily="18" charset="0"/>
                <a:cs typeface="Times New Roman" panose="02020603050405020304" pitchFamily="18" charset="0"/>
              </a:rPr>
              <a:t>ch.19</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144731D-31C2-409F-B454-23ECC3097CAB}"/>
              </a:ext>
            </a:extLst>
          </p:cNvPr>
          <p:cNvSpPr/>
          <p:nvPr/>
        </p:nvSpPr>
        <p:spPr>
          <a:xfrm>
            <a:off x="1998618" y="2398496"/>
            <a:ext cx="5163967" cy="1030504"/>
          </a:xfrm>
          <a:prstGeom prst="rect">
            <a:avLst/>
          </a:prstGeom>
          <a:solidFill>
            <a:schemeClr val="tx1"/>
          </a:solidFill>
          <a:ln w="63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kern="0" dirty="0">
                <a:solidFill>
                  <a:srgbClr val="FFFF00"/>
                </a:solidFill>
                <a:latin typeface="Times New Roman" panose="02020603050405020304" pitchFamily="18" charset="0"/>
                <a:cs typeface="Times New Roman" panose="02020603050405020304" pitchFamily="18" charset="0"/>
              </a:rPr>
              <a:t>III.</a:t>
            </a:r>
            <a:r>
              <a:rPr lang="en-US" sz="3600" kern="0" dirty="0">
                <a:solidFill>
                  <a:srgbClr val="66CCFF"/>
                </a:solidFill>
                <a:latin typeface="Times New Roman" panose="02020603050405020304" pitchFamily="18" charset="0"/>
                <a:cs typeface="Times New Roman" panose="02020603050405020304" pitchFamily="18" charset="0"/>
              </a:rPr>
              <a:t> </a:t>
            </a:r>
            <a:r>
              <a:rPr lang="en-US" sz="3800" kern="0" dirty="0">
                <a:solidFill>
                  <a:srgbClr val="CCFFCC"/>
                </a:solidFill>
                <a:latin typeface="Times New Roman" panose="02020603050405020304" pitchFamily="18" charset="0"/>
                <a:cs typeface="Times New Roman" panose="02020603050405020304" pitchFamily="18" charset="0"/>
              </a:rPr>
              <a:t>The Success</a:t>
            </a:r>
            <a:endParaRPr lang="en-US" sz="3600" dirty="0">
              <a:solidFill>
                <a:schemeClr val="bg1"/>
              </a:solidFill>
            </a:endParaRPr>
          </a:p>
        </p:txBody>
      </p:sp>
      <p:sp>
        <p:nvSpPr>
          <p:cNvPr id="5" name="Rectangle 4">
            <a:extLst>
              <a:ext uri="{FF2B5EF4-FFF2-40B4-BE49-F238E27FC236}">
                <a16:creationId xmlns:a16="http://schemas.microsoft.com/office/drawing/2014/main" id="{484AC069-0071-4F71-9817-D2AE4AAB83EC}"/>
              </a:ext>
            </a:extLst>
          </p:cNvPr>
          <p:cNvSpPr/>
          <p:nvPr/>
        </p:nvSpPr>
        <p:spPr>
          <a:xfrm>
            <a:off x="1998618" y="1600200"/>
            <a:ext cx="5163967" cy="609600"/>
          </a:xfrm>
          <a:prstGeom prst="rect">
            <a:avLst/>
          </a:prstGeom>
          <a:solidFill>
            <a:schemeClr val="tx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kern="0" dirty="0">
                <a:solidFill>
                  <a:schemeClr val="bg1"/>
                </a:solidFill>
                <a:latin typeface="Times New Roman" panose="02020603050405020304" pitchFamily="18" charset="0"/>
                <a:cs typeface="Times New Roman" panose="02020603050405020304" pitchFamily="18" charset="0"/>
              </a:rPr>
              <a:t>II. The Sword,</a:t>
            </a:r>
            <a:r>
              <a:rPr lang="en-US" sz="2400" kern="0" dirty="0">
                <a:solidFill>
                  <a:schemeClr val="bg1"/>
                </a:solidFill>
              </a:rPr>
              <a:t> </a:t>
            </a:r>
            <a:r>
              <a:rPr lang="en-US" sz="2400" kern="0" dirty="0">
                <a:solidFill>
                  <a:schemeClr val="bg1"/>
                </a:solidFill>
                <a:latin typeface="Times New Roman" panose="02020603050405020304" pitchFamily="18" charset="0"/>
                <a:cs typeface="Times New Roman" panose="02020603050405020304" pitchFamily="18" charset="0"/>
              </a:rPr>
              <a:t>ch.20</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095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0"/>
            <a:ext cx="8229600" cy="685800"/>
          </a:xfrm>
        </p:spPr>
        <p:txBody>
          <a:bodyPr/>
          <a:lstStyle/>
          <a:p>
            <a:r>
              <a:rPr lang="en-US" altLang="en-US" sz="3600" dirty="0">
                <a:solidFill>
                  <a:schemeClr val="bg1"/>
                </a:solidFill>
                <a:effectLst>
                  <a:outerShdw blurRad="38100" dist="38100" dir="2700000" algn="tl">
                    <a:srgbClr val="000000"/>
                  </a:outerShdw>
                </a:effectLst>
              </a:rPr>
              <a:t>Their attitude toward God</a:t>
            </a: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81000" y="762000"/>
            <a:ext cx="8382000" cy="5715000"/>
          </a:xfrm>
        </p:spPr>
        <p:txBody>
          <a:bodyPr/>
          <a:lstStyle/>
          <a:p>
            <a:pPr marL="341313" indent="-341313">
              <a:spcAft>
                <a:spcPts val="800"/>
              </a:spcAft>
            </a:pPr>
            <a:r>
              <a:rPr lang="en-US" altLang="en-US" sz="3100" dirty="0">
                <a:solidFill>
                  <a:srgbClr val="FFFFCC"/>
                </a:solidFill>
              </a:rPr>
              <a:t>Humbly submitted to God’s commands</a:t>
            </a:r>
          </a:p>
          <a:p>
            <a:pPr marL="341313" indent="-341313">
              <a:spcAft>
                <a:spcPts val="800"/>
              </a:spcAft>
            </a:pPr>
            <a:r>
              <a:rPr lang="en-US" altLang="en-US" sz="3100" dirty="0">
                <a:solidFill>
                  <a:srgbClr val="FFFFCC"/>
                </a:solidFill>
              </a:rPr>
              <a:t>Continued to fight after suffering losses</a:t>
            </a:r>
          </a:p>
          <a:p>
            <a:pPr marL="341313" indent="-341313">
              <a:spcAft>
                <a:spcPts val="800"/>
              </a:spcAft>
            </a:pPr>
            <a:r>
              <a:rPr lang="en-US" altLang="en-US" sz="3100" dirty="0">
                <a:solidFill>
                  <a:srgbClr val="FFFFCC"/>
                </a:solidFill>
              </a:rPr>
              <a:t>Kept fighting till justice was served</a:t>
            </a:r>
          </a:p>
          <a:p>
            <a:pPr marL="341313" indent="-341313">
              <a:spcAft>
                <a:spcPts val="600"/>
              </a:spcAft>
            </a:pPr>
            <a:r>
              <a:rPr lang="en-US" altLang="en-US" sz="3100" dirty="0">
                <a:solidFill>
                  <a:srgbClr val="FFFFCC"/>
                </a:solidFill>
              </a:rPr>
              <a:t>After fighting, pursued peace</a:t>
            </a:r>
          </a:p>
          <a:p>
            <a:pPr marL="514350" indent="-514350">
              <a:spcAft>
                <a:spcPts val="600"/>
              </a:spcAft>
              <a:buAutoNum type="arabicPeriod"/>
            </a:pPr>
            <a:endParaRPr lang="en-US" altLang="en-US" sz="3200" dirty="0">
              <a:solidFill>
                <a:schemeClr val="bg1"/>
              </a:solidFill>
            </a:endParaRPr>
          </a:p>
        </p:txBody>
      </p:sp>
    </p:spTree>
    <p:extLst>
      <p:ext uri="{BB962C8B-B14F-4D97-AF65-F5344CB8AC3E}">
        <p14:creationId xmlns:p14="http://schemas.microsoft.com/office/powerpoint/2010/main" val="180097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DEC5918-1715-4FFD-80A1-3107D590A3F1}"/>
              </a:ext>
            </a:extLst>
          </p:cNvPr>
          <p:cNvSpPr>
            <a:spLocks noGrp="1" noChangeArrowheads="1"/>
          </p:cNvSpPr>
          <p:nvPr>
            <p:ph type="title"/>
          </p:nvPr>
        </p:nvSpPr>
        <p:spPr>
          <a:xfrm>
            <a:off x="457200" y="0"/>
            <a:ext cx="8229600" cy="792162"/>
          </a:xfrm>
        </p:spPr>
        <p:txBody>
          <a:bodyPr/>
          <a:lstStyle/>
          <a:p>
            <a:r>
              <a:rPr lang="en-US" altLang="en-US" sz="3600" dirty="0">
                <a:solidFill>
                  <a:srgbClr val="CCFFFF"/>
                </a:solidFill>
              </a:rPr>
              <a:t>Judges 17-21 – an epilogue?</a:t>
            </a:r>
          </a:p>
        </p:txBody>
      </p:sp>
      <p:sp>
        <p:nvSpPr>
          <p:cNvPr id="4099" name="Rectangle 3">
            <a:extLst>
              <a:ext uri="{FF2B5EF4-FFF2-40B4-BE49-F238E27FC236}">
                <a16:creationId xmlns:a16="http://schemas.microsoft.com/office/drawing/2014/main" id="{B2F93335-D7E2-448C-B28C-BBDE23EC24FF}"/>
              </a:ext>
            </a:extLst>
          </p:cNvPr>
          <p:cNvSpPr>
            <a:spLocks noGrp="1" noChangeArrowheads="1"/>
          </p:cNvSpPr>
          <p:nvPr>
            <p:ph idx="1"/>
          </p:nvPr>
        </p:nvSpPr>
        <p:spPr>
          <a:xfrm>
            <a:off x="457200" y="792162"/>
            <a:ext cx="8229600" cy="5684838"/>
          </a:xfrm>
        </p:spPr>
        <p:txBody>
          <a:bodyPr/>
          <a:lstStyle/>
          <a:p>
            <a:pPr marL="0" indent="0" algn="ctr">
              <a:lnSpc>
                <a:spcPct val="90000"/>
              </a:lnSpc>
              <a:spcAft>
                <a:spcPts val="600"/>
              </a:spcAft>
              <a:buNone/>
            </a:pPr>
            <a:r>
              <a:rPr lang="en-US" altLang="en-US" sz="3100" dirty="0">
                <a:solidFill>
                  <a:schemeClr val="bg1"/>
                </a:solidFill>
              </a:rPr>
              <a:t>Events must have taken place early</a:t>
            </a:r>
          </a:p>
          <a:p>
            <a:pPr>
              <a:lnSpc>
                <a:spcPct val="90000"/>
              </a:lnSpc>
              <a:spcAft>
                <a:spcPts val="800"/>
              </a:spcAft>
              <a:buFont typeface="Courier New" panose="02070309020205020404" pitchFamily="49" charset="0"/>
              <a:buChar char="o"/>
            </a:pPr>
            <a:r>
              <a:rPr lang="en-US" altLang="en-US" sz="3100" dirty="0">
                <a:solidFill>
                  <a:schemeClr val="bg1"/>
                </a:solidFill>
              </a:rPr>
              <a:t>20:28, Phinehas, grandson of Aaron (Nu.25:7)</a:t>
            </a:r>
          </a:p>
          <a:p>
            <a:pPr>
              <a:lnSpc>
                <a:spcPct val="90000"/>
              </a:lnSpc>
              <a:spcAft>
                <a:spcPts val="800"/>
              </a:spcAft>
              <a:buFont typeface="Courier New" panose="02070309020205020404" pitchFamily="49" charset="0"/>
              <a:buChar char="o"/>
            </a:pPr>
            <a:r>
              <a:rPr lang="en-US" altLang="en-US" sz="3100" dirty="0">
                <a:solidFill>
                  <a:schemeClr val="bg1"/>
                </a:solidFill>
              </a:rPr>
              <a:t>Hosea 9:9, </a:t>
            </a:r>
            <a:r>
              <a:rPr lang="en-US" altLang="en-US" sz="3100" dirty="0">
                <a:solidFill>
                  <a:srgbClr val="FFFFCC"/>
                </a:solidFill>
              </a:rPr>
              <a:t>They are deeply corrupted,     As in the days of Gibeah.  He will remember their iniquity; He will punish their sins.</a:t>
            </a:r>
          </a:p>
          <a:p>
            <a:pPr>
              <a:lnSpc>
                <a:spcPct val="90000"/>
              </a:lnSpc>
              <a:spcAft>
                <a:spcPts val="600"/>
              </a:spcAft>
              <a:buFont typeface="Courier New" panose="02070309020205020404" pitchFamily="49" charset="0"/>
              <a:buChar char="o"/>
            </a:pPr>
            <a:r>
              <a:rPr lang="en-US" altLang="en-US" sz="3100" dirty="0">
                <a:solidFill>
                  <a:schemeClr val="bg1"/>
                </a:solidFill>
              </a:rPr>
              <a:t>Hosea 10:9, </a:t>
            </a:r>
            <a:r>
              <a:rPr lang="en-US" altLang="en-US" sz="3100" dirty="0">
                <a:solidFill>
                  <a:srgbClr val="FFFFCC"/>
                </a:solidFill>
              </a:rPr>
              <a:t>O Israel, you have sinned from the days of Gibeah; There they stood. The battle in Gibeah against the children of iniquity Did not overtake them</a:t>
            </a:r>
            <a:r>
              <a:rPr lang="en-US" altLang="en-US" sz="3500" dirty="0">
                <a:solidFill>
                  <a:srgbClr val="FFFFCC"/>
                </a:solidFill>
              </a:rPr>
              <a:t>.</a:t>
            </a:r>
          </a:p>
          <a:p>
            <a:pPr>
              <a:lnSpc>
                <a:spcPct val="90000"/>
              </a:lnSpc>
              <a:spcAft>
                <a:spcPts val="600"/>
              </a:spcAft>
              <a:buFont typeface="Courier New" panose="02070309020205020404" pitchFamily="49" charset="0"/>
              <a:buChar char="o"/>
            </a:pPr>
            <a:endParaRPr lang="en-US" altLang="en-US" sz="3500" dirty="0">
              <a:solidFill>
                <a:schemeClr val="bg1"/>
              </a:solidFill>
            </a:endParaRPr>
          </a:p>
          <a:p>
            <a:pPr>
              <a:lnSpc>
                <a:spcPct val="90000"/>
              </a:lnSpc>
              <a:spcAft>
                <a:spcPts val="600"/>
              </a:spcAft>
              <a:buFont typeface="Courier New" panose="02070309020205020404" pitchFamily="49" charset="0"/>
              <a:buChar char="o"/>
            </a:pPr>
            <a:endParaRPr lang="en-US" altLang="en-US" sz="35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0"/>
            <a:ext cx="8229600" cy="1066800"/>
          </a:xfrm>
        </p:spPr>
        <p:txBody>
          <a:bodyPr/>
          <a:lstStyle/>
          <a:p>
            <a:r>
              <a:rPr lang="en-US" altLang="en-US" sz="2400" dirty="0">
                <a:solidFill>
                  <a:schemeClr val="bg1"/>
                </a:solidFill>
                <a:effectLst>
                  <a:outerShdw blurRad="38100" dist="38100" dir="2700000" algn="tl">
                    <a:srgbClr val="000000"/>
                  </a:outerShdw>
                </a:effectLst>
              </a:rPr>
              <a:t>Their attitude toward God</a:t>
            </a:r>
            <a:br>
              <a:rPr lang="en-US" altLang="en-US" sz="3600" dirty="0">
                <a:solidFill>
                  <a:schemeClr val="bg1"/>
                </a:solidFill>
                <a:effectLst>
                  <a:outerShdw blurRad="38100" dist="38100" dir="2700000" algn="tl">
                    <a:srgbClr val="000000"/>
                  </a:outerShdw>
                </a:effectLst>
              </a:rPr>
            </a:br>
            <a:r>
              <a:rPr lang="en-US" altLang="en-US" sz="3600" dirty="0">
                <a:solidFill>
                  <a:schemeClr val="bg1"/>
                </a:solidFill>
                <a:effectLst>
                  <a:outerShdw blurRad="38100" dist="38100" dir="2700000" algn="tl">
                    <a:srgbClr val="000000"/>
                  </a:outerShdw>
                </a:effectLst>
              </a:rPr>
              <a:t>Their attitude toward fellow soldiers</a:t>
            </a: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81000" y="1143000"/>
            <a:ext cx="8382000" cy="5334000"/>
          </a:xfrm>
        </p:spPr>
        <p:txBody>
          <a:bodyPr/>
          <a:lstStyle/>
          <a:p>
            <a:pPr marL="341313" indent="-341313">
              <a:spcAft>
                <a:spcPts val="600"/>
              </a:spcAft>
            </a:pPr>
            <a:r>
              <a:rPr lang="en-US" altLang="en-US" dirty="0">
                <a:solidFill>
                  <a:srgbClr val="CCFFFF"/>
                </a:solidFill>
              </a:rPr>
              <a:t>Unity is precious </a:t>
            </a:r>
            <a:r>
              <a:rPr lang="en-US" altLang="en-US" dirty="0">
                <a:solidFill>
                  <a:schemeClr val="bg1"/>
                </a:solidFill>
              </a:rPr>
              <a:t>(Ps.133)</a:t>
            </a:r>
          </a:p>
          <a:p>
            <a:pPr marL="341313" indent="-341313">
              <a:spcAft>
                <a:spcPts val="600"/>
              </a:spcAft>
            </a:pPr>
            <a:r>
              <a:rPr lang="en-US" altLang="en-US" dirty="0">
                <a:solidFill>
                  <a:srgbClr val="CCFFFF"/>
                </a:solidFill>
              </a:rPr>
              <a:t>No unity with impenitent sinners.  </a:t>
            </a:r>
            <a:r>
              <a:rPr lang="en-US" altLang="en-US" dirty="0">
                <a:solidFill>
                  <a:schemeClr val="bg1"/>
                </a:solidFill>
              </a:rPr>
              <a:t>1 Co.5:1</a:t>
            </a:r>
          </a:p>
          <a:p>
            <a:pPr marL="514350" indent="-514350">
              <a:spcAft>
                <a:spcPts val="600"/>
              </a:spcAft>
              <a:buAutoNum type="arabicPeriod"/>
            </a:pPr>
            <a:endParaRPr lang="en-US" altLang="en-US" sz="3200" dirty="0">
              <a:solidFill>
                <a:schemeClr val="bg1"/>
              </a:solidFill>
            </a:endParaRPr>
          </a:p>
        </p:txBody>
      </p:sp>
    </p:spTree>
    <p:extLst>
      <p:ext uri="{BB962C8B-B14F-4D97-AF65-F5344CB8AC3E}">
        <p14:creationId xmlns:p14="http://schemas.microsoft.com/office/powerpoint/2010/main" val="384707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0"/>
            <a:ext cx="8229600" cy="1447800"/>
          </a:xfrm>
        </p:spPr>
        <p:txBody>
          <a:bodyPr/>
          <a:lstStyle/>
          <a:p>
            <a:r>
              <a:rPr lang="en-US" altLang="en-US" sz="2400" dirty="0">
                <a:solidFill>
                  <a:schemeClr val="bg1"/>
                </a:solidFill>
                <a:effectLst>
                  <a:outerShdw blurRad="38100" dist="38100" dir="2700000" algn="tl">
                    <a:srgbClr val="000000"/>
                  </a:outerShdw>
                </a:effectLst>
              </a:rPr>
              <a:t>Their attitude toward God</a:t>
            </a:r>
            <a:br>
              <a:rPr lang="en-US" altLang="en-US" sz="3600" dirty="0">
                <a:solidFill>
                  <a:schemeClr val="bg1"/>
                </a:solidFill>
                <a:effectLst>
                  <a:outerShdw blurRad="38100" dist="38100" dir="2700000" algn="tl">
                    <a:srgbClr val="000000"/>
                  </a:outerShdw>
                </a:effectLst>
              </a:rPr>
            </a:br>
            <a:r>
              <a:rPr lang="en-US" altLang="en-US" sz="2400" dirty="0">
                <a:solidFill>
                  <a:schemeClr val="bg1"/>
                </a:solidFill>
                <a:effectLst>
                  <a:outerShdw blurRad="38100" dist="38100" dir="2700000" algn="tl">
                    <a:srgbClr val="000000"/>
                  </a:outerShdw>
                </a:effectLst>
              </a:rPr>
              <a:t>Their attitude toward fellow soldiers</a:t>
            </a:r>
            <a:br>
              <a:rPr lang="en-US" altLang="en-US" sz="2400" dirty="0">
                <a:solidFill>
                  <a:schemeClr val="bg1"/>
                </a:solidFill>
                <a:effectLst>
                  <a:outerShdw blurRad="38100" dist="38100" dir="2700000" algn="tl">
                    <a:srgbClr val="000000"/>
                  </a:outerShdw>
                </a:effectLst>
              </a:rPr>
            </a:br>
            <a:r>
              <a:rPr lang="en-US" altLang="en-US" sz="3600" dirty="0">
                <a:solidFill>
                  <a:schemeClr val="bg1"/>
                </a:solidFill>
                <a:effectLst>
                  <a:outerShdw blurRad="38100" dist="38100" dir="2700000" algn="tl">
                    <a:srgbClr val="000000"/>
                  </a:outerShdw>
                </a:effectLst>
              </a:rPr>
              <a:t>Their attitude toward the enemy </a:t>
            </a:r>
            <a:r>
              <a:rPr lang="en-US" altLang="en-US" sz="2400" dirty="0">
                <a:solidFill>
                  <a:srgbClr val="FFFF00"/>
                </a:solidFill>
                <a:effectLst>
                  <a:outerShdw blurRad="38100" dist="38100" dir="2700000" algn="tl">
                    <a:srgbClr val="000000"/>
                  </a:outerShdw>
                </a:effectLst>
              </a:rPr>
              <a:t>(1)</a:t>
            </a:r>
            <a:endParaRPr lang="en-US" altLang="en-US" sz="3600" dirty="0">
              <a:solidFill>
                <a:srgbClr val="FFFF00"/>
              </a:solidFill>
              <a:effectLst>
                <a:outerShdw blurRad="38100" dist="38100" dir="2700000" algn="tl">
                  <a:srgbClr val="000000"/>
                </a:outerShdw>
              </a:effectLst>
            </a:endParaRP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04800" y="1447800"/>
            <a:ext cx="8534400" cy="5029200"/>
          </a:xfrm>
        </p:spPr>
        <p:txBody>
          <a:bodyPr/>
          <a:lstStyle/>
          <a:p>
            <a:pPr marL="341313" indent="-341313">
              <a:spcAft>
                <a:spcPts val="0"/>
              </a:spcAft>
            </a:pPr>
            <a:r>
              <a:rPr lang="en-US" altLang="en-US" dirty="0">
                <a:solidFill>
                  <a:schemeClr val="bg1"/>
                </a:solidFill>
              </a:rPr>
              <a:t>At first, sinful?   (Their losses may imply it)</a:t>
            </a:r>
          </a:p>
          <a:p>
            <a:pPr marL="741363" lvl="1" indent="-341313">
              <a:spcAft>
                <a:spcPts val="600"/>
              </a:spcAft>
            </a:pPr>
            <a:r>
              <a:rPr lang="en-US" altLang="en-US" sz="3200" dirty="0">
                <a:solidFill>
                  <a:srgbClr val="CCFFFF"/>
                </a:solidFill>
              </a:rPr>
              <a:t>When correcting others, must first con-sider self.   </a:t>
            </a:r>
            <a:r>
              <a:rPr lang="en-US" altLang="en-US" sz="3200" dirty="0">
                <a:solidFill>
                  <a:schemeClr val="bg1"/>
                </a:solidFill>
              </a:rPr>
              <a:t>Ga.6:1</a:t>
            </a:r>
          </a:p>
          <a:p>
            <a:pPr marL="741363" lvl="1" indent="-341313">
              <a:spcAft>
                <a:spcPts val="600"/>
              </a:spcAft>
            </a:pPr>
            <a:r>
              <a:rPr lang="en-US" altLang="en-US" sz="3200" dirty="0">
                <a:solidFill>
                  <a:srgbClr val="CCFFFF"/>
                </a:solidFill>
              </a:rPr>
              <a:t>If they were negligent during this time, they were in poor shape to correct others, </a:t>
            </a:r>
            <a:r>
              <a:rPr lang="en-US" altLang="en-US" sz="3200" dirty="0">
                <a:solidFill>
                  <a:schemeClr val="bg1"/>
                </a:solidFill>
              </a:rPr>
              <a:t>19:1.   Mt.7:5</a:t>
            </a:r>
          </a:p>
          <a:p>
            <a:pPr marL="741363" lvl="1" indent="-341313">
              <a:spcAft>
                <a:spcPts val="600"/>
              </a:spcAft>
            </a:pPr>
            <a:r>
              <a:rPr lang="en-US" altLang="en-US" sz="3200" dirty="0">
                <a:solidFill>
                  <a:srgbClr val="CCFFFF"/>
                </a:solidFill>
              </a:rPr>
              <a:t>If motivated by personal revenge…  </a:t>
            </a:r>
            <a:r>
              <a:rPr lang="en-US" altLang="en-US" sz="3200" dirty="0">
                <a:solidFill>
                  <a:schemeClr val="bg1"/>
                </a:solidFill>
              </a:rPr>
              <a:t>20:48</a:t>
            </a:r>
          </a:p>
          <a:p>
            <a:pPr marL="741363" lvl="1" indent="-341313">
              <a:spcAft>
                <a:spcPts val="600"/>
              </a:spcAft>
            </a:pPr>
            <a:r>
              <a:rPr lang="en-US" altLang="en-US" sz="3200" dirty="0">
                <a:solidFill>
                  <a:srgbClr val="CCFFFF"/>
                </a:solidFill>
              </a:rPr>
              <a:t>If proud </a:t>
            </a:r>
            <a:r>
              <a:rPr lang="en-US" altLang="en-US" sz="3200" dirty="0">
                <a:solidFill>
                  <a:schemeClr val="bg1"/>
                </a:solidFill>
              </a:rPr>
              <a:t>(Jg.7:2-3)</a:t>
            </a:r>
            <a:r>
              <a:rPr lang="en-US" altLang="en-US" sz="3200" dirty="0">
                <a:solidFill>
                  <a:srgbClr val="CCFFFF"/>
                </a:solidFill>
              </a:rPr>
              <a:t> they need a reminder</a:t>
            </a:r>
            <a:endParaRPr lang="en-US" altLang="en-US" sz="3200" dirty="0">
              <a:solidFill>
                <a:schemeClr val="bg1"/>
              </a:solidFill>
            </a:endParaRPr>
          </a:p>
          <a:p>
            <a:pPr marL="514350" indent="-514350">
              <a:spcAft>
                <a:spcPts val="600"/>
              </a:spcAft>
              <a:buAutoNum type="arabicPeriod"/>
            </a:pPr>
            <a:endParaRPr lang="en-US" altLang="en-US" sz="3200" dirty="0">
              <a:solidFill>
                <a:schemeClr val="bg1"/>
              </a:solidFill>
            </a:endParaRPr>
          </a:p>
        </p:txBody>
      </p:sp>
    </p:spTree>
    <p:extLst>
      <p:ext uri="{BB962C8B-B14F-4D97-AF65-F5344CB8AC3E}">
        <p14:creationId xmlns:p14="http://schemas.microsoft.com/office/powerpoint/2010/main" val="309154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0"/>
            <a:ext cx="8229600" cy="1447800"/>
          </a:xfrm>
        </p:spPr>
        <p:txBody>
          <a:bodyPr/>
          <a:lstStyle/>
          <a:p>
            <a:r>
              <a:rPr lang="en-US" altLang="en-US" sz="2400" dirty="0">
                <a:solidFill>
                  <a:schemeClr val="bg1"/>
                </a:solidFill>
                <a:effectLst>
                  <a:outerShdw blurRad="38100" dist="38100" dir="2700000" algn="tl">
                    <a:srgbClr val="000000"/>
                  </a:outerShdw>
                </a:effectLst>
              </a:rPr>
              <a:t>Their attitude toward God</a:t>
            </a:r>
            <a:br>
              <a:rPr lang="en-US" altLang="en-US" sz="3600" dirty="0">
                <a:solidFill>
                  <a:schemeClr val="bg1"/>
                </a:solidFill>
                <a:effectLst>
                  <a:outerShdw blurRad="38100" dist="38100" dir="2700000" algn="tl">
                    <a:srgbClr val="000000"/>
                  </a:outerShdw>
                </a:effectLst>
              </a:rPr>
            </a:br>
            <a:r>
              <a:rPr lang="en-US" altLang="en-US" sz="2400" dirty="0">
                <a:solidFill>
                  <a:schemeClr val="bg1"/>
                </a:solidFill>
                <a:effectLst>
                  <a:outerShdw blurRad="38100" dist="38100" dir="2700000" algn="tl">
                    <a:srgbClr val="000000"/>
                  </a:outerShdw>
                </a:effectLst>
              </a:rPr>
              <a:t>Their attitude toward fellow soldiers</a:t>
            </a:r>
            <a:br>
              <a:rPr lang="en-US" altLang="en-US" sz="2400" dirty="0">
                <a:solidFill>
                  <a:schemeClr val="bg1"/>
                </a:solidFill>
                <a:effectLst>
                  <a:outerShdw blurRad="38100" dist="38100" dir="2700000" algn="tl">
                    <a:srgbClr val="000000"/>
                  </a:outerShdw>
                </a:effectLst>
              </a:rPr>
            </a:br>
            <a:r>
              <a:rPr lang="en-US" altLang="en-US" sz="3600" dirty="0">
                <a:solidFill>
                  <a:schemeClr val="bg1"/>
                </a:solidFill>
                <a:effectLst>
                  <a:outerShdw blurRad="38100" dist="38100" dir="2700000" algn="tl">
                    <a:srgbClr val="000000"/>
                  </a:outerShdw>
                </a:effectLst>
              </a:rPr>
              <a:t>Their attitude toward the enemy </a:t>
            </a:r>
            <a:r>
              <a:rPr lang="en-US" altLang="en-US" sz="2400" dirty="0">
                <a:solidFill>
                  <a:srgbClr val="FFFF00"/>
                </a:solidFill>
                <a:effectLst>
                  <a:outerShdw blurRad="38100" dist="38100" dir="2700000" algn="tl">
                    <a:srgbClr val="000000"/>
                  </a:outerShdw>
                </a:effectLst>
              </a:rPr>
              <a:t>(2)</a:t>
            </a:r>
            <a:endParaRPr lang="en-US" altLang="en-US" sz="3600" dirty="0">
              <a:solidFill>
                <a:srgbClr val="FFFF00"/>
              </a:solidFill>
              <a:effectLst>
                <a:outerShdw blurRad="38100" dist="38100" dir="2700000" algn="tl">
                  <a:srgbClr val="000000"/>
                </a:outerShdw>
              </a:effectLst>
            </a:endParaRP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04800" y="1465218"/>
            <a:ext cx="8534400" cy="5029200"/>
          </a:xfrm>
        </p:spPr>
        <p:txBody>
          <a:bodyPr/>
          <a:lstStyle/>
          <a:p>
            <a:pPr marL="341313" indent="-341313">
              <a:spcAft>
                <a:spcPts val="600"/>
              </a:spcAft>
            </a:pPr>
            <a:r>
              <a:rPr lang="en-US" altLang="en-US" dirty="0">
                <a:solidFill>
                  <a:srgbClr val="FFFFCC"/>
                </a:solidFill>
              </a:rPr>
              <a:t>Desire for massacre turned to mercy.</a:t>
            </a:r>
          </a:p>
          <a:p>
            <a:pPr marL="341313" indent="-341313">
              <a:spcAft>
                <a:spcPts val="0"/>
              </a:spcAft>
            </a:pPr>
            <a:r>
              <a:rPr lang="en-US" altLang="en-US" dirty="0">
                <a:solidFill>
                  <a:srgbClr val="FFFFCC"/>
                </a:solidFill>
              </a:rPr>
              <a:t>Willing to forgive, restore the tribe.  </a:t>
            </a:r>
          </a:p>
        </p:txBody>
      </p:sp>
      <p:sp>
        <p:nvSpPr>
          <p:cNvPr id="2" name="Rectangle 1">
            <a:extLst>
              <a:ext uri="{FF2B5EF4-FFF2-40B4-BE49-F238E27FC236}">
                <a16:creationId xmlns:a16="http://schemas.microsoft.com/office/drawing/2014/main" id="{4463E2CB-F329-46ED-99A4-1B805801319D}"/>
              </a:ext>
            </a:extLst>
          </p:cNvPr>
          <p:cNvSpPr/>
          <p:nvPr/>
        </p:nvSpPr>
        <p:spPr>
          <a:xfrm>
            <a:off x="998225" y="2819400"/>
            <a:ext cx="7160621" cy="2819400"/>
          </a:xfrm>
          <a:prstGeom prst="rect">
            <a:avLst/>
          </a:prstGeom>
          <a:solidFill>
            <a:schemeClr val="tx1"/>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t>There were a thousand men of </a:t>
            </a:r>
            <a:r>
              <a:rPr lang="en-US" sz="3000" dirty="0">
                <a:solidFill>
                  <a:srgbClr val="66CCFF"/>
                </a:solidFill>
              </a:rPr>
              <a:t>Benjamin</a:t>
            </a:r>
            <a:r>
              <a:rPr lang="en-US" sz="3000" dirty="0"/>
              <a:t> with him, and </a:t>
            </a:r>
            <a:r>
              <a:rPr lang="en-US" sz="3000" dirty="0" err="1"/>
              <a:t>Ziba</a:t>
            </a:r>
            <a:r>
              <a:rPr lang="en-US" sz="3000" dirty="0"/>
              <a:t> the servant of the house of Saul, and his fifteen sons and his twenty servants with him; and they went over the Jordan before the king</a:t>
            </a:r>
            <a:br>
              <a:rPr lang="en-US" sz="3000" dirty="0"/>
            </a:br>
            <a:r>
              <a:rPr lang="en-US" sz="2400" dirty="0"/>
              <a:t>– 2 Sm.19:17</a:t>
            </a:r>
            <a:endParaRPr lang="en-US" dirty="0"/>
          </a:p>
        </p:txBody>
      </p:sp>
    </p:spTree>
    <p:extLst>
      <p:ext uri="{BB962C8B-B14F-4D97-AF65-F5344CB8AC3E}">
        <p14:creationId xmlns:p14="http://schemas.microsoft.com/office/powerpoint/2010/main" val="2773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0"/>
            <a:ext cx="8229600" cy="685800"/>
          </a:xfrm>
        </p:spPr>
        <p:txBody>
          <a:bodyPr/>
          <a:lstStyle/>
          <a:p>
            <a:r>
              <a:rPr lang="en-US" altLang="en-US" sz="3600" dirty="0">
                <a:solidFill>
                  <a:srgbClr val="FFFFCC"/>
                </a:solidFill>
                <a:effectLst>
                  <a:outerShdw blurRad="38100" dist="38100" dir="2700000" algn="tl">
                    <a:srgbClr val="000000"/>
                  </a:outerShdw>
                </a:effectLst>
              </a:rPr>
              <a:t>Conclusion: attitudes</a:t>
            </a: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81000" y="762000"/>
            <a:ext cx="8382000" cy="5715000"/>
          </a:xfrm>
        </p:spPr>
        <p:txBody>
          <a:bodyPr/>
          <a:lstStyle/>
          <a:p>
            <a:pPr marL="339725" indent="-339725">
              <a:spcBef>
                <a:spcPts val="600"/>
              </a:spcBef>
              <a:spcAft>
                <a:spcPts val="1200"/>
              </a:spcAft>
              <a:buNone/>
            </a:pPr>
            <a:r>
              <a:rPr lang="en-US" altLang="en-US" sz="2400" dirty="0">
                <a:solidFill>
                  <a:srgbClr val="CCFFFF"/>
                </a:solidFill>
              </a:rPr>
              <a:t>1. </a:t>
            </a:r>
            <a:r>
              <a:rPr lang="en-US" altLang="en-US" sz="3000" dirty="0">
                <a:solidFill>
                  <a:schemeClr val="bg1"/>
                </a:solidFill>
              </a:rPr>
              <a:t>Ex.1:20.  Egypt, powerful nation…</a:t>
            </a:r>
          </a:p>
          <a:p>
            <a:pPr marL="339725" indent="-339725">
              <a:spcBef>
                <a:spcPts val="600"/>
              </a:spcBef>
              <a:spcAft>
                <a:spcPts val="600"/>
              </a:spcAft>
              <a:buNone/>
            </a:pPr>
            <a:r>
              <a:rPr lang="en-US" altLang="en-US" sz="2400" dirty="0">
                <a:solidFill>
                  <a:srgbClr val="CCFFFF"/>
                </a:solidFill>
              </a:rPr>
              <a:t>2. </a:t>
            </a:r>
            <a:r>
              <a:rPr lang="en-US" altLang="en-US" sz="3000" dirty="0">
                <a:solidFill>
                  <a:schemeClr val="bg1"/>
                </a:solidFill>
              </a:rPr>
              <a:t>2 Co.12:…10   (13:4)</a:t>
            </a:r>
          </a:p>
        </p:txBody>
      </p:sp>
    </p:spTree>
    <p:extLst>
      <p:ext uri="{BB962C8B-B14F-4D97-AF65-F5344CB8AC3E}">
        <p14:creationId xmlns:p14="http://schemas.microsoft.com/office/powerpoint/2010/main" val="344331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152400" y="0"/>
            <a:ext cx="8839200" cy="6781800"/>
          </a:xfrm>
        </p:spPr>
        <p:txBody>
          <a:bodyPr/>
          <a:lstStyle/>
          <a:p>
            <a:pPr marL="339725" indent="-339725">
              <a:spcBef>
                <a:spcPts val="600"/>
              </a:spcBef>
              <a:spcAft>
                <a:spcPts val="600"/>
              </a:spcAft>
              <a:buNone/>
            </a:pPr>
            <a:endParaRPr lang="en-US" altLang="en-US" sz="3000" dirty="0">
              <a:solidFill>
                <a:schemeClr val="bg1"/>
              </a:solidFill>
            </a:endParaRPr>
          </a:p>
        </p:txBody>
      </p:sp>
      <p:sp>
        <p:nvSpPr>
          <p:cNvPr id="3" name="Rectangle 2">
            <a:extLst>
              <a:ext uri="{FF2B5EF4-FFF2-40B4-BE49-F238E27FC236}">
                <a16:creationId xmlns:a16="http://schemas.microsoft.com/office/drawing/2014/main" id="{0623354D-B3F5-410C-BB31-BE22CCA00B6A}"/>
              </a:ext>
            </a:extLst>
          </p:cNvPr>
          <p:cNvSpPr/>
          <p:nvPr/>
        </p:nvSpPr>
        <p:spPr>
          <a:xfrm>
            <a:off x="119745" y="0"/>
            <a:ext cx="89066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US" sz="2800" dirty="0"/>
              <a:t>  I asked God for strength that I might achieve</a:t>
            </a:r>
            <a:r>
              <a:rPr lang="en-US" dirty="0"/>
              <a:t>.</a:t>
            </a:r>
            <a:br>
              <a:rPr lang="en-US" sz="2800" dirty="0"/>
            </a:br>
            <a:r>
              <a:rPr lang="en-US" sz="2800" dirty="0"/>
              <a:t>I was made weak that I might learn humbly to obey</a:t>
            </a:r>
            <a:r>
              <a:rPr lang="en-US" dirty="0"/>
              <a:t>.</a:t>
            </a:r>
            <a:endParaRPr lang="en-US" sz="2800" dirty="0"/>
          </a:p>
          <a:p>
            <a:pPr>
              <a:spcAft>
                <a:spcPts val="600"/>
              </a:spcAft>
            </a:pPr>
            <a:r>
              <a:rPr lang="en-US" sz="2800" dirty="0"/>
              <a:t>  I asked for health that I might do greater things</a:t>
            </a:r>
            <a:r>
              <a:rPr lang="en-US" dirty="0"/>
              <a:t>.</a:t>
            </a:r>
            <a:br>
              <a:rPr lang="en-US" sz="2800" dirty="0"/>
            </a:br>
            <a:r>
              <a:rPr lang="en-US" sz="2800" dirty="0"/>
              <a:t>I was given infirmity that I might do better things</a:t>
            </a:r>
            <a:r>
              <a:rPr lang="en-US" dirty="0"/>
              <a:t>.</a:t>
            </a:r>
            <a:endParaRPr lang="en-US" sz="2800" dirty="0"/>
          </a:p>
          <a:p>
            <a:pPr>
              <a:spcAft>
                <a:spcPts val="600"/>
              </a:spcAft>
            </a:pPr>
            <a:r>
              <a:rPr lang="en-US" sz="2800" dirty="0"/>
              <a:t>  I asked for riches that I might be happy</a:t>
            </a:r>
            <a:r>
              <a:rPr lang="en-US" dirty="0"/>
              <a:t>.</a:t>
            </a:r>
            <a:br>
              <a:rPr lang="en-US" sz="2800" dirty="0"/>
            </a:br>
            <a:r>
              <a:rPr lang="en-US" sz="2800" dirty="0"/>
              <a:t>I was given poverty that I might be wise</a:t>
            </a:r>
            <a:r>
              <a:rPr lang="en-US" dirty="0"/>
              <a:t>.</a:t>
            </a:r>
            <a:endParaRPr lang="en-US" sz="2800" dirty="0"/>
          </a:p>
          <a:p>
            <a:pPr>
              <a:spcAft>
                <a:spcPts val="600"/>
              </a:spcAft>
            </a:pPr>
            <a:r>
              <a:rPr lang="en-US" sz="2800" dirty="0"/>
              <a:t>  I asked for power that I might have the praise of men</a:t>
            </a:r>
            <a:r>
              <a:rPr lang="en-US" dirty="0"/>
              <a:t>.</a:t>
            </a:r>
            <a:br>
              <a:rPr lang="en-US" sz="2800" dirty="0"/>
            </a:br>
            <a:r>
              <a:rPr lang="en-US" sz="2800" dirty="0"/>
              <a:t>I was given weakness that I might feel the need of God</a:t>
            </a:r>
            <a:r>
              <a:rPr lang="en-US" dirty="0"/>
              <a:t>.</a:t>
            </a:r>
            <a:endParaRPr lang="en-US" sz="2800" dirty="0"/>
          </a:p>
          <a:p>
            <a:pPr>
              <a:spcAft>
                <a:spcPts val="600"/>
              </a:spcAft>
            </a:pPr>
            <a:r>
              <a:rPr lang="en-US" sz="2800" dirty="0"/>
              <a:t>  I asked for all things that I might enjoy life</a:t>
            </a:r>
            <a:r>
              <a:rPr lang="en-US" dirty="0"/>
              <a:t>.</a:t>
            </a:r>
            <a:br>
              <a:rPr lang="en-US" sz="2800" dirty="0"/>
            </a:br>
            <a:r>
              <a:rPr lang="en-US" sz="2800" dirty="0"/>
              <a:t>I was given life that I might enjoy all things</a:t>
            </a:r>
            <a:r>
              <a:rPr lang="en-US" dirty="0"/>
              <a:t>.</a:t>
            </a:r>
            <a:endParaRPr lang="en-US" sz="2800" dirty="0"/>
          </a:p>
          <a:p>
            <a:pPr algn="ctr">
              <a:spcAft>
                <a:spcPts val="400"/>
              </a:spcAft>
            </a:pPr>
            <a:r>
              <a:rPr lang="en-US" sz="2800" dirty="0">
                <a:solidFill>
                  <a:srgbClr val="CCFFFF"/>
                </a:solidFill>
              </a:rPr>
              <a:t>I got nothing I asked for, but everything I hoped for</a:t>
            </a:r>
            <a:r>
              <a:rPr lang="en-US" dirty="0">
                <a:solidFill>
                  <a:srgbClr val="CCFFFF"/>
                </a:solidFill>
              </a:rPr>
              <a:t>.</a:t>
            </a:r>
            <a:endParaRPr lang="en-US" sz="2800" dirty="0">
              <a:solidFill>
                <a:srgbClr val="CCFFFF"/>
              </a:solidFill>
            </a:endParaRPr>
          </a:p>
          <a:p>
            <a:pPr algn="ctr">
              <a:spcAft>
                <a:spcPts val="400"/>
              </a:spcAft>
            </a:pPr>
            <a:r>
              <a:rPr lang="en-US" sz="2800" dirty="0">
                <a:solidFill>
                  <a:srgbClr val="FFFFCC"/>
                </a:solidFill>
              </a:rPr>
              <a:t>Almost despite </a:t>
            </a:r>
            <a:r>
              <a:rPr lang="en-US" sz="2800">
                <a:solidFill>
                  <a:srgbClr val="FFFFCC"/>
                </a:solidFill>
              </a:rPr>
              <a:t>myself, my</a:t>
            </a:r>
            <a:br>
              <a:rPr lang="en-US" sz="2800">
                <a:solidFill>
                  <a:srgbClr val="FFFFCC"/>
                </a:solidFill>
              </a:rPr>
            </a:br>
            <a:r>
              <a:rPr lang="en-US" sz="2800">
                <a:solidFill>
                  <a:srgbClr val="FFFFCC"/>
                </a:solidFill>
              </a:rPr>
              <a:t>unspoken </a:t>
            </a:r>
            <a:r>
              <a:rPr lang="en-US" sz="2800" dirty="0">
                <a:solidFill>
                  <a:srgbClr val="FFFFCC"/>
                </a:solidFill>
              </a:rPr>
              <a:t>prayers were answered</a:t>
            </a:r>
            <a:r>
              <a:rPr lang="en-US" dirty="0">
                <a:solidFill>
                  <a:srgbClr val="FFFFCC"/>
                </a:solidFill>
              </a:rPr>
              <a:t>.</a:t>
            </a:r>
            <a:endParaRPr lang="en-US" sz="2800" dirty="0">
              <a:solidFill>
                <a:srgbClr val="FFFFCC"/>
              </a:solidFill>
            </a:endParaRPr>
          </a:p>
          <a:p>
            <a:pPr algn="ctr"/>
            <a:r>
              <a:rPr lang="en-US" sz="2800" dirty="0">
                <a:solidFill>
                  <a:srgbClr val="CCFFCC"/>
                </a:solidFill>
              </a:rPr>
              <a:t>I am, among all men, most richly blessed</a:t>
            </a:r>
            <a:r>
              <a:rPr lang="en-US" dirty="0">
                <a:solidFill>
                  <a:srgbClr val="CCFFCC"/>
                </a:solidFill>
              </a:rPr>
              <a:t>.</a:t>
            </a:r>
            <a:endParaRPr lang="en-US" sz="2800" dirty="0">
              <a:solidFill>
                <a:srgbClr val="CCFFCC"/>
              </a:solidFill>
            </a:endParaRPr>
          </a:p>
          <a:p>
            <a:endParaRPr lang="en-US" sz="2800" dirty="0"/>
          </a:p>
        </p:txBody>
      </p:sp>
    </p:spTree>
    <p:extLst>
      <p:ext uri="{BB962C8B-B14F-4D97-AF65-F5344CB8AC3E}">
        <p14:creationId xmlns:p14="http://schemas.microsoft.com/office/powerpoint/2010/main" val="371230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B42E51-39C0-414A-A134-D61721A83D82}"/>
              </a:ext>
            </a:extLst>
          </p:cNvPr>
          <p:cNvSpPr>
            <a:spLocks noGrp="1" noChangeArrowheads="1"/>
          </p:cNvSpPr>
          <p:nvPr>
            <p:ph type="title"/>
          </p:nvPr>
        </p:nvSpPr>
        <p:spPr>
          <a:xfrm>
            <a:off x="457200" y="0"/>
            <a:ext cx="8229600" cy="685800"/>
          </a:xfrm>
        </p:spPr>
        <p:txBody>
          <a:bodyPr/>
          <a:lstStyle/>
          <a:p>
            <a:r>
              <a:rPr lang="en-US" altLang="en-US" sz="3600" dirty="0">
                <a:solidFill>
                  <a:srgbClr val="FFFFCC"/>
                </a:solidFill>
                <a:effectLst>
                  <a:outerShdw blurRad="38100" dist="38100" dir="2700000" algn="tl">
                    <a:srgbClr val="000000"/>
                  </a:outerShdw>
                </a:effectLst>
              </a:rPr>
              <a:t>Conclusion: attitudes</a:t>
            </a:r>
          </a:p>
        </p:txBody>
      </p:sp>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81000" y="762000"/>
            <a:ext cx="8382000" cy="5715000"/>
          </a:xfrm>
        </p:spPr>
        <p:txBody>
          <a:bodyPr/>
          <a:lstStyle/>
          <a:p>
            <a:pPr marL="339725" indent="-339725">
              <a:spcBef>
                <a:spcPts val="600"/>
              </a:spcBef>
              <a:spcAft>
                <a:spcPts val="1200"/>
              </a:spcAft>
              <a:buNone/>
            </a:pPr>
            <a:r>
              <a:rPr lang="en-US" altLang="en-US" sz="2400" dirty="0">
                <a:solidFill>
                  <a:srgbClr val="CCFFFF"/>
                </a:solidFill>
              </a:rPr>
              <a:t>1. </a:t>
            </a:r>
            <a:r>
              <a:rPr lang="en-US" altLang="en-US" sz="3000" dirty="0">
                <a:solidFill>
                  <a:schemeClr val="bg1"/>
                </a:solidFill>
              </a:rPr>
              <a:t>Ex.1:20.  Egypt, powerful nation…</a:t>
            </a:r>
          </a:p>
          <a:p>
            <a:pPr marL="339725" indent="-339725">
              <a:spcBef>
                <a:spcPts val="600"/>
              </a:spcBef>
              <a:spcAft>
                <a:spcPts val="1200"/>
              </a:spcAft>
              <a:buNone/>
            </a:pPr>
            <a:r>
              <a:rPr lang="en-US" altLang="en-US" sz="2400" dirty="0">
                <a:solidFill>
                  <a:srgbClr val="CCFFFF"/>
                </a:solidFill>
              </a:rPr>
              <a:t>2. </a:t>
            </a:r>
            <a:r>
              <a:rPr lang="en-US" altLang="en-US" sz="3000" dirty="0">
                <a:solidFill>
                  <a:schemeClr val="bg1"/>
                </a:solidFill>
              </a:rPr>
              <a:t>2 Co.12:…10   (13:4)</a:t>
            </a:r>
          </a:p>
          <a:p>
            <a:pPr marL="339725" indent="-339725">
              <a:spcBef>
                <a:spcPts val="600"/>
              </a:spcBef>
              <a:spcAft>
                <a:spcPts val="600"/>
              </a:spcAft>
              <a:buNone/>
            </a:pPr>
            <a:r>
              <a:rPr lang="en-US" altLang="en-US" sz="2400" dirty="0">
                <a:solidFill>
                  <a:srgbClr val="CCFFFF"/>
                </a:solidFill>
              </a:rPr>
              <a:t>3. </a:t>
            </a:r>
            <a:r>
              <a:rPr lang="en-US" altLang="en-US" sz="3000" dirty="0">
                <a:solidFill>
                  <a:schemeClr val="bg1"/>
                </a:solidFill>
              </a:rPr>
              <a:t>Ph.4:13.</a:t>
            </a:r>
            <a:endParaRPr lang="en-US" altLang="en-US" sz="3200" dirty="0">
              <a:solidFill>
                <a:schemeClr val="bg1"/>
              </a:solidFill>
            </a:endParaRPr>
          </a:p>
        </p:txBody>
      </p:sp>
      <p:sp>
        <p:nvSpPr>
          <p:cNvPr id="2" name="Rectangle 1">
            <a:extLst>
              <a:ext uri="{FF2B5EF4-FFF2-40B4-BE49-F238E27FC236}">
                <a16:creationId xmlns:a16="http://schemas.microsoft.com/office/drawing/2014/main" id="{67815167-21A4-4227-B7B1-E5B299D129C7}"/>
              </a:ext>
            </a:extLst>
          </p:cNvPr>
          <p:cNvSpPr/>
          <p:nvPr/>
        </p:nvSpPr>
        <p:spPr>
          <a:xfrm>
            <a:off x="1447800" y="2819400"/>
            <a:ext cx="6248400" cy="1600200"/>
          </a:xfrm>
          <a:prstGeom prst="rect">
            <a:avLst/>
          </a:prstGeom>
          <a:solidFill>
            <a:schemeClr val="tx1"/>
          </a:solidFill>
          <a:ln w="6350">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CC"/>
                </a:solidFill>
              </a:rPr>
              <a:t>Paul’s strength came not from</a:t>
            </a:r>
            <a:br>
              <a:rPr lang="en-US" sz="3200" dirty="0">
                <a:solidFill>
                  <a:srgbClr val="FFFFCC"/>
                </a:solidFill>
              </a:rPr>
            </a:br>
            <a:r>
              <a:rPr lang="en-US" sz="3200" dirty="0">
                <a:solidFill>
                  <a:srgbClr val="FFFFCC"/>
                </a:solidFill>
              </a:rPr>
              <a:t>his commission as an apostle,</a:t>
            </a:r>
            <a:br>
              <a:rPr lang="en-US" sz="3200" dirty="0">
                <a:solidFill>
                  <a:srgbClr val="FFFFCC"/>
                </a:solidFill>
              </a:rPr>
            </a:br>
            <a:r>
              <a:rPr lang="en-US" sz="3200" dirty="0">
                <a:solidFill>
                  <a:srgbClr val="FFFFCC"/>
                </a:solidFill>
              </a:rPr>
              <a:t>but from his faith as a saint.</a:t>
            </a:r>
          </a:p>
        </p:txBody>
      </p:sp>
    </p:spTree>
    <p:extLst>
      <p:ext uri="{BB962C8B-B14F-4D97-AF65-F5344CB8AC3E}">
        <p14:creationId xmlns:p14="http://schemas.microsoft.com/office/powerpoint/2010/main" val="23674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74BEF5-D1DD-41ED-8F2A-384516C2D6CF}"/>
              </a:ext>
            </a:extLst>
          </p:cNvPr>
          <p:cNvSpPr/>
          <p:nvPr/>
        </p:nvSpPr>
        <p:spPr>
          <a:xfrm>
            <a:off x="1990017" y="838200"/>
            <a:ext cx="5163967" cy="1030504"/>
          </a:xfrm>
          <a:prstGeom prst="rect">
            <a:avLst/>
          </a:prstGeom>
          <a:solidFill>
            <a:schemeClr val="tx1"/>
          </a:solidFill>
          <a:ln w="63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kern="0" dirty="0">
                <a:solidFill>
                  <a:srgbClr val="FFFF00"/>
                </a:solidFill>
                <a:latin typeface="Times New Roman" panose="02020603050405020304" pitchFamily="18" charset="0"/>
                <a:cs typeface="Times New Roman" panose="02020603050405020304" pitchFamily="18" charset="0"/>
              </a:rPr>
              <a:t>I.</a:t>
            </a:r>
            <a:r>
              <a:rPr lang="en-US" sz="3600" kern="0" dirty="0">
                <a:solidFill>
                  <a:srgbClr val="66CCFF"/>
                </a:solidFill>
                <a:latin typeface="Times New Roman" panose="02020603050405020304" pitchFamily="18" charset="0"/>
                <a:cs typeface="Times New Roman" panose="02020603050405020304" pitchFamily="18" charset="0"/>
              </a:rPr>
              <a:t> </a:t>
            </a:r>
            <a:r>
              <a:rPr lang="en-US" sz="3800" kern="0" dirty="0">
                <a:solidFill>
                  <a:srgbClr val="CCFFCC"/>
                </a:solidFill>
                <a:latin typeface="Times New Roman" panose="02020603050405020304" pitchFamily="18" charset="0"/>
                <a:cs typeface="Times New Roman" panose="02020603050405020304" pitchFamily="18" charset="0"/>
              </a:rPr>
              <a:t>The Setting,</a:t>
            </a:r>
            <a:r>
              <a:rPr lang="en-US" sz="3800" kern="0" dirty="0">
                <a:solidFill>
                  <a:srgbClr val="CCFFCC"/>
                </a:solidFill>
              </a:rPr>
              <a:t> </a:t>
            </a:r>
            <a:r>
              <a:rPr lang="en-US" sz="3600" kern="0" dirty="0">
                <a:solidFill>
                  <a:schemeClr val="bg1"/>
                </a:solidFill>
              </a:rPr>
              <a:t>ch.19</a:t>
            </a:r>
            <a:endParaRPr lang="en-US" sz="3600" dirty="0">
              <a:solidFill>
                <a:schemeClr val="bg1"/>
              </a:solidFill>
            </a:endParaRPr>
          </a:p>
        </p:txBody>
      </p:sp>
    </p:spTree>
    <p:extLst>
      <p:ext uri="{BB962C8B-B14F-4D97-AF65-F5344CB8AC3E}">
        <p14:creationId xmlns:p14="http://schemas.microsoft.com/office/powerpoint/2010/main" val="2708374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81000" y="228600"/>
            <a:ext cx="8382000" cy="6324600"/>
          </a:xfrm>
        </p:spPr>
        <p:txBody>
          <a:bodyPr/>
          <a:lstStyle/>
          <a:p>
            <a:pPr marL="341313" indent="-341313">
              <a:spcAft>
                <a:spcPts val="600"/>
              </a:spcAft>
            </a:pPr>
            <a:r>
              <a:rPr lang="en-US" altLang="en-US" dirty="0">
                <a:solidFill>
                  <a:srgbClr val="FFFF99"/>
                </a:solidFill>
              </a:rPr>
              <a:t>1:</a:t>
            </a:r>
            <a:r>
              <a:rPr lang="en-US" altLang="en-US" dirty="0">
                <a:solidFill>
                  <a:schemeClr val="bg1"/>
                </a:solidFill>
              </a:rPr>
              <a:t> </a:t>
            </a:r>
            <a:r>
              <a:rPr lang="en-US" altLang="en-US" sz="3100" dirty="0">
                <a:solidFill>
                  <a:schemeClr val="bg1"/>
                </a:solidFill>
              </a:rPr>
              <a:t>no king.   “No rules” (</a:t>
            </a:r>
            <a:r>
              <a:rPr lang="en-US" altLang="en-US" sz="3100" dirty="0" err="1">
                <a:solidFill>
                  <a:schemeClr val="bg1"/>
                </a:solidFill>
              </a:rPr>
              <a:t>Benjamites</a:t>
            </a:r>
            <a:r>
              <a:rPr lang="en-US" altLang="en-US" sz="3100" dirty="0">
                <a:solidFill>
                  <a:schemeClr val="bg1"/>
                </a:solidFill>
              </a:rPr>
              <a:t>).  </a:t>
            </a:r>
          </a:p>
          <a:p>
            <a:pPr marL="341313" indent="-341313">
              <a:spcAft>
                <a:spcPts val="600"/>
              </a:spcAft>
            </a:pPr>
            <a:r>
              <a:rPr lang="en-US" altLang="en-US" sz="3200" dirty="0">
                <a:solidFill>
                  <a:srgbClr val="FFFF99"/>
                </a:solidFill>
              </a:rPr>
              <a:t>2-3: </a:t>
            </a:r>
            <a:r>
              <a:rPr lang="en-US" altLang="en-US" sz="3100" dirty="0">
                <a:solidFill>
                  <a:schemeClr val="bg1"/>
                </a:solidFill>
              </a:rPr>
              <a:t>consequence of husband-wife problems</a:t>
            </a:r>
          </a:p>
          <a:p>
            <a:pPr marL="341313" indent="-341313">
              <a:spcAft>
                <a:spcPts val="200"/>
              </a:spcAft>
            </a:pPr>
            <a:r>
              <a:rPr lang="en-US" altLang="en-US" dirty="0">
                <a:solidFill>
                  <a:srgbClr val="FFFF99"/>
                </a:solidFill>
              </a:rPr>
              <a:t>4-13: </a:t>
            </a:r>
            <a:r>
              <a:rPr lang="en-US" altLang="en-US" sz="3100" dirty="0" err="1">
                <a:solidFill>
                  <a:schemeClr val="bg1"/>
                </a:solidFill>
              </a:rPr>
              <a:t>Jebus</a:t>
            </a:r>
            <a:r>
              <a:rPr lang="en-US" altLang="en-US" sz="3100" dirty="0">
                <a:solidFill>
                  <a:schemeClr val="bg1"/>
                </a:solidFill>
              </a:rPr>
              <a:t> / Jebusites.    Gibeah</a:t>
            </a:r>
          </a:p>
        </p:txBody>
      </p:sp>
    </p:spTree>
    <p:extLst>
      <p:ext uri="{BB962C8B-B14F-4D97-AF65-F5344CB8AC3E}">
        <p14:creationId xmlns:p14="http://schemas.microsoft.com/office/powerpoint/2010/main" val="325395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1B93380A-BF49-438E-B73A-FD126D89CC9A}"/>
              </a:ext>
            </a:extLst>
          </p:cNvPr>
          <p:cNvPicPr>
            <a:picLocks noGrp="1" noChangeAspect="1"/>
          </p:cNvPicPr>
          <p:nvPr>
            <p:ph idx="1"/>
          </p:nvPr>
        </p:nvPicPr>
        <p:blipFill>
          <a:blip r:embed="rId2"/>
          <a:stretch>
            <a:fillRect/>
          </a:stretch>
        </p:blipFill>
        <p:spPr>
          <a:xfrm>
            <a:off x="2282497" y="-18798"/>
            <a:ext cx="4592921" cy="6876798"/>
          </a:xfrm>
          <a:prstGeom prst="rect">
            <a:avLst/>
          </a:prstGeom>
        </p:spPr>
      </p:pic>
    </p:spTree>
    <p:extLst>
      <p:ext uri="{BB962C8B-B14F-4D97-AF65-F5344CB8AC3E}">
        <p14:creationId xmlns:p14="http://schemas.microsoft.com/office/powerpoint/2010/main" val="315039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81000" y="228600"/>
            <a:ext cx="8382000" cy="6324600"/>
          </a:xfrm>
        </p:spPr>
        <p:txBody>
          <a:bodyPr/>
          <a:lstStyle/>
          <a:p>
            <a:pPr marL="341313" indent="-341313">
              <a:spcAft>
                <a:spcPts val="0"/>
              </a:spcAft>
            </a:pPr>
            <a:r>
              <a:rPr lang="en-US" altLang="en-US" dirty="0">
                <a:solidFill>
                  <a:schemeClr val="bg1"/>
                </a:solidFill>
              </a:rPr>
              <a:t>Travel in ancient world:  </a:t>
            </a:r>
          </a:p>
          <a:p>
            <a:pPr marL="741363" lvl="1" indent="-341313">
              <a:spcAft>
                <a:spcPts val="200"/>
              </a:spcAft>
            </a:pPr>
            <a:r>
              <a:rPr lang="en-US" altLang="en-US" sz="3100" dirty="0">
                <a:solidFill>
                  <a:schemeClr val="bg1"/>
                </a:solidFill>
              </a:rPr>
              <a:t>Lk.2:44, safer in groups  </a:t>
            </a:r>
          </a:p>
          <a:p>
            <a:pPr marL="741363" lvl="1" indent="-341313">
              <a:spcAft>
                <a:spcPts val="200"/>
              </a:spcAft>
            </a:pPr>
            <a:r>
              <a:rPr lang="en-US" altLang="en-US" sz="3100" dirty="0">
                <a:solidFill>
                  <a:schemeClr val="bg1"/>
                </a:solidFill>
              </a:rPr>
              <a:t>Gn.18, no fast food</a:t>
            </a:r>
          </a:p>
          <a:p>
            <a:r>
              <a:rPr lang="en-US" altLang="en-US" sz="3100" dirty="0">
                <a:solidFill>
                  <a:schemeClr val="bg1"/>
                </a:solidFill>
              </a:rPr>
              <a:t>2 Co.11</a:t>
            </a:r>
            <a:r>
              <a:rPr lang="en-US" baseline="30000" dirty="0">
                <a:solidFill>
                  <a:schemeClr val="bg1"/>
                </a:solidFill>
              </a:rPr>
              <a:t>26 </a:t>
            </a:r>
            <a:r>
              <a:rPr lang="en-US" dirty="0">
                <a:solidFill>
                  <a:srgbClr val="FFFFCC"/>
                </a:solidFill>
              </a:rPr>
              <a:t>in journeys often, in perils of waters, in perils of robbers, in perils of my own countrymen, in perils of the Gentiles, in perils in the city, in perils in the wilder-ness, in perils in the sea, in perils among false brethren; </a:t>
            </a:r>
            <a:r>
              <a:rPr lang="en-US" baseline="30000" dirty="0">
                <a:solidFill>
                  <a:schemeClr val="bg1"/>
                </a:solidFill>
              </a:rPr>
              <a:t>27</a:t>
            </a:r>
            <a:r>
              <a:rPr lang="en-US" dirty="0">
                <a:solidFill>
                  <a:schemeClr val="bg1"/>
                </a:solidFill>
              </a:rPr>
              <a:t> </a:t>
            </a:r>
            <a:r>
              <a:rPr lang="en-US" dirty="0">
                <a:solidFill>
                  <a:srgbClr val="FFFFCC"/>
                </a:solidFill>
              </a:rPr>
              <a:t>in weariness and toil, in sleeplessness often, in hunger and thirst, in </a:t>
            </a:r>
            <a:r>
              <a:rPr lang="en-US" dirty="0" err="1">
                <a:solidFill>
                  <a:srgbClr val="FFFFCC"/>
                </a:solidFill>
              </a:rPr>
              <a:t>fastings</a:t>
            </a:r>
            <a:r>
              <a:rPr lang="en-US" dirty="0">
                <a:solidFill>
                  <a:srgbClr val="FFFFCC"/>
                </a:solidFill>
              </a:rPr>
              <a:t> often, in cold and nakedness…</a:t>
            </a:r>
          </a:p>
        </p:txBody>
      </p:sp>
    </p:spTree>
    <p:extLst>
      <p:ext uri="{BB962C8B-B14F-4D97-AF65-F5344CB8AC3E}">
        <p14:creationId xmlns:p14="http://schemas.microsoft.com/office/powerpoint/2010/main" val="318459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81000" y="228600"/>
            <a:ext cx="8382000" cy="6324600"/>
          </a:xfrm>
        </p:spPr>
        <p:txBody>
          <a:bodyPr/>
          <a:lstStyle/>
          <a:p>
            <a:pPr marL="341313" indent="-341313">
              <a:spcAft>
                <a:spcPts val="200"/>
              </a:spcAft>
            </a:pPr>
            <a:r>
              <a:rPr lang="en-US" altLang="en-US" dirty="0">
                <a:solidFill>
                  <a:srgbClr val="FFFF99"/>
                </a:solidFill>
              </a:rPr>
              <a:t>14-15 . . . </a:t>
            </a:r>
            <a:r>
              <a:rPr lang="en-US" altLang="en-US" dirty="0">
                <a:solidFill>
                  <a:schemeClr val="bg1"/>
                </a:solidFill>
              </a:rPr>
              <a:t>no hospitality</a:t>
            </a:r>
          </a:p>
          <a:p>
            <a:pPr marL="341313" indent="-341313">
              <a:spcAft>
                <a:spcPts val="200"/>
              </a:spcAft>
            </a:pPr>
            <a:r>
              <a:rPr lang="en-US" altLang="en-US" dirty="0">
                <a:solidFill>
                  <a:srgbClr val="FFFF99"/>
                </a:solidFill>
              </a:rPr>
              <a:t>16-21 . . . </a:t>
            </a:r>
            <a:r>
              <a:rPr lang="en-US" altLang="en-US" dirty="0">
                <a:solidFill>
                  <a:schemeClr val="bg1"/>
                </a:solidFill>
              </a:rPr>
              <a:t>hospitality . . . for some</a:t>
            </a:r>
          </a:p>
          <a:p>
            <a:pPr marL="341313" indent="-341313">
              <a:spcAft>
                <a:spcPts val="200"/>
              </a:spcAft>
            </a:pPr>
            <a:r>
              <a:rPr lang="en-US" altLang="en-US" sz="3100" dirty="0">
                <a:solidFill>
                  <a:srgbClr val="FFFF99"/>
                </a:solidFill>
              </a:rPr>
              <a:t>22-26, </a:t>
            </a:r>
            <a:r>
              <a:rPr lang="en-US" altLang="en-US" sz="3100" dirty="0">
                <a:solidFill>
                  <a:schemeClr val="bg1"/>
                </a:solidFill>
              </a:rPr>
              <a:t>sodomy / inexcusable cowardice</a:t>
            </a:r>
          </a:p>
          <a:p>
            <a:pPr marL="741363" lvl="1" indent="-341313">
              <a:spcAft>
                <a:spcPts val="200"/>
              </a:spcAft>
            </a:pPr>
            <a:r>
              <a:rPr lang="en-US" altLang="en-US" sz="3100" dirty="0">
                <a:solidFill>
                  <a:schemeClr val="bg1"/>
                </a:solidFill>
              </a:rPr>
              <a:t>Gn.19, Israel sank to Sodom’s status</a:t>
            </a:r>
          </a:p>
          <a:p>
            <a:pPr marL="400050" lvl="1" indent="0">
              <a:spcAft>
                <a:spcPts val="200"/>
              </a:spcAft>
              <a:buNone/>
            </a:pPr>
            <a:endParaRPr lang="en-US" altLang="en-US" sz="3100" dirty="0">
              <a:solidFill>
                <a:srgbClr val="FFFF99"/>
              </a:solidFill>
            </a:endParaRPr>
          </a:p>
        </p:txBody>
      </p:sp>
    </p:spTree>
    <p:extLst>
      <p:ext uri="{BB962C8B-B14F-4D97-AF65-F5344CB8AC3E}">
        <p14:creationId xmlns:p14="http://schemas.microsoft.com/office/powerpoint/2010/main" val="282173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741AC211-C10F-4539-A2DB-327FB5C81B3F}"/>
              </a:ext>
            </a:extLst>
          </p:cNvPr>
          <p:cNvSpPr>
            <a:spLocks noGrp="1" noChangeArrowheads="1"/>
          </p:cNvSpPr>
          <p:nvPr>
            <p:ph idx="1"/>
          </p:nvPr>
        </p:nvSpPr>
        <p:spPr>
          <a:xfrm>
            <a:off x="381000" y="228600"/>
            <a:ext cx="8382000" cy="6324600"/>
          </a:xfrm>
        </p:spPr>
        <p:txBody>
          <a:bodyPr/>
          <a:lstStyle/>
          <a:p>
            <a:pPr marL="341313" indent="-341313">
              <a:spcAft>
                <a:spcPts val="200"/>
              </a:spcAft>
            </a:pPr>
            <a:r>
              <a:rPr lang="en-US" altLang="en-US" dirty="0">
                <a:solidFill>
                  <a:srgbClr val="FFFF99"/>
                </a:solidFill>
              </a:rPr>
              <a:t>27-30:</a:t>
            </a:r>
            <a:r>
              <a:rPr lang="en-US" altLang="en-US" sz="3100" dirty="0">
                <a:solidFill>
                  <a:schemeClr val="bg1"/>
                </a:solidFill>
              </a:rPr>
              <a:t> cut into twelve parts</a:t>
            </a:r>
          </a:p>
          <a:p>
            <a:pPr marL="687388" lvl="1" indent="-347663">
              <a:spcAft>
                <a:spcPts val="200"/>
              </a:spcAft>
            </a:pPr>
            <a:r>
              <a:rPr lang="en-US" altLang="en-US" sz="3100" dirty="0">
                <a:solidFill>
                  <a:schemeClr val="bg1"/>
                </a:solidFill>
              </a:rPr>
              <a:t>When people shun law, morals…evil fills the vacuum.    Mt.12:43-45</a:t>
            </a:r>
          </a:p>
          <a:p>
            <a:pPr marL="687388" lvl="1" indent="-347663">
              <a:spcAft>
                <a:spcPts val="200"/>
              </a:spcAft>
            </a:pPr>
            <a:r>
              <a:rPr lang="en-US" altLang="en-US" sz="3100" dirty="0">
                <a:solidFill>
                  <a:schemeClr val="bg1"/>
                </a:solidFill>
              </a:rPr>
              <a:t>Israelite criminals were . . .</a:t>
            </a:r>
          </a:p>
          <a:p>
            <a:pPr marL="914400" lvl="2" indent="-227013">
              <a:spcAft>
                <a:spcPts val="200"/>
              </a:spcAft>
            </a:pPr>
            <a:r>
              <a:rPr lang="en-US" altLang="en-US" sz="3100" dirty="0">
                <a:solidFill>
                  <a:srgbClr val="CCFFCC"/>
                </a:solidFill>
              </a:rPr>
              <a:t>Perverted,</a:t>
            </a:r>
            <a:r>
              <a:rPr lang="en-US" altLang="en-US" sz="3100" dirty="0">
                <a:solidFill>
                  <a:schemeClr val="bg1"/>
                </a:solidFill>
              </a:rPr>
              <a:t> 22</a:t>
            </a:r>
          </a:p>
          <a:p>
            <a:pPr marL="914400" lvl="2" indent="-227013">
              <a:spcAft>
                <a:spcPts val="200"/>
              </a:spcAft>
            </a:pPr>
            <a:r>
              <a:rPr lang="en-US" altLang="en-US" sz="3100" dirty="0">
                <a:solidFill>
                  <a:srgbClr val="CCFFCC"/>
                </a:solidFill>
              </a:rPr>
              <a:t>Immoral,</a:t>
            </a:r>
            <a:r>
              <a:rPr lang="en-US" altLang="en-US" sz="3100" dirty="0">
                <a:solidFill>
                  <a:schemeClr val="bg1"/>
                </a:solidFill>
              </a:rPr>
              <a:t> 22. </a:t>
            </a:r>
            <a:r>
              <a:rPr lang="en-US" altLang="en-US" sz="2900" i="1" dirty="0">
                <a:solidFill>
                  <a:srgbClr val="FFFF99"/>
                </a:solidFill>
              </a:rPr>
              <a:t>Slouching Towards Gomorrah</a:t>
            </a:r>
            <a:r>
              <a:rPr lang="en-US" altLang="en-US" sz="3000" i="1" dirty="0">
                <a:solidFill>
                  <a:schemeClr val="bg1"/>
                </a:solidFill>
              </a:rPr>
              <a:t> </a:t>
            </a:r>
            <a:r>
              <a:rPr lang="en-US" altLang="en-US" sz="3000" dirty="0">
                <a:solidFill>
                  <a:schemeClr val="bg1"/>
                </a:solidFill>
              </a:rPr>
              <a:t>(collapse of American culture).  2 Pt.2:7-8</a:t>
            </a:r>
          </a:p>
        </p:txBody>
      </p:sp>
    </p:spTree>
    <p:extLst>
      <p:ext uri="{BB962C8B-B14F-4D97-AF65-F5344CB8AC3E}">
        <p14:creationId xmlns:p14="http://schemas.microsoft.com/office/powerpoint/2010/main" val="39438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5E90AC67-3B1E-4638-B433-AB9684892C84}"/>
              </a:ext>
            </a:extLst>
          </p:cNvPr>
          <p:cNvPicPr>
            <a:picLocks noGrp="1" noChangeAspect="1"/>
          </p:cNvPicPr>
          <p:nvPr>
            <p:ph idx="1"/>
          </p:nvPr>
        </p:nvPicPr>
        <p:blipFill>
          <a:blip r:embed="rId2"/>
          <a:stretch>
            <a:fillRect/>
          </a:stretch>
        </p:blipFill>
        <p:spPr>
          <a:xfrm>
            <a:off x="1524000" y="342900"/>
            <a:ext cx="6096000" cy="6096000"/>
          </a:xfrm>
          <a:prstGeom prst="rect">
            <a:avLst/>
          </a:prstGeom>
        </p:spPr>
      </p:pic>
    </p:spTree>
    <p:extLst>
      <p:ext uri="{BB962C8B-B14F-4D97-AF65-F5344CB8AC3E}">
        <p14:creationId xmlns:p14="http://schemas.microsoft.com/office/powerpoint/2010/main" val="124692544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1112</TotalTime>
  <Words>1109</Words>
  <Application>Microsoft Office PowerPoint</Application>
  <PresentationFormat>On-screen Show (4:3)</PresentationFormat>
  <Paragraphs>103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Courier New</vt:lpstr>
      <vt:lpstr>Times New Roman</vt:lpstr>
      <vt:lpstr>Wingdings</vt:lpstr>
      <vt:lpstr>1_Default Design</vt:lpstr>
      <vt:lpstr>PowerPoint Presentation</vt:lpstr>
      <vt:lpstr>Judges 17-21 – an epilogue?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Dan to Beersheba (1)</vt:lpstr>
      <vt:lpstr>From Dan to Beersheba (2)</vt:lpstr>
      <vt:lpstr>From Dan to Beersheba (3)</vt:lpstr>
      <vt:lpstr>How could this happen?  (12-13)</vt:lpstr>
      <vt:lpstr>Last resort: prepare for battle (14)</vt:lpstr>
      <vt:lpstr>To the battlefield (17-21)</vt:lpstr>
      <vt:lpstr>PowerPoint Presentation</vt:lpstr>
      <vt:lpstr>Their attitude toward God</vt:lpstr>
      <vt:lpstr>Their attitude toward God Their attitude toward fellow soldiers</vt:lpstr>
      <vt:lpstr>Their attitude toward God Their attitude toward fellow soldiers Their attitude toward the enemy (1)</vt:lpstr>
      <vt:lpstr>Their attitude toward God Their attitude toward fellow soldiers Their attitude toward the enemy (2)</vt:lpstr>
      <vt:lpstr>Conclusion: attitudes</vt:lpstr>
      <vt:lpstr>PowerPoint Presentation</vt:lpstr>
      <vt:lpstr>Conclusion: attitudes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dc:creator>
  <cp:lastModifiedBy>Ty Johnson</cp:lastModifiedBy>
  <cp:revision>63</cp:revision>
  <dcterms:created xsi:type="dcterms:W3CDTF">2006-09-08T19:51:33Z</dcterms:created>
  <dcterms:modified xsi:type="dcterms:W3CDTF">2021-04-11T20:30:41Z</dcterms:modified>
</cp:coreProperties>
</file>