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87" r:id="rId2"/>
  </p:sldMasterIdLst>
  <p:sldIdLst>
    <p:sldId id="321" r:id="rId3"/>
    <p:sldId id="782" r:id="rId4"/>
    <p:sldId id="795" r:id="rId5"/>
    <p:sldId id="735" r:id="rId6"/>
    <p:sldId id="796" r:id="rId7"/>
    <p:sldId id="797" r:id="rId8"/>
    <p:sldId id="798" r:id="rId9"/>
    <p:sldId id="799" r:id="rId10"/>
    <p:sldId id="800" r:id="rId11"/>
    <p:sldId id="801" r:id="rId12"/>
    <p:sldId id="802" r:id="rId13"/>
    <p:sldId id="803" r:id="rId14"/>
    <p:sldId id="773" r:id="rId15"/>
    <p:sldId id="804" r:id="rId16"/>
    <p:sldId id="805" r:id="rId17"/>
    <p:sldId id="810" r:id="rId18"/>
    <p:sldId id="807" r:id="rId19"/>
    <p:sldId id="808" r:id="rId20"/>
    <p:sldId id="793" r:id="rId21"/>
    <p:sldId id="809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00FFCC"/>
    <a:srgbClr val="FFFFCC"/>
    <a:srgbClr val="FFFF99"/>
    <a:srgbClr val="CCFFFF"/>
    <a:srgbClr val="CCFFCC"/>
    <a:srgbClr val="FF9900"/>
    <a:srgbClr val="FFCC99"/>
    <a:srgbClr val="0000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001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358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489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222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903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861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236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45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7954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0934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75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09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2DE882-7865-4E8D-B37D-09F4A055C44F}"/>
              </a:ext>
            </a:extLst>
          </p:cNvPr>
          <p:cNvSpPr/>
          <p:nvPr/>
        </p:nvSpPr>
        <p:spPr>
          <a:xfrm>
            <a:off x="1524000" y="1600199"/>
            <a:ext cx="6096000" cy="1133765"/>
          </a:xfrm>
          <a:prstGeom prst="roundRect">
            <a:avLst/>
          </a:prstGeom>
          <a:solidFill>
            <a:schemeClr val="tx1"/>
          </a:solidFill>
          <a:ln w="12700"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 What You Are!</a:t>
            </a:r>
          </a:p>
        </p:txBody>
      </p:sp>
    </p:spTree>
    <p:extLst>
      <p:ext uri="{BB962C8B-B14F-4D97-AF65-F5344CB8AC3E}">
        <p14:creationId xmlns:p14="http://schemas.microsoft.com/office/powerpoint/2010/main" val="3182993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1080656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Ten sins, two groups of five</a:t>
            </a:r>
            <a:endParaRPr lang="en-US" sz="3200" u="sng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4195CDC7-1F40-462E-8192-A89B590F13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617828"/>
              </p:ext>
            </p:extLst>
          </p:nvPr>
        </p:nvGraphicFramePr>
        <p:xfrm>
          <a:off x="1171339" y="1175324"/>
          <a:ext cx="6801322" cy="3474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00661">
                  <a:extLst>
                    <a:ext uri="{9D8B030D-6E8A-4147-A177-3AD203B41FA5}">
                      <a16:colId xmlns:a16="http://schemas.microsoft.com/office/drawing/2014/main" val="1223988954"/>
                    </a:ext>
                  </a:extLst>
                </a:gridCol>
                <a:gridCol w="3400661">
                  <a:extLst>
                    <a:ext uri="{9D8B030D-6E8A-4147-A177-3AD203B41FA5}">
                      <a16:colId xmlns:a16="http://schemas.microsoft.com/office/drawing/2014/main" val="3442329846"/>
                    </a:ext>
                  </a:extLst>
                </a:gridCol>
              </a:tblGrid>
              <a:tr h="57842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SELF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OTHERS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901290818"/>
                  </a:ext>
                </a:extLst>
              </a:tr>
              <a:tr h="57842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Fornicators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Thieves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4228181965"/>
                  </a:ext>
                </a:extLst>
              </a:tr>
              <a:tr h="57842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Idolators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Covetous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3627158507"/>
                  </a:ext>
                </a:extLst>
              </a:tr>
              <a:tr h="57842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Adulterers 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Drunkards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586185550"/>
                  </a:ext>
                </a:extLst>
              </a:tr>
              <a:tr h="57842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Homosexuals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Revilers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336263443"/>
                  </a:ext>
                </a:extLst>
              </a:tr>
              <a:tr h="57842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Sodomites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Extortioners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3275648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43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1080656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Hebrews 2:9</a:t>
            </a:r>
            <a:endParaRPr lang="en-US" sz="3200" u="sng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D50A21-3D3A-47D0-864D-B7D4BD08E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32873"/>
            <a:ext cx="8229600" cy="542174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All can repent / control passions, 9:27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All can be different from world / their past, 6:11</a:t>
            </a:r>
          </a:p>
          <a:p>
            <a:r>
              <a:rPr lang="en-US" dirty="0">
                <a:solidFill>
                  <a:schemeClr val="bg1"/>
                </a:solidFill>
              </a:rPr>
              <a:t>Tenses:</a:t>
            </a:r>
          </a:p>
          <a:p>
            <a:pPr lvl="1"/>
            <a:r>
              <a:rPr lang="en-US" sz="3200" dirty="0">
                <a:solidFill>
                  <a:srgbClr val="CCFFFF"/>
                </a:solidFill>
              </a:rPr>
              <a:t>Future</a:t>
            </a:r>
            <a:r>
              <a:rPr lang="en-US" sz="3200" dirty="0">
                <a:solidFill>
                  <a:schemeClr val="bg1"/>
                </a:solidFill>
              </a:rPr>
              <a:t> (9)</a:t>
            </a:r>
          </a:p>
          <a:p>
            <a:pPr lvl="1"/>
            <a:r>
              <a:rPr lang="en-US" sz="3200" dirty="0">
                <a:solidFill>
                  <a:srgbClr val="CCFFFF"/>
                </a:solidFill>
              </a:rPr>
              <a:t>Past</a:t>
            </a:r>
            <a:r>
              <a:rPr lang="en-US" sz="3200" dirty="0">
                <a:solidFill>
                  <a:schemeClr val="bg1"/>
                </a:solidFill>
              </a:rPr>
              <a:t> (11)</a:t>
            </a:r>
          </a:p>
          <a:p>
            <a:pPr lvl="1"/>
            <a:r>
              <a:rPr lang="en-US" sz="3200" dirty="0">
                <a:solidFill>
                  <a:srgbClr val="CCFFFF"/>
                </a:solidFill>
              </a:rPr>
              <a:t>Present</a:t>
            </a:r>
            <a:r>
              <a:rPr lang="en-US" sz="3200" dirty="0">
                <a:solidFill>
                  <a:schemeClr val="bg1"/>
                </a:solidFill>
              </a:rPr>
              <a:t> (11) ... “but” … “but” … “but” contrasts present effects of washing with past immorality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56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2DE882-7865-4E8D-B37D-09F4A055C44F}"/>
              </a:ext>
            </a:extLst>
          </p:cNvPr>
          <p:cNvSpPr/>
          <p:nvPr/>
        </p:nvSpPr>
        <p:spPr>
          <a:xfrm>
            <a:off x="1219200" y="877458"/>
            <a:ext cx="6705600" cy="489524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Verdana" panose="020B0604030504040204" pitchFamily="34" charset="0"/>
              </a:rPr>
              <a:t>The Problem of the Unconverted, 1-8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931F147-8947-4E59-ABFA-2897486C5D83}"/>
              </a:ext>
            </a:extLst>
          </p:cNvPr>
          <p:cNvSpPr/>
          <p:nvPr/>
        </p:nvSpPr>
        <p:spPr>
          <a:xfrm>
            <a:off x="1223824" y="2886369"/>
            <a:ext cx="6705600" cy="1357744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Verdana" panose="020B0604030504040204" pitchFamily="34" charset="0"/>
              </a:rPr>
              <a:t>The Pattern of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</a:rPr>
              <a:t>C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Verdana" panose="020B0604030504040204" pitchFamily="34" charset="0"/>
              </a:rPr>
              <a:t>onversion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Verdana" panose="020B0604030504040204" pitchFamily="34" charset="0"/>
              </a:rPr>
              <a:t>, 11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5CB08EA-8808-479C-8DBB-1F191148E05F}"/>
              </a:ext>
            </a:extLst>
          </p:cNvPr>
          <p:cNvSpPr/>
          <p:nvPr/>
        </p:nvSpPr>
        <p:spPr>
          <a:xfrm>
            <a:off x="1223824" y="1528615"/>
            <a:ext cx="6705600" cy="489524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Verdana" panose="020B0604030504040204" pitchFamily="34" charset="0"/>
              </a:rPr>
              <a:t>The Plight of the Unconverted,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9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0C0AE8B-006C-457D-AA29-D47179ECD1A4}"/>
              </a:ext>
            </a:extLst>
          </p:cNvPr>
          <p:cNvSpPr/>
          <p:nvPr/>
        </p:nvSpPr>
        <p:spPr>
          <a:xfrm>
            <a:off x="1219212" y="2179778"/>
            <a:ext cx="6705600" cy="489524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Verdana" panose="020B0604030504040204" pitchFamily="34" charset="0"/>
              </a:rPr>
              <a:t>The Profit of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C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Verdana" panose="020B0604030504040204" pitchFamily="34" charset="0"/>
              </a:rPr>
              <a:t>onversion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Verdana" panose="020B0604030504040204" pitchFamily="34" charset="0"/>
              </a:rPr>
              <a:t>,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9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078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738909"/>
          </a:xfrm>
        </p:spPr>
        <p:txBody>
          <a:bodyPr/>
          <a:lstStyle/>
          <a:p>
            <a:r>
              <a:rPr lang="en-US" sz="3400" b="1" baseline="30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Washed</a:t>
            </a:r>
            <a:endParaRPr lang="en-US" sz="34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1" y="840512"/>
            <a:ext cx="8215749" cy="5569523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Middle voice:</a:t>
            </a:r>
            <a:r>
              <a:rPr lang="en-US" dirty="0">
                <a:solidFill>
                  <a:srgbClr val="FFFFCC"/>
                </a:solidFill>
              </a:rPr>
              <a:t> 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Expositor’s / ASV </a:t>
            </a:r>
            <a:r>
              <a:rPr lang="en-US" sz="3200" dirty="0" err="1">
                <a:solidFill>
                  <a:schemeClr val="bg1"/>
                </a:solidFill>
              </a:rPr>
              <a:t>ftnt</a:t>
            </a:r>
            <a:r>
              <a:rPr lang="en-US" sz="3200" dirty="0">
                <a:solidFill>
                  <a:schemeClr val="bg1"/>
                </a:solidFill>
              </a:rPr>
              <a:t>.:  </a:t>
            </a:r>
            <a:r>
              <a:rPr lang="en-US" sz="3200" dirty="0">
                <a:solidFill>
                  <a:srgbClr val="FFFFCC"/>
                </a:solidFill>
              </a:rPr>
              <a:t>“Gr. washed yourselves”</a:t>
            </a:r>
            <a:endParaRPr lang="en-US" dirty="0">
              <a:solidFill>
                <a:srgbClr val="FFFFCC"/>
              </a:solidFill>
            </a:endParaRP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Lenski:  </a:t>
            </a:r>
            <a:r>
              <a:rPr lang="en-US" sz="3200" dirty="0">
                <a:solidFill>
                  <a:srgbClr val="FFFFCC"/>
                </a:solidFill>
              </a:rPr>
              <a:t>“you let yourselves be washed” = “you had yourselves washed”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Alford:  </a:t>
            </a:r>
            <a:r>
              <a:rPr lang="en-US" sz="3200" dirty="0">
                <a:solidFill>
                  <a:srgbClr val="FFFFCC"/>
                </a:solidFill>
              </a:rPr>
              <a:t>“…but you washed them off”</a:t>
            </a:r>
            <a:endParaRPr lang="en-US" dirty="0">
              <a:solidFill>
                <a:srgbClr val="FFFFCC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Ac.22:16 (they did what Paul did)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00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738909"/>
          </a:xfrm>
        </p:spPr>
        <p:txBody>
          <a:bodyPr/>
          <a:lstStyle/>
          <a:p>
            <a:r>
              <a:rPr lang="en-US" sz="3400" b="1" baseline="30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Washed</a:t>
            </a:r>
            <a:endParaRPr lang="en-US" sz="34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1" y="840512"/>
            <a:ext cx="8215749" cy="5569523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The Corinthians . . 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</a:rPr>
              <a:t>heard</a:t>
            </a:r>
            <a:r>
              <a:rPr lang="en-US" sz="3200" dirty="0">
                <a:solidFill>
                  <a:schemeClr val="bg1"/>
                </a:solidFill>
              </a:rPr>
              <a:t> / </a:t>
            </a:r>
            <a:r>
              <a:rPr lang="en-US" sz="3200" dirty="0">
                <a:solidFill>
                  <a:srgbClr val="CCFFFF"/>
                </a:solidFill>
              </a:rPr>
              <a:t>believed</a:t>
            </a:r>
            <a:r>
              <a:rPr lang="en-US" sz="3200" dirty="0">
                <a:solidFill>
                  <a:schemeClr val="bg1"/>
                </a:solidFill>
              </a:rPr>
              <a:t>, Ac.18:8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</a:rPr>
              <a:t>repented</a:t>
            </a:r>
            <a:r>
              <a:rPr lang="en-US" sz="3200" dirty="0">
                <a:solidFill>
                  <a:schemeClr val="bg1"/>
                </a:solidFill>
              </a:rPr>
              <a:t>, 1 Co.6:11  [“such </a:t>
            </a:r>
            <a:r>
              <a:rPr lang="en-US" sz="3200" u="sng" dirty="0">
                <a:solidFill>
                  <a:schemeClr val="bg1"/>
                </a:solidFill>
              </a:rPr>
              <a:t>were</a:t>
            </a:r>
            <a:r>
              <a:rPr lang="en-US" sz="3200" dirty="0">
                <a:solidFill>
                  <a:schemeClr val="bg1"/>
                </a:solidFill>
              </a:rPr>
              <a:t>…”]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</a:rPr>
              <a:t>baptized</a:t>
            </a:r>
            <a:r>
              <a:rPr lang="en-US" sz="3200" dirty="0">
                <a:solidFill>
                  <a:schemeClr val="bg1"/>
                </a:solidFill>
              </a:rPr>
              <a:t>, Ac.18:8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1 Co.1:12-13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1 Co.6:11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1 Co.10:2, new leader, new life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31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738909"/>
          </a:xfrm>
        </p:spPr>
        <p:txBody>
          <a:bodyPr/>
          <a:lstStyle/>
          <a:p>
            <a:r>
              <a:rPr lang="en-US" sz="3400" b="1" baseline="30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Washed</a:t>
            </a:r>
            <a:endParaRPr lang="en-US" sz="34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1" y="840512"/>
            <a:ext cx="8215749" cy="5569523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“The act of washing away sin is linked to baptism.  Here he wants to stress the effect of baptism” </a:t>
            </a:r>
            <a:r>
              <a:rPr lang="en-US" sz="1800" dirty="0">
                <a:solidFill>
                  <a:schemeClr val="bg1"/>
                </a:solidFill>
              </a:rPr>
              <a:t>(Kistemaker, 190). </a:t>
            </a: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</a:rPr>
              <a:t>“Washed” </a:t>
            </a:r>
            <a:r>
              <a:rPr lang="en-US" sz="3200" dirty="0">
                <a:solidFill>
                  <a:schemeClr val="bg1"/>
                </a:solidFill>
              </a:rPr>
              <a:t>– a supernatural bath. 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Implies a solemn vow to pursue purity of heart and life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6:9-10: Corinthians gave mixed signals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D8EAA7D-5A3A-4799-8B30-44B1F3F2E4BF}"/>
              </a:ext>
            </a:extLst>
          </p:cNvPr>
          <p:cNvSpPr/>
          <p:nvPr/>
        </p:nvSpPr>
        <p:spPr>
          <a:xfrm>
            <a:off x="701965" y="5052291"/>
            <a:ext cx="7740073" cy="1117600"/>
          </a:xfrm>
          <a:prstGeom prst="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CC"/>
                </a:solidFill>
              </a:rPr>
              <a:t>“We made a mess of life; baptism is a </a:t>
            </a:r>
            <a:br>
              <a:rPr lang="en-US" sz="3100" dirty="0">
                <a:solidFill>
                  <a:srgbClr val="FFFFCC"/>
                </a:solidFill>
              </a:rPr>
            </a:br>
            <a:r>
              <a:rPr lang="en-US" sz="3100" dirty="0">
                <a:solidFill>
                  <a:srgbClr val="FFFFCC"/>
                </a:solidFill>
              </a:rPr>
              <a:t>‘do over’ – a new start, a new creation.”</a:t>
            </a:r>
          </a:p>
        </p:txBody>
      </p:sp>
    </p:spTree>
    <p:extLst>
      <p:ext uri="{BB962C8B-B14F-4D97-AF65-F5344CB8AC3E}">
        <p14:creationId xmlns:p14="http://schemas.microsoft.com/office/powerpoint/2010/main" val="420497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738909"/>
          </a:xfrm>
        </p:spPr>
        <p:txBody>
          <a:bodyPr/>
          <a:lstStyle/>
          <a:p>
            <a:r>
              <a:rPr lang="en-US" sz="3400" b="1" baseline="30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Washed</a:t>
            </a:r>
            <a:endParaRPr lang="en-US" sz="34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1" y="840512"/>
            <a:ext cx="8215749" cy="5569523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Illustrated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D8EAA7D-5A3A-4799-8B30-44B1F3F2E4BF}"/>
              </a:ext>
            </a:extLst>
          </p:cNvPr>
          <p:cNvSpPr/>
          <p:nvPr/>
        </p:nvSpPr>
        <p:spPr>
          <a:xfrm>
            <a:off x="701965" y="1634837"/>
            <a:ext cx="7740073" cy="4211782"/>
          </a:xfrm>
          <a:prstGeom prst="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900"/>
              </a:spcAft>
            </a:pPr>
            <a:r>
              <a:rPr lang="en-US" sz="3100" dirty="0">
                <a:solidFill>
                  <a:srgbClr val="FFFFCC"/>
                </a:solidFill>
              </a:rPr>
              <a:t>Boy and girl grow up, go separate ways.</a:t>
            </a:r>
          </a:p>
          <a:p>
            <a:pPr>
              <a:spcAft>
                <a:spcPts val="900"/>
              </a:spcAft>
            </a:pPr>
            <a:r>
              <a:rPr lang="en-US" sz="3100" dirty="0">
                <a:solidFill>
                  <a:srgbClr val="FFFFCC"/>
                </a:solidFill>
              </a:rPr>
              <a:t>Meet again . . .</a:t>
            </a:r>
          </a:p>
          <a:p>
            <a:pPr>
              <a:spcAft>
                <a:spcPts val="900"/>
              </a:spcAft>
            </a:pPr>
            <a:r>
              <a:rPr lang="en-US" sz="3100" dirty="0">
                <a:solidFill>
                  <a:srgbClr val="FFFFCC"/>
                </a:solidFill>
              </a:rPr>
              <a:t>He </a:t>
            </a:r>
            <a:r>
              <a:rPr lang="en-US" sz="3100" u="sng" dirty="0">
                <a:solidFill>
                  <a:schemeClr val="bg1"/>
                </a:solidFill>
              </a:rPr>
              <a:t>believes</a:t>
            </a:r>
            <a:r>
              <a:rPr lang="en-US" sz="3100" dirty="0">
                <a:solidFill>
                  <a:srgbClr val="FFFFCC"/>
                </a:solidFill>
              </a:rPr>
              <a:t> she would make good wife.</a:t>
            </a:r>
          </a:p>
          <a:p>
            <a:pPr>
              <a:spcAft>
                <a:spcPts val="900"/>
              </a:spcAft>
            </a:pPr>
            <a:r>
              <a:rPr lang="en-US" sz="3100" dirty="0">
                <a:solidFill>
                  <a:srgbClr val="FFFFCC"/>
                </a:solidFill>
              </a:rPr>
              <a:t>He did not think before; </a:t>
            </a:r>
            <a:r>
              <a:rPr lang="en-US" sz="3100" u="sng" dirty="0">
                <a:solidFill>
                  <a:schemeClr val="bg1"/>
                </a:solidFill>
              </a:rPr>
              <a:t>changed his mind</a:t>
            </a:r>
            <a:r>
              <a:rPr lang="en-US" sz="3100" dirty="0">
                <a:solidFill>
                  <a:srgbClr val="FFFFCC"/>
                </a:solidFill>
              </a:rPr>
              <a:t>.</a:t>
            </a:r>
          </a:p>
          <a:p>
            <a:pPr>
              <a:spcAft>
                <a:spcPts val="900"/>
              </a:spcAft>
            </a:pPr>
            <a:r>
              <a:rPr lang="en-US" sz="3100" dirty="0">
                <a:solidFill>
                  <a:srgbClr val="FFFFCC"/>
                </a:solidFill>
              </a:rPr>
              <a:t>He proposes (</a:t>
            </a:r>
            <a:r>
              <a:rPr lang="en-US" sz="3100" u="sng" dirty="0">
                <a:solidFill>
                  <a:schemeClr val="bg1"/>
                </a:solidFill>
              </a:rPr>
              <a:t>confesses</a:t>
            </a:r>
            <a:r>
              <a:rPr lang="en-US" sz="3100" dirty="0">
                <a:solidFill>
                  <a:srgbClr val="FFFFCC"/>
                </a:solidFill>
              </a:rPr>
              <a:t>).   She says yes.</a:t>
            </a:r>
          </a:p>
          <a:p>
            <a:pPr>
              <a:spcAft>
                <a:spcPts val="900"/>
              </a:spcAft>
            </a:pPr>
            <a:r>
              <a:rPr lang="en-US" sz="3100" dirty="0">
                <a:solidFill>
                  <a:srgbClr val="99FF66"/>
                </a:solidFill>
              </a:rPr>
              <a:t>Are they married?    </a:t>
            </a:r>
          </a:p>
          <a:p>
            <a:pPr>
              <a:spcAft>
                <a:spcPts val="900"/>
              </a:spcAft>
            </a:pPr>
            <a:r>
              <a:rPr lang="en-US" sz="3100" dirty="0">
                <a:solidFill>
                  <a:schemeClr val="bg1"/>
                </a:solidFill>
              </a:rPr>
              <a:t>Ep.5</a:t>
            </a:r>
          </a:p>
        </p:txBody>
      </p:sp>
    </p:spTree>
    <p:extLst>
      <p:ext uri="{BB962C8B-B14F-4D97-AF65-F5344CB8AC3E}">
        <p14:creationId xmlns:p14="http://schemas.microsoft.com/office/powerpoint/2010/main" val="178030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738909"/>
          </a:xfrm>
        </p:spPr>
        <p:txBody>
          <a:bodyPr/>
          <a:lstStyle/>
          <a:p>
            <a:r>
              <a:rPr lang="en-US" sz="3400" b="1" baseline="30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Sanctified</a:t>
            </a:r>
            <a:endParaRPr lang="en-US" sz="34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1" y="840512"/>
            <a:ext cx="8215749" cy="5569523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Removed their sin and guilt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“</a:t>
            </a:r>
            <a:r>
              <a:rPr lang="en-US" i="1" dirty="0">
                <a:solidFill>
                  <a:schemeClr val="bg1"/>
                </a:solidFill>
              </a:rPr>
              <a:t>To purify</a:t>
            </a:r>
            <a:r>
              <a:rPr lang="en-US" dirty="0">
                <a:solidFill>
                  <a:schemeClr val="bg1"/>
                </a:solidFill>
              </a:rPr>
              <a:t> by expiation, free from the guilt of sin” </a:t>
            </a:r>
            <a:r>
              <a:rPr lang="en-US" sz="2400" dirty="0">
                <a:solidFill>
                  <a:schemeClr val="bg1"/>
                </a:solidFill>
              </a:rPr>
              <a:t>(Th.)</a:t>
            </a: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FF"/>
                </a:solidFill>
              </a:rPr>
              <a:t>Sanctification and justification are connected with baptism, thus it is not a mere symbol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Mt.23:17, Temple sanctified the gold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Corinthians: detached from world, dedicated to God.  1 Co.16:13</a:t>
            </a:r>
          </a:p>
        </p:txBody>
      </p:sp>
    </p:spTree>
    <p:extLst>
      <p:ext uri="{BB962C8B-B14F-4D97-AF65-F5344CB8AC3E}">
        <p14:creationId xmlns:p14="http://schemas.microsoft.com/office/powerpoint/2010/main" val="115359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738909"/>
          </a:xfrm>
        </p:spPr>
        <p:txBody>
          <a:bodyPr/>
          <a:lstStyle/>
          <a:p>
            <a:r>
              <a:rPr lang="en-US" sz="3400" b="1" baseline="30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Justified</a:t>
            </a:r>
            <a:endParaRPr lang="en-US" sz="34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1" y="748152"/>
            <a:ext cx="8215749" cy="5569523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1 Co.6:1, 7, 8, 9, 11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Ro.6:7, “For he who has died has been </a:t>
            </a:r>
            <a:r>
              <a:rPr lang="en-US" dirty="0">
                <a:solidFill>
                  <a:srgbClr val="FFFFCC"/>
                </a:solidFill>
              </a:rPr>
              <a:t>freed</a:t>
            </a:r>
            <a:r>
              <a:rPr lang="en-US" dirty="0">
                <a:solidFill>
                  <a:schemeClr val="bg1"/>
                </a:solidFill>
              </a:rPr>
              <a:t> from sin.” 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ASV </a:t>
            </a:r>
            <a:r>
              <a:rPr lang="en-US" sz="3200" dirty="0" err="1">
                <a:solidFill>
                  <a:schemeClr val="bg1"/>
                </a:solidFill>
              </a:rPr>
              <a:t>ftnt</a:t>
            </a:r>
            <a:r>
              <a:rPr lang="en-US" sz="3200" dirty="0">
                <a:solidFill>
                  <a:schemeClr val="bg1"/>
                </a:solidFill>
              </a:rPr>
              <a:t>.: </a:t>
            </a:r>
            <a:r>
              <a:rPr lang="en-US" sz="3200" dirty="0">
                <a:solidFill>
                  <a:srgbClr val="FFFFCC"/>
                </a:solidFill>
              </a:rPr>
              <a:t>Or, </a:t>
            </a:r>
            <a:r>
              <a:rPr lang="en-US" sz="3200" i="1" dirty="0">
                <a:solidFill>
                  <a:srgbClr val="FFFFCC"/>
                </a:solidFill>
              </a:rPr>
              <a:t>released</a:t>
            </a:r>
            <a:r>
              <a:rPr lang="en-US" sz="3200" dirty="0">
                <a:solidFill>
                  <a:srgbClr val="FFFFCC"/>
                </a:solidFill>
              </a:rPr>
              <a:t>.</a:t>
            </a:r>
          </a:p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Tit.3:7, justified by His grace…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Guilty sinners become pardoned, children of God.  </a:t>
            </a:r>
          </a:p>
        </p:txBody>
      </p:sp>
    </p:spTree>
    <p:extLst>
      <p:ext uri="{BB962C8B-B14F-4D97-AF65-F5344CB8AC3E}">
        <p14:creationId xmlns:p14="http://schemas.microsoft.com/office/powerpoint/2010/main" val="357964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1126836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Three verbs describe a single instantaneous action</a:t>
            </a:r>
            <a:endParaRPr lang="en-US" sz="32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5" y="1228436"/>
            <a:ext cx="8529782" cy="5190836"/>
          </a:xfrm>
        </p:spPr>
        <p:txBody>
          <a:bodyPr/>
          <a:lstStyle/>
          <a:p>
            <a:pPr marL="0" indent="0">
              <a:spcAft>
                <a:spcPts val="900"/>
              </a:spcAft>
              <a:buNone/>
            </a:pPr>
            <a:r>
              <a:rPr lang="en-US" dirty="0">
                <a:solidFill>
                  <a:srgbClr val="FFFFCC"/>
                </a:solidFill>
              </a:rPr>
              <a:t>“In the act of baptism they are consecrated to God and declared righteous . . .” </a:t>
            </a:r>
            <a:r>
              <a:rPr lang="en-US" sz="2400" dirty="0">
                <a:solidFill>
                  <a:schemeClr val="bg1"/>
                </a:solidFill>
              </a:rPr>
              <a:t>– Kistemaker</a:t>
            </a:r>
            <a:r>
              <a:rPr lang="en-US" dirty="0">
                <a:solidFill>
                  <a:srgbClr val="FFFFCC"/>
                </a:solidFill>
              </a:rPr>
              <a:t>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rgbClr val="FFFFCC"/>
                </a:solidFill>
              </a:rPr>
              <a:t>This results in these changes </a:t>
            </a:r>
            <a:r>
              <a:rPr lang="en-US" dirty="0">
                <a:solidFill>
                  <a:schemeClr val="bg1"/>
                </a:solidFill>
              </a:rPr>
              <a:t>(“</a:t>
            </a:r>
            <a:r>
              <a:rPr lang="en-US" dirty="0">
                <a:solidFill>
                  <a:srgbClr val="CCFFFF"/>
                </a:solidFill>
              </a:rPr>
              <a:t>but</a:t>
            </a:r>
            <a:r>
              <a:rPr lang="en-US" dirty="0">
                <a:solidFill>
                  <a:schemeClr val="bg1"/>
                </a:solidFill>
              </a:rPr>
              <a:t>” 3x)</a:t>
            </a:r>
          </a:p>
          <a:p>
            <a:pPr marL="461963" indent="-461963" defTabSz="401638">
              <a:spcAft>
                <a:spcPts val="9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rgbClr val="99FF66"/>
                </a:solidFill>
              </a:rPr>
              <a:t>1. </a:t>
            </a:r>
            <a:r>
              <a:rPr lang="en-US" dirty="0">
                <a:solidFill>
                  <a:srgbClr val="FFFF00"/>
                </a:solidFill>
              </a:rPr>
              <a:t>Washed:</a:t>
            </a:r>
            <a:r>
              <a:rPr lang="en-US" dirty="0">
                <a:solidFill>
                  <a:schemeClr val="bg1"/>
                </a:solidFill>
              </a:rPr>
              <a:t> results in new life, Jn.13:6-8; 		Ac.22:16  (Ro.6:3-4).  </a:t>
            </a:r>
          </a:p>
          <a:p>
            <a:pPr marL="803275" indent="-341313" defTabSz="401638">
              <a:spcAft>
                <a:spcPts val="900"/>
              </a:spcAft>
              <a:buNone/>
            </a:pPr>
            <a:r>
              <a:rPr lang="en-US" sz="2400" dirty="0">
                <a:solidFill>
                  <a:srgbClr val="99FF66"/>
                </a:solidFill>
              </a:rPr>
              <a:t>2.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Sanctified</a:t>
            </a:r>
            <a:r>
              <a:rPr lang="en-US" dirty="0">
                <a:solidFill>
                  <a:schemeClr val="bg1"/>
                </a:solidFill>
              </a:rPr>
              <a:t>: results in new behavior.   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rgbClr val="CCFFFF"/>
                </a:solidFill>
              </a:rPr>
              <a:t>Saul (persecutor) – Paul (persecuted) </a:t>
            </a:r>
          </a:p>
          <a:p>
            <a:pPr marL="461963" indent="-461963" defTabSz="401638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rgbClr val="99FF66"/>
                </a:solidFill>
              </a:rPr>
              <a:t>3.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Justified:</a:t>
            </a:r>
            <a:r>
              <a:rPr lang="en-US" dirty="0">
                <a:solidFill>
                  <a:schemeClr val="bg1"/>
                </a:solidFill>
              </a:rPr>
              <a:t> results in favor with God.  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dirty="0">
                <a:solidFill>
                  <a:srgbClr val="CCFFFF"/>
                </a:solidFill>
              </a:rPr>
              <a:t>Saul (lost); Paul (saved) </a:t>
            </a:r>
          </a:p>
          <a:p>
            <a:pPr marL="0" indent="0"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35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1080656"/>
          </a:xfrm>
        </p:spPr>
        <p:txBody>
          <a:bodyPr/>
          <a:lstStyle/>
          <a:p>
            <a:endParaRPr lang="en-US" sz="3200" u="sng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1080656"/>
            <a:ext cx="8529781" cy="5063848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“Some might say, ‘God is good and kindly; He will not go to extremities over our transgressions.  Let us not fear’” </a:t>
            </a:r>
            <a:r>
              <a:rPr lang="en-US" sz="2200" dirty="0">
                <a:solidFill>
                  <a:schemeClr val="bg1"/>
                </a:solidFill>
              </a:rPr>
              <a:t>– Chrysostom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1 Corinthians 6:1-11 – sounds modern</a:t>
            </a:r>
          </a:p>
        </p:txBody>
      </p:sp>
    </p:spTree>
    <p:extLst>
      <p:ext uri="{BB962C8B-B14F-4D97-AF65-F5344CB8AC3E}">
        <p14:creationId xmlns:p14="http://schemas.microsoft.com/office/powerpoint/2010/main" val="58635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369" y="443346"/>
            <a:ext cx="7647714" cy="5190836"/>
          </a:xfrm>
        </p:spPr>
        <p:txBody>
          <a:bodyPr/>
          <a:lstStyle/>
          <a:p>
            <a:pPr marL="0" indent="0">
              <a:spcAft>
                <a:spcPts val="9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“I am not what I might be,  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I am not what I ought to be,  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I am not what I wish to be, 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I am not what I hope to be,  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dirty="0">
                <a:solidFill>
                  <a:srgbClr val="CCFFFF"/>
                </a:solidFill>
              </a:rPr>
              <a:t>BUT I thank God that I am not what</a:t>
            </a:r>
            <a:br>
              <a:rPr lang="en-US" dirty="0">
                <a:solidFill>
                  <a:srgbClr val="CCFFFF"/>
                </a:solidFill>
              </a:rPr>
            </a:br>
            <a:r>
              <a:rPr lang="en-US" dirty="0">
                <a:solidFill>
                  <a:srgbClr val="CCFFFF"/>
                </a:solidFill>
              </a:rPr>
              <a:t>I once was, 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dirty="0">
                <a:solidFill>
                  <a:srgbClr val="CCFFFF"/>
                </a:solidFill>
              </a:rPr>
              <a:t>and I can say with the great apostle,</a:t>
            </a:r>
            <a:br>
              <a:rPr lang="en-US" dirty="0">
                <a:solidFill>
                  <a:srgbClr val="CCFFFF"/>
                </a:solidFill>
              </a:rPr>
            </a:br>
            <a:r>
              <a:rPr lang="en-US" dirty="0">
                <a:solidFill>
                  <a:srgbClr val="CCFFFF"/>
                </a:solidFill>
              </a:rPr>
              <a:t>‘By the grace of God I am what I am.’”</a:t>
            </a:r>
          </a:p>
        </p:txBody>
      </p:sp>
    </p:spTree>
    <p:extLst>
      <p:ext uri="{BB962C8B-B14F-4D97-AF65-F5344CB8AC3E}">
        <p14:creationId xmlns:p14="http://schemas.microsoft.com/office/powerpoint/2010/main" val="143891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1080656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Corinthians 6</a:t>
            </a:r>
            <a:endParaRPr lang="en-US" sz="3200" u="sng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1080655"/>
            <a:ext cx="8529781" cy="535709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dirty="0">
                <a:solidFill>
                  <a:srgbClr val="FFFF99"/>
                </a:solidFill>
              </a:rPr>
              <a:t>1:  </a:t>
            </a:r>
            <a:r>
              <a:rPr lang="en-US" i="1" dirty="0">
                <a:solidFill>
                  <a:schemeClr val="bg1"/>
                </a:solidFill>
              </a:rPr>
              <a:t>matter</a:t>
            </a:r>
            <a:r>
              <a:rPr lang="en-US" dirty="0">
                <a:solidFill>
                  <a:schemeClr val="bg1"/>
                </a:solidFill>
              </a:rPr>
              <a:t> (lawsuit).  Brother sues brother.</a:t>
            </a:r>
          </a:p>
          <a:p>
            <a:pPr marL="0" indent="0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dirty="0">
                <a:solidFill>
                  <a:srgbClr val="FFFF99"/>
                </a:solidFill>
              </a:rPr>
              <a:t>2:  </a:t>
            </a:r>
            <a:r>
              <a:rPr lang="en-US" dirty="0">
                <a:solidFill>
                  <a:schemeClr val="bg1"/>
                </a:solidFill>
              </a:rPr>
              <a:t>saints will judge world.   Hb.11:7</a:t>
            </a:r>
          </a:p>
          <a:p>
            <a:pPr marL="0" indent="0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dirty="0">
                <a:solidFill>
                  <a:srgbClr val="FFFF99"/>
                </a:solidFill>
              </a:rPr>
              <a:t>3:  </a:t>
            </a:r>
            <a:r>
              <a:rPr lang="en-US" dirty="0">
                <a:solidFill>
                  <a:schemeClr val="bg1"/>
                </a:solidFill>
              </a:rPr>
              <a:t>also, angels.   2 Pt.2:4</a:t>
            </a:r>
          </a:p>
          <a:p>
            <a:pPr marL="0" indent="0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dirty="0">
                <a:solidFill>
                  <a:srgbClr val="FFFF99"/>
                </a:solidFill>
              </a:rPr>
              <a:t>4:  </a:t>
            </a:r>
            <a:r>
              <a:rPr lang="en-US" dirty="0">
                <a:solidFill>
                  <a:schemeClr val="bg1"/>
                </a:solidFill>
              </a:rPr>
              <a:t>ordinary matters (belong to daily life)</a:t>
            </a:r>
          </a:p>
          <a:p>
            <a:pPr marL="0" indent="0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dirty="0">
                <a:solidFill>
                  <a:srgbClr val="FFFF99"/>
                </a:solidFill>
              </a:rPr>
              <a:t>5:  </a:t>
            </a:r>
            <a:r>
              <a:rPr lang="en-US" dirty="0">
                <a:solidFill>
                  <a:schemeClr val="bg1"/>
                </a:solidFill>
              </a:rPr>
              <a:t>shame!  Win in court, lose with God</a:t>
            </a:r>
          </a:p>
          <a:p>
            <a:pPr marL="0" indent="0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dirty="0">
                <a:solidFill>
                  <a:srgbClr val="FFFF99"/>
                </a:solidFill>
              </a:rPr>
              <a:t>6:  </a:t>
            </a:r>
            <a:r>
              <a:rPr lang="en-US" dirty="0">
                <a:solidFill>
                  <a:schemeClr val="bg1"/>
                </a:solidFill>
              </a:rPr>
              <a:t>go before unbelievers to get decision?</a:t>
            </a:r>
          </a:p>
          <a:p>
            <a:pPr marL="0" indent="0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dirty="0">
                <a:solidFill>
                  <a:srgbClr val="FFFF99"/>
                </a:solidFill>
              </a:rPr>
              <a:t>7:  </a:t>
            </a:r>
            <a:r>
              <a:rPr lang="en-US" i="1" dirty="0">
                <a:solidFill>
                  <a:schemeClr val="bg1"/>
                </a:solidFill>
              </a:rPr>
              <a:t>utter defeat </a:t>
            </a:r>
            <a:r>
              <a:rPr lang="en-US" dirty="0">
                <a:solidFill>
                  <a:schemeClr val="bg1"/>
                </a:solidFill>
              </a:rPr>
              <a:t>– you already lost</a:t>
            </a:r>
          </a:p>
          <a:p>
            <a:pPr marL="0" indent="0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dirty="0">
                <a:solidFill>
                  <a:srgbClr val="FFFF99"/>
                </a:solidFill>
              </a:rPr>
              <a:t>8:  </a:t>
            </a:r>
            <a:r>
              <a:rPr lang="en-US" dirty="0">
                <a:solidFill>
                  <a:schemeClr val="bg1"/>
                </a:solidFill>
              </a:rPr>
              <a:t>BUT: you do wrong – defraud brethren</a:t>
            </a:r>
          </a:p>
        </p:txBody>
      </p:sp>
    </p:spTree>
    <p:extLst>
      <p:ext uri="{BB962C8B-B14F-4D97-AF65-F5344CB8AC3E}">
        <p14:creationId xmlns:p14="http://schemas.microsoft.com/office/powerpoint/2010/main" val="337476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2DE882-7865-4E8D-B37D-09F4A055C44F}"/>
              </a:ext>
            </a:extLst>
          </p:cNvPr>
          <p:cNvSpPr/>
          <p:nvPr/>
        </p:nvSpPr>
        <p:spPr>
          <a:xfrm>
            <a:off x="1219200" y="877458"/>
            <a:ext cx="6705600" cy="1357744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Verdana" panose="020B0604030504040204" pitchFamily="34" charset="0"/>
              </a:rPr>
              <a:t>The Problem of the Unconverted, 1-8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19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1080656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Why are they selfish?</a:t>
            </a:r>
            <a:endParaRPr lang="en-US" sz="3200" u="sng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1025239"/>
            <a:ext cx="8529781" cy="535709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Crowded out gospel with . . . </a:t>
            </a:r>
          </a:p>
          <a:p>
            <a:pPr marL="0" indent="0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sz="2000" dirty="0">
                <a:solidFill>
                  <a:srgbClr val="FFFF00"/>
                </a:solidFill>
              </a:rPr>
              <a:t>1.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CCFFFF"/>
                </a:solidFill>
              </a:rPr>
              <a:t>Society’s pull?    </a:t>
            </a:r>
            <a:r>
              <a:rPr lang="en-US" dirty="0">
                <a:solidFill>
                  <a:schemeClr val="bg1"/>
                </a:solidFill>
              </a:rPr>
              <a:t>Greeks loved lawsuits</a:t>
            </a:r>
          </a:p>
          <a:p>
            <a:pPr marL="0" indent="0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sz="2000" dirty="0">
                <a:solidFill>
                  <a:srgbClr val="FFFF00"/>
                </a:solidFill>
              </a:rPr>
              <a:t>2.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CCFFFF"/>
                </a:solidFill>
              </a:rPr>
              <a:t>Selfish cravings?    </a:t>
            </a:r>
            <a:r>
              <a:rPr lang="en-US" dirty="0">
                <a:solidFill>
                  <a:schemeClr val="bg1"/>
                </a:solidFill>
              </a:rPr>
              <a:t>“You have it; I want it!”</a:t>
            </a:r>
          </a:p>
          <a:p>
            <a:pPr marL="0" indent="0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sz="2000" dirty="0">
                <a:solidFill>
                  <a:srgbClr val="FFFF00"/>
                </a:solidFill>
              </a:rPr>
              <a:t>3.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CCFFFF"/>
                </a:solidFill>
              </a:rPr>
              <a:t>Spiteful anger?      </a:t>
            </a:r>
            <a:r>
              <a:rPr lang="en-US" dirty="0">
                <a:solidFill>
                  <a:schemeClr val="bg1"/>
                </a:solidFill>
              </a:rPr>
              <a:t>“Vengeance is mine!”</a:t>
            </a:r>
          </a:p>
          <a:p>
            <a:pPr marL="0" indent="0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sz="2000" dirty="0">
                <a:solidFill>
                  <a:srgbClr val="FFFF00"/>
                </a:solidFill>
              </a:rPr>
              <a:t>4.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CCFFFF"/>
                </a:solidFill>
              </a:rPr>
              <a:t>Selective hearing?    </a:t>
            </a:r>
            <a:r>
              <a:rPr lang="en-US" dirty="0">
                <a:solidFill>
                  <a:schemeClr val="bg1"/>
                </a:solidFill>
              </a:rPr>
              <a:t>(6:9)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200" dirty="0">
                <a:solidFill>
                  <a:schemeClr val="bg1"/>
                </a:solidFill>
              </a:rPr>
              <a:t>The baptism of some “didn’t take”</a:t>
            </a:r>
          </a:p>
        </p:txBody>
      </p:sp>
    </p:spTree>
    <p:extLst>
      <p:ext uri="{BB962C8B-B14F-4D97-AF65-F5344CB8AC3E}">
        <p14:creationId xmlns:p14="http://schemas.microsoft.com/office/powerpoint/2010/main" val="352706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2DE882-7865-4E8D-B37D-09F4A055C44F}"/>
              </a:ext>
            </a:extLst>
          </p:cNvPr>
          <p:cNvSpPr/>
          <p:nvPr/>
        </p:nvSpPr>
        <p:spPr>
          <a:xfrm>
            <a:off x="1219200" y="877458"/>
            <a:ext cx="6705600" cy="489524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Verdana" panose="020B0604030504040204" pitchFamily="34" charset="0"/>
              </a:rPr>
              <a:t>The Problem of the Unconverted, 1-8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931F147-8947-4E59-ABFA-2897486C5D83}"/>
              </a:ext>
            </a:extLst>
          </p:cNvPr>
          <p:cNvSpPr/>
          <p:nvPr/>
        </p:nvSpPr>
        <p:spPr>
          <a:xfrm>
            <a:off x="1223824" y="1537858"/>
            <a:ext cx="6705600" cy="1357744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Verdana" panose="020B0604030504040204" pitchFamily="34" charset="0"/>
              </a:rPr>
              <a:t>The Plight of the Unconverted, 9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899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18472"/>
            <a:ext cx="8529782" cy="1080656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Unrighteous will not</a:t>
            </a:r>
            <a:b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inherit the kingdom…</a:t>
            </a:r>
            <a:endParaRPr lang="en-US" sz="3200" u="sng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1108363"/>
            <a:ext cx="8529781" cy="535709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Their conduct matches heathens</a:t>
            </a:r>
          </a:p>
          <a:p>
            <a:pPr marL="0" indent="0" algn="ctr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Echoes calls to repent in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preaching of John / Jesus</a:t>
            </a:r>
          </a:p>
          <a:p>
            <a:pPr marL="0" indent="0">
              <a:spcAft>
                <a:spcPts val="600"/>
              </a:spcAft>
              <a:buNone/>
              <a:tabLst>
                <a:tab pos="396875" algn="l"/>
              </a:tabLst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12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1080656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“Do you not know”</a:t>
            </a:r>
            <a:endParaRPr lang="en-US" sz="3200" u="sng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969823"/>
            <a:ext cx="8529781" cy="535709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Implies invalid arguments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(pride themselves on knowledge) </a:t>
            </a:r>
          </a:p>
          <a:p>
            <a:pPr marL="0" indent="0" algn="ctr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sz="3200" dirty="0">
                <a:solidFill>
                  <a:schemeClr val="bg1"/>
                </a:solidFill>
              </a:rPr>
              <a:t>Self-deception is most dangerous kind</a:t>
            </a:r>
          </a:p>
          <a:p>
            <a:pPr marL="738188" indent="-738188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sz="2400" dirty="0">
                <a:solidFill>
                  <a:srgbClr val="FFC000"/>
                </a:solidFill>
              </a:rPr>
              <a:t>	</a:t>
            </a:r>
            <a:r>
              <a:rPr lang="en-US" sz="2400" dirty="0">
                <a:solidFill>
                  <a:srgbClr val="00FFCC"/>
                </a:solidFill>
              </a:rPr>
              <a:t>1. </a:t>
            </a:r>
            <a:r>
              <a:rPr lang="en-US" sz="3200" dirty="0">
                <a:solidFill>
                  <a:srgbClr val="FFFF99"/>
                </a:solidFill>
              </a:rPr>
              <a:t>“Everybody’s doing it; nobody’s perfect” </a:t>
            </a:r>
            <a:r>
              <a:rPr lang="en-US" sz="3200" dirty="0">
                <a:solidFill>
                  <a:schemeClr val="bg1"/>
                </a:solidFill>
              </a:rPr>
              <a:t>(6:15, 18)</a:t>
            </a:r>
          </a:p>
          <a:p>
            <a:pPr marL="0" indent="0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sz="2400" dirty="0">
                <a:solidFill>
                  <a:srgbClr val="FFC000"/>
                </a:solidFill>
              </a:rPr>
              <a:t>	</a:t>
            </a:r>
            <a:r>
              <a:rPr lang="en-US" sz="2400" dirty="0">
                <a:solidFill>
                  <a:srgbClr val="00FFCC"/>
                </a:solidFill>
              </a:rPr>
              <a:t>2. </a:t>
            </a:r>
            <a:r>
              <a:rPr lang="en-US" dirty="0">
                <a:solidFill>
                  <a:srgbClr val="FFFF99"/>
                </a:solidFill>
              </a:rPr>
              <a:t>False sense of security.   </a:t>
            </a:r>
            <a:r>
              <a:rPr lang="en-US" dirty="0">
                <a:solidFill>
                  <a:schemeClr val="bg1"/>
                </a:solidFill>
              </a:rPr>
              <a:t>10:12-14</a:t>
            </a:r>
          </a:p>
          <a:p>
            <a:pPr marL="0" indent="0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sz="2400" dirty="0">
                <a:solidFill>
                  <a:srgbClr val="FFC000"/>
                </a:solidFill>
              </a:rPr>
              <a:t>	</a:t>
            </a:r>
            <a:r>
              <a:rPr lang="en-US" sz="2400" dirty="0">
                <a:solidFill>
                  <a:srgbClr val="00FFCC"/>
                </a:solidFill>
              </a:rPr>
              <a:t>3. </a:t>
            </a:r>
            <a:r>
              <a:rPr lang="en-US" sz="3200" dirty="0">
                <a:solidFill>
                  <a:srgbClr val="FFFF99"/>
                </a:solidFill>
              </a:rPr>
              <a:t>No hell…eternal hell…soul sleep.   </a:t>
            </a:r>
            <a:r>
              <a:rPr lang="en-US" sz="3200" dirty="0">
                <a:solidFill>
                  <a:schemeClr val="bg1"/>
                </a:solidFill>
              </a:rPr>
              <a:t>Ch.15</a:t>
            </a:r>
            <a:r>
              <a:rPr lang="en-US" sz="3200" dirty="0">
                <a:solidFill>
                  <a:srgbClr val="FFFF99"/>
                </a:solidFill>
              </a:rPr>
              <a:t>  </a:t>
            </a:r>
          </a:p>
          <a:p>
            <a:pPr marL="0" indent="0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sz="2400" dirty="0">
                <a:solidFill>
                  <a:srgbClr val="FFC000"/>
                </a:solidFill>
              </a:rPr>
              <a:t>	</a:t>
            </a:r>
            <a:r>
              <a:rPr lang="en-US" sz="2400" dirty="0">
                <a:solidFill>
                  <a:srgbClr val="00FFCC"/>
                </a:solidFill>
              </a:rPr>
              <a:t>4. </a:t>
            </a:r>
            <a:r>
              <a:rPr lang="en-US" dirty="0">
                <a:solidFill>
                  <a:srgbClr val="FFFF99"/>
                </a:solidFill>
              </a:rPr>
              <a:t>Beat the system</a:t>
            </a:r>
            <a:endParaRPr lang="en-US" sz="32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9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2DE882-7865-4E8D-B37D-09F4A055C44F}"/>
              </a:ext>
            </a:extLst>
          </p:cNvPr>
          <p:cNvSpPr/>
          <p:nvPr/>
        </p:nvSpPr>
        <p:spPr>
          <a:xfrm>
            <a:off x="1219200" y="877458"/>
            <a:ext cx="6705600" cy="489524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Verdana" panose="020B0604030504040204" pitchFamily="34" charset="0"/>
              </a:rPr>
              <a:t>The Problem of the Unconverted, 1-8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931F147-8947-4E59-ABFA-2897486C5D83}"/>
              </a:ext>
            </a:extLst>
          </p:cNvPr>
          <p:cNvSpPr/>
          <p:nvPr/>
        </p:nvSpPr>
        <p:spPr>
          <a:xfrm>
            <a:off x="1223824" y="2202872"/>
            <a:ext cx="6705600" cy="1357744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Verdana" panose="020B0604030504040204" pitchFamily="34" charset="0"/>
              </a:rPr>
              <a:t>The Profit of 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</a:rPr>
              <a:t>C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Verdana" panose="020B0604030504040204" pitchFamily="34" charset="0"/>
              </a:rPr>
              <a:t>onversion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Verdana" panose="020B0604030504040204" pitchFamily="34" charset="0"/>
              </a:rPr>
              <a:t>,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Verdana" panose="020B0604030504040204" pitchFamily="34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Verdana" panose="020B0604030504040204" pitchFamily="34" charset="0"/>
              </a:rPr>
              <a:t>9-10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5CB08EA-8808-479C-8DBB-1F191148E05F}"/>
              </a:ext>
            </a:extLst>
          </p:cNvPr>
          <p:cNvSpPr/>
          <p:nvPr/>
        </p:nvSpPr>
        <p:spPr>
          <a:xfrm>
            <a:off x="1223824" y="1528615"/>
            <a:ext cx="6705600" cy="489524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Verdana" panose="020B0604030504040204" pitchFamily="34" charset="0"/>
              </a:rPr>
              <a:t>The Plight of the Unconverted,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9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4042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1804</TotalTime>
  <Words>944</Words>
  <Application>Microsoft Office PowerPoint</Application>
  <PresentationFormat>On-screen Show (4:3)</PresentationFormat>
  <Paragraphs>113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Times New Roman</vt:lpstr>
      <vt:lpstr>Verdana</vt:lpstr>
      <vt:lpstr>Wingdings</vt:lpstr>
      <vt:lpstr>1_Default Design</vt:lpstr>
      <vt:lpstr>3_Default Design</vt:lpstr>
      <vt:lpstr>PowerPoint Presentation</vt:lpstr>
      <vt:lpstr>PowerPoint Presentation</vt:lpstr>
      <vt:lpstr>1 Corinthians 6</vt:lpstr>
      <vt:lpstr>PowerPoint Presentation</vt:lpstr>
      <vt:lpstr>Why are they selfish?</vt:lpstr>
      <vt:lpstr>PowerPoint Presentation</vt:lpstr>
      <vt:lpstr>Unrighteous will not inherit the kingdom…</vt:lpstr>
      <vt:lpstr>“Do you not know”</vt:lpstr>
      <vt:lpstr>PowerPoint Presentation</vt:lpstr>
      <vt:lpstr>Ten sins, two groups of five</vt:lpstr>
      <vt:lpstr>Hebrews 2:9</vt:lpstr>
      <vt:lpstr>PowerPoint Presentation</vt:lpstr>
      <vt:lpstr>1Washed</vt:lpstr>
      <vt:lpstr>1Washed</vt:lpstr>
      <vt:lpstr>1Washed</vt:lpstr>
      <vt:lpstr>1Washed</vt:lpstr>
      <vt:lpstr>2Sanctified</vt:lpstr>
      <vt:lpstr>3Justified</vt:lpstr>
      <vt:lpstr>Three verbs describe a single instantaneous action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49</cp:revision>
  <dcterms:created xsi:type="dcterms:W3CDTF">2006-09-18T21:36:30Z</dcterms:created>
  <dcterms:modified xsi:type="dcterms:W3CDTF">2021-04-18T17:48:27Z</dcterms:modified>
</cp:coreProperties>
</file>