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42" r:id="rId2"/>
    <p:sldId id="258" r:id="rId3"/>
    <p:sldId id="613" r:id="rId4"/>
    <p:sldId id="543" r:id="rId5"/>
    <p:sldId id="544" r:id="rId6"/>
    <p:sldId id="615" r:id="rId7"/>
    <p:sldId id="616" r:id="rId8"/>
    <p:sldId id="617" r:id="rId9"/>
    <p:sldId id="618" r:id="rId10"/>
    <p:sldId id="619" r:id="rId11"/>
    <p:sldId id="620" r:id="rId12"/>
    <p:sldId id="621" r:id="rId13"/>
    <p:sldId id="622" r:id="rId14"/>
    <p:sldId id="607" r:id="rId15"/>
    <p:sldId id="623" r:id="rId16"/>
    <p:sldId id="625" r:id="rId17"/>
    <p:sldId id="629" r:id="rId18"/>
    <p:sldId id="624" r:id="rId19"/>
    <p:sldId id="626" r:id="rId20"/>
    <p:sldId id="627" r:id="rId21"/>
    <p:sldId id="628" r:id="rId22"/>
    <p:sldId id="630" r:id="rId23"/>
    <p:sldId id="631" r:id="rId24"/>
    <p:sldId id="639" r:id="rId25"/>
    <p:sldId id="641" r:id="rId26"/>
    <p:sldId id="632" r:id="rId27"/>
    <p:sldId id="633" r:id="rId28"/>
    <p:sldId id="634" r:id="rId29"/>
    <p:sldId id="635" r:id="rId30"/>
    <p:sldId id="636" r:id="rId31"/>
    <p:sldId id="637" r:id="rId32"/>
    <p:sldId id="640" r:id="rId33"/>
    <p:sldId id="638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FFF99"/>
    <a:srgbClr val="CCFFFF"/>
    <a:srgbClr val="66CCFF"/>
    <a:srgbClr val="FFCC00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7" autoAdjust="0"/>
    <p:restoredTop sz="94660"/>
  </p:normalViewPr>
  <p:slideViewPr>
    <p:cSldViewPr showGuides="1">
      <p:cViewPr varScale="1">
        <p:scale>
          <a:sx n="91" d="100"/>
          <a:sy n="91" d="100"/>
        </p:scale>
        <p:origin x="8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59DB44-E7FB-4639-98C3-0335F6FD610A}"/>
              </a:ext>
            </a:extLst>
          </p:cNvPr>
          <p:cNvSpPr/>
          <p:nvPr/>
        </p:nvSpPr>
        <p:spPr>
          <a:xfrm>
            <a:off x="1864066" y="685800"/>
            <a:ext cx="5415868" cy="12192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Mary’s Memorial</a:t>
            </a:r>
          </a:p>
        </p:txBody>
      </p:sp>
    </p:spTree>
    <p:extLst>
      <p:ext uri="{BB962C8B-B14F-4D97-AF65-F5344CB8AC3E}">
        <p14:creationId xmlns:p14="http://schemas.microsoft.com/office/powerpoint/2010/main" val="3726209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Mt.26:11; Mk.14:7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Her act did not interfere with charity; He urged it  </a:t>
            </a:r>
            <a:r>
              <a:rPr lang="en-US" altLang="en-US" dirty="0">
                <a:solidFill>
                  <a:schemeClr val="bg1"/>
                </a:solidFill>
              </a:rPr>
              <a:t>(Mt.25:31-46)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Lord’s time is running out . . . The woman’s loving devotion for Him is time sensitive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Mt.26:12; Mk.14:8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For…she is preparing My body for burial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000" dirty="0">
                <a:solidFill>
                  <a:srgbClr val="CCFFFF"/>
                </a:solidFill>
              </a:rPr>
              <a:t>“This anointing prepared Him for His burial after dying the death of a criminal, for only in that circumstance would the customary anointing of the body be omitted”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– Daube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Jesus knew that in days He would hang on a cross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Mary must have had the same insight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000" dirty="0">
                <a:solidFill>
                  <a:srgbClr val="CCFFFF"/>
                </a:solidFill>
              </a:rPr>
              <a:t>“She, and she first, believes that Christ would die…” (and be raised?)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Beforehand</a:t>
            </a:r>
          </a:p>
          <a:p>
            <a:pPr marL="741363" lvl="1" indent="-341313">
              <a:spcAft>
                <a:spcPts val="0"/>
              </a:spcAft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14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Mt.26:13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Jesus knew this gospel would circle the globe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“Gospel”:  </a:t>
            </a:r>
            <a:r>
              <a:rPr lang="en-US" altLang="en-US" dirty="0">
                <a:solidFill>
                  <a:schemeClr val="bg1"/>
                </a:solidFill>
              </a:rPr>
              <a:t>His death would not end the divine plan  (1 Co.15:1-4)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This woman would be remembered (her memorial)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9E184B-9CE0-41B4-8F69-9E00A6B75F67}"/>
              </a:ext>
            </a:extLst>
          </p:cNvPr>
          <p:cNvSpPr/>
          <p:nvPr/>
        </p:nvSpPr>
        <p:spPr>
          <a:xfrm>
            <a:off x="1177637" y="4191000"/>
            <a:ext cx="6788727" cy="1219200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History would treat her with more respect than the disciples had</a:t>
            </a:r>
          </a:p>
        </p:txBody>
      </p:sp>
    </p:spTree>
    <p:extLst>
      <p:ext uri="{BB962C8B-B14F-4D97-AF65-F5344CB8AC3E}">
        <p14:creationId xmlns:p14="http://schemas.microsoft.com/office/powerpoint/2010/main" val="235954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2632118" y="685800"/>
            <a:ext cx="3879765" cy="5334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</a:rPr>
              <a:t>Matthew and Mark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3677AF-20C5-4664-9A04-B74C470B6756}"/>
              </a:ext>
            </a:extLst>
          </p:cNvPr>
          <p:cNvSpPr/>
          <p:nvPr/>
        </p:nvSpPr>
        <p:spPr>
          <a:xfrm>
            <a:off x="1143000" y="1371600"/>
            <a:ext cx="6873240" cy="1030504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CC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600" kern="0" dirty="0">
                <a:solidFill>
                  <a:srgbClr val="CCFFFF"/>
                </a:solidFill>
              </a:rPr>
              <a:t>John</a:t>
            </a:r>
            <a:endParaRPr lang="en-US" sz="36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7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12:1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Then: </a:t>
            </a:r>
            <a:r>
              <a:rPr lang="en-US" altLang="en-US" dirty="0">
                <a:solidFill>
                  <a:schemeClr val="bg1"/>
                </a:solidFill>
              </a:rPr>
              <a:t>resumes narrative from 11:55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This is Saturday evening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Passover begins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on Thursday (13:1)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Bethany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7936F3-5A69-49AA-808D-2DCFA7BF7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6381" y="1447800"/>
            <a:ext cx="374142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8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12:2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Made Him a supper; Martha served</a:t>
            </a:r>
          </a:p>
          <a:p>
            <a:pPr marL="741363" lvl="1" indent="-341313"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She is not worried and troubled as in Lk.10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Lazarus lives (9-11)</a:t>
            </a:r>
          </a:p>
        </p:txBody>
      </p:sp>
    </p:spTree>
    <p:extLst>
      <p:ext uri="{BB962C8B-B14F-4D97-AF65-F5344CB8AC3E}">
        <p14:creationId xmlns:p14="http://schemas.microsoft.com/office/powerpoint/2010/main" val="270762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12:3 </a:t>
            </a:r>
            <a:r>
              <a:rPr lang="en-US" altLang="en-US" sz="24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(1)</a:t>
            </a:r>
            <a:endParaRPr lang="en-US" altLang="en-US" sz="3600" dirty="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“Then” </a:t>
            </a:r>
            <a:r>
              <a:rPr lang="en-US" altLang="en-US" dirty="0">
                <a:solidFill>
                  <a:schemeClr val="bg1"/>
                </a:solidFill>
              </a:rPr>
              <a:t>= verse 2: because Lazarus is here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Woman of Mt.26 / Mk.12 is Mary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Roman pound: </a:t>
            </a:r>
            <a:r>
              <a:rPr lang="en-US" altLang="en-US" sz="3200" dirty="0">
                <a:solidFill>
                  <a:schemeClr val="bg1"/>
                </a:solidFill>
              </a:rPr>
              <a:t>12 oz. (about one pint)</a:t>
            </a:r>
          </a:p>
          <a:p>
            <a:pPr marL="741363" lvl="1" indent="-341313">
              <a:spcAft>
                <a:spcPts val="200"/>
              </a:spcAft>
            </a:pPr>
            <a:r>
              <a:rPr lang="en-US" altLang="en-US" sz="3200" u="sng" dirty="0">
                <a:solidFill>
                  <a:schemeClr val="bg1"/>
                </a:solidFill>
              </a:rPr>
              <a:t>Spikenard</a:t>
            </a:r>
            <a:r>
              <a:rPr lang="en-US" altLang="en-US" sz="3200" dirty="0">
                <a:solidFill>
                  <a:schemeClr val="bg1"/>
                </a:solidFill>
              </a:rPr>
              <a:t>: aromatic oil of spike</a:t>
            </a:r>
          </a:p>
          <a:p>
            <a:pPr marL="1141413" lvl="2" indent="-341313">
              <a:spcAft>
                <a:spcPts val="3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Spike:</a:t>
            </a:r>
            <a:r>
              <a:rPr lang="en-US" altLang="en-US" sz="3200" dirty="0">
                <a:solidFill>
                  <a:schemeClr val="bg1"/>
                </a:solidFill>
              </a:rPr>
              <a:t> ear of plant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Nard:</a:t>
            </a:r>
            <a:r>
              <a:rPr lang="en-US" altLang="en-US" sz="3200" dirty="0">
                <a:solidFill>
                  <a:schemeClr val="bg1"/>
                </a:solidFill>
              </a:rPr>
              <a:t> root of plant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u="sng" dirty="0">
                <a:solidFill>
                  <a:schemeClr val="bg1"/>
                </a:solidFill>
              </a:rPr>
              <a:t>Oil</a:t>
            </a:r>
            <a:r>
              <a:rPr lang="en-US" altLang="en-US" sz="3200" dirty="0">
                <a:solidFill>
                  <a:schemeClr val="bg1"/>
                </a:solidFill>
              </a:rPr>
              <a:t>: from herb imported from India in alabaster (marble flasks)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200" u="sng" dirty="0">
                <a:solidFill>
                  <a:schemeClr val="bg1"/>
                </a:solidFill>
              </a:rPr>
              <a:t>ASV</a:t>
            </a:r>
            <a:r>
              <a:rPr lang="en-US" altLang="en-US" sz="3200" dirty="0">
                <a:solidFill>
                  <a:schemeClr val="bg1"/>
                </a:solidFill>
              </a:rPr>
              <a:t>: </a:t>
            </a:r>
            <a:r>
              <a:rPr lang="en-US" altLang="en-US" sz="3200" dirty="0">
                <a:solidFill>
                  <a:srgbClr val="CCFFCC"/>
                </a:solidFill>
              </a:rPr>
              <a:t>pure (genuine, authentic):</a:t>
            </a:r>
            <a:r>
              <a:rPr lang="en-US" altLang="en-US" sz="3200" dirty="0">
                <a:solidFill>
                  <a:schemeClr val="bg1"/>
                </a:solidFill>
              </a:rPr>
              <a:t>  Mary’s extravagant gift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33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12:3 </a:t>
            </a:r>
            <a:r>
              <a:rPr lang="en-US" altLang="en-US" sz="24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  <a:endParaRPr lang="en-US" altLang="en-US" sz="3600" dirty="0">
              <a:solidFill>
                <a:srgbClr val="CC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Matt. / Mark: </a:t>
            </a:r>
            <a:r>
              <a:rPr lang="en-US" altLang="en-US" dirty="0">
                <a:solidFill>
                  <a:schemeClr val="bg1"/>
                </a:solidFill>
              </a:rPr>
              <a:t>poured on His </a:t>
            </a:r>
            <a:r>
              <a:rPr lang="en-US" altLang="en-US" dirty="0">
                <a:solidFill>
                  <a:srgbClr val="CCFFCC"/>
                </a:solidFill>
              </a:rPr>
              <a:t>head  </a:t>
            </a:r>
            <a:r>
              <a:rPr lang="en-US" altLang="en-US" sz="2800" dirty="0">
                <a:solidFill>
                  <a:schemeClr val="bg1"/>
                </a:solidFill>
              </a:rPr>
              <a:t>(Ps.133)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John:</a:t>
            </a:r>
            <a:r>
              <a:rPr lang="en-US" altLang="en-US" dirty="0">
                <a:solidFill>
                  <a:schemeClr val="bg1"/>
                </a:solidFill>
              </a:rPr>
              <a:t> poured on His </a:t>
            </a:r>
            <a:r>
              <a:rPr lang="en-US" altLang="en-US" dirty="0">
                <a:solidFill>
                  <a:srgbClr val="CCFFCC"/>
                </a:solidFill>
              </a:rPr>
              <a:t>feet</a:t>
            </a:r>
          </a:p>
          <a:p>
            <a:pPr marL="741363" lvl="1" indent="-341313"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Mt.26:12; Mk.14:7, anointed His </a:t>
            </a:r>
            <a:r>
              <a:rPr lang="en-US" altLang="en-US" sz="3200" dirty="0">
                <a:solidFill>
                  <a:srgbClr val="CCFFCC"/>
                </a:solidFill>
              </a:rPr>
              <a:t>body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To unbind her hair in public was a disgrace to Jewish woman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Illustrates her love and humility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She owes Jesus for salvation, and for resurrection of Lazarus</a:t>
            </a:r>
          </a:p>
        </p:txBody>
      </p:sp>
    </p:spTree>
    <p:extLst>
      <p:ext uri="{BB962C8B-B14F-4D97-AF65-F5344CB8AC3E}">
        <p14:creationId xmlns:p14="http://schemas.microsoft.com/office/powerpoint/2010/main" val="17145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12:4-5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One disciple (Judas) –  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Mt.26:8 – a waste</a:t>
            </a:r>
          </a:p>
          <a:p>
            <a:pPr marL="741363" lvl="1" indent="-341313"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Judas objected – “Why was this money wasted on Jesus . . .?”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300 denarii </a:t>
            </a:r>
            <a:r>
              <a:rPr lang="en-US" altLang="en-US" dirty="0">
                <a:solidFill>
                  <a:schemeClr val="bg1"/>
                </a:solidFill>
              </a:rPr>
              <a:t>illustrates Mary’s generosity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Year’s wages.  </a:t>
            </a:r>
            <a:r>
              <a:rPr lang="en-US" altLang="en-US" sz="3200" dirty="0">
                <a:solidFill>
                  <a:srgbClr val="FFCC00"/>
                </a:solidFill>
              </a:rPr>
              <a:t>Contrast </a:t>
            </a:r>
            <a:r>
              <a:rPr lang="en-US" altLang="en-US" sz="3200" u="sng" dirty="0">
                <a:solidFill>
                  <a:srgbClr val="FFCC00"/>
                </a:solidFill>
              </a:rPr>
              <a:t>Judas’ greed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He hides covetousness behind mask of charity  </a:t>
            </a:r>
            <a:r>
              <a:rPr lang="en-US" altLang="en-US" sz="3200" dirty="0">
                <a:solidFill>
                  <a:srgbClr val="FFCC00"/>
                </a:solidFill>
              </a:rPr>
              <a:t>(could have given it to the poor)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12:6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Thief:  steal, similar to our shop-</a:t>
            </a:r>
            <a:r>
              <a:rPr lang="en-US" altLang="en-US" i="1" dirty="0">
                <a:solidFill>
                  <a:srgbClr val="FFFF99"/>
                </a:solidFill>
              </a:rPr>
              <a:t>lifting</a:t>
            </a:r>
            <a:endParaRPr lang="en-US" altLang="en-US" dirty="0">
              <a:solidFill>
                <a:srgbClr val="FFFF99"/>
              </a:solidFill>
            </a:endParaRPr>
          </a:p>
          <a:p>
            <a:pPr marL="741363" lvl="1" indent="-341313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Judas “used to take” (pilfer, steal) from the money box</a:t>
            </a:r>
          </a:p>
          <a:p>
            <a:pPr marL="341313" indent="-341313">
              <a:spcAft>
                <a:spcPts val="0"/>
              </a:spcAft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5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Biblical compliments to women</a:t>
            </a:r>
            <a:endParaRPr lang="en-US" altLang="en-US" sz="3600" dirty="0">
              <a:solidFill>
                <a:srgbClr val="66CCFF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0345" y="792162"/>
            <a:ext cx="6934200" cy="5837238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Deborah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Ruth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Hannah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Esther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Prov.31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 err="1">
                <a:solidFill>
                  <a:schemeClr val="bg1"/>
                </a:solidFill>
              </a:rPr>
              <a:t>Syro</a:t>
            </a:r>
            <a:r>
              <a:rPr lang="en-US" altLang="en-US" sz="3100" dirty="0">
                <a:solidFill>
                  <a:schemeClr val="bg1"/>
                </a:solidFill>
              </a:rPr>
              <a:t>-Phoenician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Mary, mother of Jesus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Poor widow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Dorcas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Mary, sister of Martha and Lazarus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12:7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Judas will betray Him; Mary will embalm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Judas is a hypocrite; Mary is pure</a:t>
            </a:r>
          </a:p>
        </p:txBody>
      </p:sp>
    </p:spTree>
    <p:extLst>
      <p:ext uri="{BB962C8B-B14F-4D97-AF65-F5344CB8AC3E}">
        <p14:creationId xmlns:p14="http://schemas.microsoft.com/office/powerpoint/2010/main" val="401458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John 12:8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Opportunity to show gratitude to Jesus – time was running out</a:t>
            </a:r>
          </a:p>
        </p:txBody>
      </p:sp>
    </p:spTree>
    <p:extLst>
      <p:ext uri="{BB962C8B-B14F-4D97-AF65-F5344CB8AC3E}">
        <p14:creationId xmlns:p14="http://schemas.microsoft.com/office/powerpoint/2010/main" val="7131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2632118" y="685800"/>
            <a:ext cx="3879765" cy="5334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</a:rPr>
              <a:t>Matthew and Mark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3677AF-20C5-4664-9A04-B74C470B6756}"/>
              </a:ext>
            </a:extLst>
          </p:cNvPr>
          <p:cNvSpPr/>
          <p:nvPr/>
        </p:nvSpPr>
        <p:spPr>
          <a:xfrm>
            <a:off x="1143000" y="2093696"/>
            <a:ext cx="6873240" cy="1030504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CC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600" kern="0" dirty="0">
                <a:solidFill>
                  <a:srgbClr val="CCFFFF"/>
                </a:solidFill>
              </a:rPr>
              <a:t>Lessons From Mary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78E73E-0DDA-4D5C-8D2E-05D5E4755247}"/>
              </a:ext>
            </a:extLst>
          </p:cNvPr>
          <p:cNvSpPr/>
          <p:nvPr/>
        </p:nvSpPr>
        <p:spPr>
          <a:xfrm>
            <a:off x="2632164" y="1371600"/>
            <a:ext cx="3879765" cy="5334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John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80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Unusual for one act to be</a:t>
            </a:r>
            <a:b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recorded in three NT books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5105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Emphatic repetition 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Fix this in your memory </a:t>
            </a:r>
            <a:r>
              <a:rPr lang="en-US" altLang="en-US" sz="3200" dirty="0">
                <a:solidFill>
                  <a:schemeClr val="bg1"/>
                </a:solidFill>
              </a:rPr>
              <a:t>– why?</a:t>
            </a:r>
          </a:p>
          <a:p>
            <a:pPr marL="741363" lvl="1" indent="-341313"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741363" lvl="1" indent="-341313"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41B0CC-0EF3-4102-9209-C476984AC1C4}"/>
              </a:ext>
            </a:extLst>
          </p:cNvPr>
          <p:cNvSpPr/>
          <p:nvPr/>
        </p:nvSpPr>
        <p:spPr>
          <a:xfrm>
            <a:off x="1905000" y="2743200"/>
            <a:ext cx="5334000" cy="914400"/>
          </a:xfrm>
          <a:prstGeom prst="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We need to be like Mary</a:t>
            </a:r>
            <a:endParaRPr lang="en-US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13B44D-5EBA-42C0-98A0-BF5F401CBEAD}"/>
              </a:ext>
            </a:extLst>
          </p:cNvPr>
          <p:cNvSpPr/>
          <p:nvPr/>
        </p:nvSpPr>
        <p:spPr>
          <a:xfrm>
            <a:off x="1905000" y="3810000"/>
            <a:ext cx="5334000" cy="914400"/>
          </a:xfrm>
          <a:prstGeom prst="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We need to be unlike Judas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480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I give Jesus alabaster boxes of…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dirty="0">
                <a:solidFill>
                  <a:srgbClr val="CCFFFF"/>
                </a:solidFill>
              </a:rPr>
              <a:t>Attention to His word?</a:t>
            </a:r>
          </a:p>
          <a:p>
            <a:pPr marL="741363" lvl="1" indent="-341313"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Why did Mary know about Jesus’ death (and resurrection?) but disciples did not?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Mt.16:21;  Mt.17:22-23;  Mt.20:17-19</a:t>
            </a:r>
          </a:p>
          <a:p>
            <a:pPr marL="1141413" lvl="2" indent="-341313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Lk.10:38-42, Mary, always at His feet</a:t>
            </a:r>
          </a:p>
          <a:p>
            <a:pPr marL="1141413" lvl="2" indent="-341313"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800100" lvl="2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41B0CC-0EF3-4102-9209-C476984AC1C4}"/>
              </a:ext>
            </a:extLst>
          </p:cNvPr>
          <p:cNvSpPr/>
          <p:nvPr/>
        </p:nvSpPr>
        <p:spPr>
          <a:xfrm>
            <a:off x="1447800" y="4114800"/>
            <a:ext cx="1981200" cy="914400"/>
          </a:xfrm>
          <a:prstGeom prst="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Learned,</a:t>
            </a:r>
          </a:p>
          <a:p>
            <a:pPr algn="ctr"/>
            <a:r>
              <a:rPr lang="en-US" sz="3100" dirty="0"/>
              <a:t>Lk.10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244BF-36A3-4F25-9B36-CA202E683558}"/>
              </a:ext>
            </a:extLst>
          </p:cNvPr>
          <p:cNvSpPr/>
          <p:nvPr/>
        </p:nvSpPr>
        <p:spPr>
          <a:xfrm>
            <a:off x="3581400" y="4114800"/>
            <a:ext cx="1981200" cy="914400"/>
          </a:xfrm>
          <a:prstGeom prst="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Leaned,</a:t>
            </a:r>
          </a:p>
          <a:p>
            <a:pPr algn="ctr"/>
            <a:r>
              <a:rPr lang="en-US" sz="3100" dirty="0"/>
              <a:t>Jn.11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621E87-DAFA-42D3-8A2F-8683ED16D946}"/>
              </a:ext>
            </a:extLst>
          </p:cNvPr>
          <p:cNvSpPr/>
          <p:nvPr/>
        </p:nvSpPr>
        <p:spPr>
          <a:xfrm>
            <a:off x="5715000" y="4114800"/>
            <a:ext cx="1981200" cy="914400"/>
          </a:xfrm>
          <a:prstGeom prst="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Loved,</a:t>
            </a:r>
          </a:p>
          <a:p>
            <a:pPr algn="ctr"/>
            <a:r>
              <a:rPr lang="en-US" sz="3100" dirty="0"/>
              <a:t>Jn.12</a:t>
            </a:r>
          </a:p>
        </p:txBody>
      </p:sp>
    </p:spTree>
    <p:extLst>
      <p:ext uri="{BB962C8B-B14F-4D97-AF65-F5344CB8AC3E}">
        <p14:creationId xmlns:p14="http://schemas.microsoft.com/office/powerpoint/2010/main" val="112928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I give Jesus alabaster boxes of…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dirty="0">
                <a:solidFill>
                  <a:srgbClr val="CCFFFF"/>
                </a:solidFill>
              </a:rPr>
              <a:t>Attention to His word?</a:t>
            </a:r>
          </a:p>
          <a:p>
            <a:pPr marL="800100" lvl="2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1141413" lvl="2" indent="-341313"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741363" lvl="1" indent="-341313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Six days before He dies </a:t>
            </a:r>
          </a:p>
          <a:p>
            <a:pPr marL="1141413" lvl="2" indent="-341313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Influenced </a:t>
            </a:r>
            <a:r>
              <a:rPr lang="en-US" altLang="en-US" sz="3000" dirty="0">
                <a:solidFill>
                  <a:schemeClr val="bg1"/>
                </a:solidFill>
              </a:rPr>
              <a:t>by listening to His words …</a:t>
            </a:r>
          </a:p>
          <a:p>
            <a:pPr marL="1141413" lvl="2" indent="-341313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Indebted </a:t>
            </a:r>
            <a:r>
              <a:rPr lang="en-US" altLang="en-US" sz="3000" dirty="0">
                <a:solidFill>
                  <a:schemeClr val="bg1"/>
                </a:solidFill>
              </a:rPr>
              <a:t>to His miracle … </a:t>
            </a:r>
          </a:p>
          <a:p>
            <a:pPr marL="1141413" lvl="2" indent="-341313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Insistent </a:t>
            </a:r>
            <a:r>
              <a:rPr lang="en-US" altLang="en-US" sz="3000" dirty="0">
                <a:solidFill>
                  <a:schemeClr val="bg1"/>
                </a:solidFill>
              </a:rPr>
              <a:t>upon His anointing…</a:t>
            </a:r>
          </a:p>
          <a:p>
            <a:pPr marL="741363" lvl="1" indent="-341313"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If she had waited for disciples’ approval, there would have been no anointing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41B0CC-0EF3-4102-9209-C476984AC1C4}"/>
              </a:ext>
            </a:extLst>
          </p:cNvPr>
          <p:cNvSpPr/>
          <p:nvPr/>
        </p:nvSpPr>
        <p:spPr>
          <a:xfrm>
            <a:off x="1447800" y="1524000"/>
            <a:ext cx="1981200" cy="914400"/>
          </a:xfrm>
          <a:prstGeom prst="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Learned,</a:t>
            </a:r>
          </a:p>
          <a:p>
            <a:pPr algn="ctr"/>
            <a:r>
              <a:rPr lang="en-US" sz="3100" dirty="0"/>
              <a:t>Lk.10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244BF-36A3-4F25-9B36-CA202E683558}"/>
              </a:ext>
            </a:extLst>
          </p:cNvPr>
          <p:cNvSpPr/>
          <p:nvPr/>
        </p:nvSpPr>
        <p:spPr>
          <a:xfrm>
            <a:off x="3581400" y="1524000"/>
            <a:ext cx="1981200" cy="914400"/>
          </a:xfrm>
          <a:prstGeom prst="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Leaned,</a:t>
            </a:r>
          </a:p>
          <a:p>
            <a:pPr algn="ctr"/>
            <a:r>
              <a:rPr lang="en-US" sz="3100" dirty="0"/>
              <a:t>Jn.11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621E87-DAFA-42D3-8A2F-8683ED16D946}"/>
              </a:ext>
            </a:extLst>
          </p:cNvPr>
          <p:cNvSpPr/>
          <p:nvPr/>
        </p:nvSpPr>
        <p:spPr>
          <a:xfrm>
            <a:off x="5715000" y="1524000"/>
            <a:ext cx="1981200" cy="914400"/>
          </a:xfrm>
          <a:prstGeom prst="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Loved,</a:t>
            </a:r>
          </a:p>
          <a:p>
            <a:pPr algn="ctr"/>
            <a:r>
              <a:rPr lang="en-US" sz="3100" dirty="0"/>
              <a:t>Jn.12</a:t>
            </a:r>
          </a:p>
        </p:txBody>
      </p:sp>
    </p:spTree>
    <p:extLst>
      <p:ext uri="{BB962C8B-B14F-4D97-AF65-F5344CB8AC3E}">
        <p14:creationId xmlns:p14="http://schemas.microsoft.com/office/powerpoint/2010/main" val="147787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I give Jesus alabaster boxes of…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dirty="0">
                <a:solidFill>
                  <a:srgbClr val="CCFFFF"/>
                </a:solidFill>
              </a:rPr>
              <a:t>Attachment to His work?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Do I make best of my opportunities?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Way I treat His disciples?   Mt.25:…40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Hypocrites always find fault in others.  How did Mary respond?    Do I…?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She did what she could </a:t>
            </a:r>
            <a:r>
              <a:rPr lang="en-US" altLang="en-US" sz="3200" dirty="0">
                <a:solidFill>
                  <a:schemeClr val="bg1"/>
                </a:solidFill>
              </a:rPr>
              <a:t>(Mk.14:8).  </a:t>
            </a:r>
            <a:r>
              <a:rPr lang="en-US" altLang="en-US" sz="3200" dirty="0">
                <a:solidFill>
                  <a:srgbClr val="FFFF99"/>
                </a:solidFill>
              </a:rPr>
              <a:t>Do I?</a:t>
            </a:r>
            <a:r>
              <a:rPr lang="en-US" altLang="en-US" sz="3600" dirty="0">
                <a:solidFill>
                  <a:srgbClr val="FFFF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821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I give Jesus alabaster boxes of…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dirty="0">
                <a:solidFill>
                  <a:srgbClr val="CCFFFF"/>
                </a:solidFill>
              </a:rPr>
              <a:t>Adoration in His worship?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Do I give Him “my best”?   Mt.26:10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Alabaster box of study, faith, praise?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My time, money, energy, prayers…?</a:t>
            </a:r>
          </a:p>
        </p:txBody>
      </p:sp>
    </p:spTree>
    <p:extLst>
      <p:ext uri="{BB962C8B-B14F-4D97-AF65-F5344CB8AC3E}">
        <p14:creationId xmlns:p14="http://schemas.microsoft.com/office/powerpoint/2010/main" val="156715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I give Jesus alabaster boxes of…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dirty="0">
                <a:solidFill>
                  <a:srgbClr val="CCFFFF"/>
                </a:solidFill>
              </a:rPr>
              <a:t>Appreciation?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Simon:  cured from leprosy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Lazarus:  raised from the dead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We:  salvation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9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I give Jesus alabaster boxes of…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5. </a:t>
            </a:r>
            <a:r>
              <a:rPr lang="en-US" altLang="en-US" dirty="0">
                <a:solidFill>
                  <a:srgbClr val="CCFFFF"/>
                </a:solidFill>
              </a:rPr>
              <a:t>Abasement of self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Mary spared no expense; humbly let hair down to wipe feet (3).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Talmud: duty of maid-servants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Gave her best in spite of disapproval (4).  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Ph.4:12-13</a:t>
            </a:r>
          </a:p>
          <a:p>
            <a:pPr marL="1141413" lvl="2" indent="-341313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Ph.2:8</a:t>
            </a:r>
          </a:p>
        </p:txBody>
      </p:sp>
    </p:spTree>
    <p:extLst>
      <p:ext uri="{BB962C8B-B14F-4D97-AF65-F5344CB8AC3E}">
        <p14:creationId xmlns:p14="http://schemas.microsoft.com/office/powerpoint/2010/main" val="22452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Three memorials</a:t>
            </a:r>
            <a:endParaRPr lang="en-US" altLang="en-US" sz="3600" dirty="0">
              <a:solidFill>
                <a:srgbClr val="66CCFF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20762"/>
            <a:ext cx="8229600" cy="545623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Matthew 26  and  </a:t>
            </a:r>
            <a:r>
              <a:rPr lang="en-US" altLang="en-US" sz="3200" dirty="0">
                <a:solidFill>
                  <a:schemeClr val="bg1"/>
                </a:solidFill>
              </a:rPr>
              <a:t>Mark 14 </a:t>
            </a:r>
          </a:p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John 12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43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Judas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Preferred money in his pocked over the Savior in his heart.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Judas who stole money would betray the Lord for money.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Judas is the real “waster” (not Mary)</a:t>
            </a:r>
            <a:endParaRPr lang="en-US" altLang="en-US" sz="3200" dirty="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BF88F6-396D-4478-A428-9A2FD7D3CB11}"/>
              </a:ext>
            </a:extLst>
          </p:cNvPr>
          <p:cNvSpPr/>
          <p:nvPr/>
        </p:nvSpPr>
        <p:spPr>
          <a:xfrm>
            <a:off x="914400" y="3962400"/>
            <a:ext cx="7315200" cy="1143000"/>
          </a:xfrm>
          <a:prstGeom prst="rect">
            <a:avLst/>
          </a:prstGeom>
          <a:solidFill>
            <a:schemeClr val="tx1"/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If he had not scolded Mary, we would not know the costliness of her gift</a:t>
            </a:r>
          </a:p>
        </p:txBody>
      </p:sp>
    </p:spTree>
    <p:extLst>
      <p:ext uri="{BB962C8B-B14F-4D97-AF65-F5344CB8AC3E}">
        <p14:creationId xmlns:p14="http://schemas.microsoft.com/office/powerpoint/2010/main" val="71417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Lazarus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R</a:t>
            </a:r>
            <a:r>
              <a:rPr lang="en-US" altLang="en-US" sz="3200" dirty="0">
                <a:solidFill>
                  <a:srgbClr val="FFFFCC"/>
                </a:solidFill>
              </a:rPr>
              <a:t>eclined at the table with Jesus </a:t>
            </a:r>
            <a:r>
              <a:rPr lang="en-US" altLang="en-US" sz="3200" dirty="0">
                <a:solidFill>
                  <a:schemeClr val="bg1"/>
                </a:solidFill>
              </a:rPr>
              <a:t>(12:2)</a:t>
            </a:r>
            <a:endParaRPr lang="en-US" altLang="en-US" sz="3200" dirty="0">
              <a:solidFill>
                <a:srgbClr val="FFFFCC"/>
              </a:solidFill>
            </a:endParaRP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Everyone He </a:t>
            </a:r>
            <a:r>
              <a:rPr lang="en-US" altLang="en-US" sz="3200" dirty="0">
                <a:solidFill>
                  <a:srgbClr val="FFFFCC"/>
                </a:solidFill>
              </a:rPr>
              <a:t>saves from sin is made…</a:t>
            </a:r>
            <a:br>
              <a:rPr lang="en-US" altLang="en-US" sz="3200" dirty="0">
                <a:solidFill>
                  <a:srgbClr val="FFFFCC"/>
                </a:solidFill>
              </a:rPr>
            </a:br>
            <a:r>
              <a:rPr lang="en-US" altLang="en-US" dirty="0">
                <a:solidFill>
                  <a:srgbClr val="CCFFFF"/>
                </a:solidFill>
              </a:rPr>
              <a:t>“</a:t>
            </a:r>
            <a:r>
              <a:rPr lang="en-US" altLang="en-US" sz="3200" dirty="0">
                <a:solidFill>
                  <a:srgbClr val="CCFFFF"/>
                </a:solidFill>
              </a:rPr>
              <a:t>to sit together in the heavenly places in Christ Jesus”</a:t>
            </a:r>
            <a:r>
              <a:rPr lang="en-US" altLang="en-US" sz="3200" dirty="0">
                <a:solidFill>
                  <a:srgbClr val="FFFFCC"/>
                </a:solidFill>
              </a:rPr>
              <a:t> </a:t>
            </a:r>
            <a:r>
              <a:rPr lang="en-US" altLang="en-US" sz="3200" dirty="0">
                <a:solidFill>
                  <a:schemeClr val="bg1"/>
                </a:solidFill>
              </a:rPr>
              <a:t>(Ep.2:6)</a:t>
            </a:r>
          </a:p>
        </p:txBody>
      </p:sp>
    </p:spTree>
    <p:extLst>
      <p:ext uri="{BB962C8B-B14F-4D97-AF65-F5344CB8AC3E}">
        <p14:creationId xmlns:p14="http://schemas.microsoft.com/office/powerpoint/2010/main" val="395012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Mary’s memorial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U.S. known for famous memorials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Mary’s memorial is most beneficial – 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44ED481-9F30-43AD-8B1C-3B0DB897EC85}"/>
              </a:ext>
            </a:extLst>
          </p:cNvPr>
          <p:cNvSpPr/>
          <p:nvPr/>
        </p:nvSpPr>
        <p:spPr>
          <a:xfrm>
            <a:off x="1423240" y="2438400"/>
            <a:ext cx="6297521" cy="1219200"/>
          </a:xfrm>
          <a:prstGeom prst="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Her example reminds us</a:t>
            </a:r>
            <a:br>
              <a:rPr lang="en-US" sz="3400" dirty="0"/>
            </a:br>
            <a:r>
              <a:rPr lang="en-US" sz="3400" dirty="0"/>
              <a:t>to give Him our best</a:t>
            </a:r>
          </a:p>
        </p:txBody>
      </p:sp>
    </p:spTree>
    <p:extLst>
      <p:ext uri="{BB962C8B-B14F-4D97-AF65-F5344CB8AC3E}">
        <p14:creationId xmlns:p14="http://schemas.microsoft.com/office/powerpoint/2010/main" val="292777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Died to save me from my sins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What do I bring Him?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3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135380" y="838200"/>
            <a:ext cx="6873240" cy="1030504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CC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kern="0" dirty="0">
                <a:solidFill>
                  <a:srgbClr val="CCFFFF"/>
                </a:solidFill>
              </a:rPr>
              <a:t>Matthew and Mark</a:t>
            </a:r>
            <a:endParaRPr lang="en-US" sz="36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Mt.26:6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Bethany – modern </a:t>
            </a:r>
            <a:r>
              <a:rPr lang="en-US" altLang="en-US" i="1" dirty="0">
                <a:solidFill>
                  <a:srgbClr val="FFFF99"/>
                </a:solidFill>
              </a:rPr>
              <a:t>el’ </a:t>
            </a:r>
            <a:r>
              <a:rPr lang="en-US" altLang="en-US" i="1" dirty="0" err="1">
                <a:solidFill>
                  <a:srgbClr val="FFFF99"/>
                </a:solidFill>
              </a:rPr>
              <a:t>Azariyeh</a:t>
            </a:r>
            <a:r>
              <a:rPr lang="en-US" altLang="en-US" i="1" dirty="0">
                <a:solidFill>
                  <a:srgbClr val="FFFF99"/>
                </a:solidFill>
              </a:rPr>
              <a:t> –  </a:t>
            </a:r>
            <a:br>
              <a:rPr lang="en-US" altLang="en-US" i="1" dirty="0">
                <a:solidFill>
                  <a:srgbClr val="FFFF99"/>
                </a:solidFill>
              </a:rPr>
            </a:br>
            <a:r>
              <a:rPr lang="en-US" altLang="en-US" i="1" dirty="0">
                <a:solidFill>
                  <a:schemeClr val="bg1"/>
                </a:solidFill>
              </a:rPr>
              <a:t>place </a:t>
            </a:r>
            <a:r>
              <a:rPr lang="en-US" altLang="en-US" i="1">
                <a:solidFill>
                  <a:schemeClr val="bg1"/>
                </a:solidFill>
              </a:rPr>
              <a:t>of Lazarus</a:t>
            </a:r>
            <a:endParaRPr lang="en-US" altLang="en-US" i="1" dirty="0">
              <a:solidFill>
                <a:schemeClr val="bg1"/>
              </a:solidFill>
            </a:endParaRP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Simon – leper,</a:t>
            </a:r>
            <a:r>
              <a:rPr lang="en-US" altLang="en-US" sz="3200" dirty="0">
                <a:solidFill>
                  <a:schemeClr val="bg1"/>
                </a:solidFill>
              </a:rPr>
              <a:t>  now healed </a:t>
            </a:r>
            <a:r>
              <a:rPr lang="en-US" altLang="en-US" sz="3000" dirty="0">
                <a:solidFill>
                  <a:schemeClr val="bg1"/>
                </a:solidFill>
              </a:rPr>
              <a:t>(or dead)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Jesus – </a:t>
            </a:r>
            <a:r>
              <a:rPr lang="en-US" altLang="en-US" dirty="0">
                <a:solidFill>
                  <a:schemeClr val="bg1"/>
                </a:solidFill>
              </a:rPr>
              <a:t>reclining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Mt.26:7; Mk.14:3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Matthew and Mark: </a:t>
            </a:r>
            <a:r>
              <a:rPr lang="en-US" altLang="en-US" dirty="0">
                <a:solidFill>
                  <a:schemeClr val="bg1"/>
                </a:solidFill>
              </a:rPr>
              <a:t>“a woman” not named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Pour oil on His head:  </a:t>
            </a:r>
            <a:r>
              <a:rPr lang="en-US" altLang="en-US" sz="3200" dirty="0">
                <a:solidFill>
                  <a:schemeClr val="bg1"/>
                </a:solidFill>
              </a:rPr>
              <a:t>Ps.23:5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Guests expected oil for head  (Lk.7:46)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This is very costly, fragrant oil</a:t>
            </a:r>
            <a:endParaRPr lang="en-US" alt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4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Mt.26:8; Mk.14:4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Disciples:  </a:t>
            </a:r>
            <a:r>
              <a:rPr lang="en-US" altLang="en-US" dirty="0">
                <a:solidFill>
                  <a:schemeClr val="bg1"/>
                </a:solidFill>
              </a:rPr>
              <a:t>don’t get it (not unusual)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Indignant:  </a:t>
            </a:r>
            <a:r>
              <a:rPr lang="en-US" altLang="en-US" sz="3200" dirty="0">
                <a:solidFill>
                  <a:schemeClr val="bg1"/>
                </a:solidFill>
              </a:rPr>
              <a:t>angry, displeased</a:t>
            </a:r>
          </a:p>
        </p:txBody>
      </p:sp>
    </p:spTree>
    <p:extLst>
      <p:ext uri="{BB962C8B-B14F-4D97-AF65-F5344CB8AC3E}">
        <p14:creationId xmlns:p14="http://schemas.microsoft.com/office/powerpoint/2010/main" val="200920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Mt.26:9; Mk.14:5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More than 300 denarii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Poor people: shocked at extravagance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Criticize her sharply: </a:t>
            </a:r>
            <a:r>
              <a:rPr lang="en-US" altLang="en-US" dirty="0">
                <a:solidFill>
                  <a:schemeClr val="bg1"/>
                </a:solidFill>
              </a:rPr>
              <a:t>scolded, censured</a:t>
            </a: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7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Mt.26:10; Mk.14:6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Jesus rebukes disciples, defends woman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“Trouble”: </a:t>
            </a:r>
            <a:r>
              <a:rPr lang="en-US" altLang="en-US" dirty="0">
                <a:solidFill>
                  <a:schemeClr val="bg1"/>
                </a:solidFill>
              </a:rPr>
              <a:t>bothering, criticizing</a:t>
            </a:r>
            <a:endParaRPr lang="en-US" altLang="en-US" dirty="0">
              <a:solidFill>
                <a:srgbClr val="FFFF99"/>
              </a:solidFill>
            </a:endParaRP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“Good work for Me”:  </a:t>
            </a:r>
            <a:r>
              <a:rPr lang="en-US" altLang="en-US" dirty="0">
                <a:solidFill>
                  <a:schemeClr val="bg1"/>
                </a:solidFill>
              </a:rPr>
              <a:t>“beautiful” expression of devotion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Leave her alone: </a:t>
            </a:r>
            <a:r>
              <a:rPr lang="en-US" altLang="en-US" dirty="0">
                <a:solidFill>
                  <a:schemeClr val="bg1"/>
                </a:solidFill>
              </a:rPr>
              <a:t>unconstructive criticism troubles good people</a:t>
            </a: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4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Words>1170</Words>
  <Application>Microsoft Office PowerPoint</Application>
  <PresentationFormat>On-screen Show (4:3)</PresentationFormat>
  <Paragraphs>166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Times New Roman</vt:lpstr>
      <vt:lpstr>1_Default Design</vt:lpstr>
      <vt:lpstr>PowerPoint Presentation</vt:lpstr>
      <vt:lpstr>Biblical compliments to women</vt:lpstr>
      <vt:lpstr>Three memorials</vt:lpstr>
      <vt:lpstr>PowerPoint Presentation</vt:lpstr>
      <vt:lpstr>Mt.26:6</vt:lpstr>
      <vt:lpstr>Mt.26:7; Mk.14:3</vt:lpstr>
      <vt:lpstr>Mt.26:8; Mk.14:4</vt:lpstr>
      <vt:lpstr>Mt.26:9; Mk.14:5</vt:lpstr>
      <vt:lpstr>Mt.26:10; Mk.14:6</vt:lpstr>
      <vt:lpstr>Mt.26:11; Mk.14:7</vt:lpstr>
      <vt:lpstr>Mt.26:12; Mk.14:8</vt:lpstr>
      <vt:lpstr>Mt.26:13</vt:lpstr>
      <vt:lpstr>PowerPoint Presentation</vt:lpstr>
      <vt:lpstr>John 12:1</vt:lpstr>
      <vt:lpstr>John 12:2</vt:lpstr>
      <vt:lpstr>John 12:3 (1)</vt:lpstr>
      <vt:lpstr>John 12:3 (2)</vt:lpstr>
      <vt:lpstr>John 12:4-5</vt:lpstr>
      <vt:lpstr>John 12:6</vt:lpstr>
      <vt:lpstr>John 12:7</vt:lpstr>
      <vt:lpstr>John 12:8</vt:lpstr>
      <vt:lpstr>PowerPoint Presentation</vt:lpstr>
      <vt:lpstr>Unusual for one act to be recorded in three NT books</vt:lpstr>
      <vt:lpstr>Do I give Jesus alabaster boxes of…</vt:lpstr>
      <vt:lpstr>Do I give Jesus alabaster boxes of…</vt:lpstr>
      <vt:lpstr>Do I give Jesus alabaster boxes of…</vt:lpstr>
      <vt:lpstr>Do I give Jesus alabaster boxes of…</vt:lpstr>
      <vt:lpstr>Do I give Jesus alabaster boxes of…</vt:lpstr>
      <vt:lpstr>Do I give Jesus alabaster boxes of…</vt:lpstr>
      <vt:lpstr>Judas</vt:lpstr>
      <vt:lpstr>Lazarus</vt:lpstr>
      <vt:lpstr>Mary’s memorial</vt:lpstr>
      <vt:lpstr>Lord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64</cp:revision>
  <dcterms:created xsi:type="dcterms:W3CDTF">2006-09-08T19:51:33Z</dcterms:created>
  <dcterms:modified xsi:type="dcterms:W3CDTF">2021-04-26T01:14:25Z</dcterms:modified>
</cp:coreProperties>
</file>