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  <p:sldMasterId id="2147483692" r:id="rId2"/>
  </p:sldMasterIdLst>
  <p:notesMasterIdLst>
    <p:notesMasterId r:id="rId20"/>
  </p:notesMasterIdLst>
  <p:sldIdLst>
    <p:sldId id="368" r:id="rId3"/>
    <p:sldId id="369" r:id="rId4"/>
    <p:sldId id="388" r:id="rId5"/>
    <p:sldId id="398" r:id="rId6"/>
    <p:sldId id="391" r:id="rId7"/>
    <p:sldId id="399" r:id="rId8"/>
    <p:sldId id="402" r:id="rId9"/>
    <p:sldId id="392" r:id="rId10"/>
    <p:sldId id="393" r:id="rId11"/>
    <p:sldId id="394" r:id="rId12"/>
    <p:sldId id="395" r:id="rId13"/>
    <p:sldId id="396" r:id="rId14"/>
    <p:sldId id="397" r:id="rId15"/>
    <p:sldId id="377" r:id="rId16"/>
    <p:sldId id="378" r:id="rId17"/>
    <p:sldId id="400" r:id="rId18"/>
    <p:sldId id="401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CC"/>
    <a:srgbClr val="00FFFF"/>
    <a:srgbClr val="CCFFFF"/>
    <a:srgbClr val="FFFFCC"/>
    <a:srgbClr val="FF0066"/>
    <a:srgbClr val="CCCCFF"/>
    <a:srgbClr val="800000"/>
    <a:srgbClr val="000066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390" autoAdjust="0"/>
    <p:restoredTop sz="94660"/>
  </p:normalViewPr>
  <p:slideViewPr>
    <p:cSldViewPr snapToObjects="1" showGuides="1">
      <p:cViewPr varScale="1">
        <p:scale>
          <a:sx n="86" d="100"/>
          <a:sy n="86" d="100"/>
        </p:scale>
        <p:origin x="11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8B894B-7960-4D24-B58B-F60D50EB27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7133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A348-F764-4027-93E5-50EDA6BF1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57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1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77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281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639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748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226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473B-6E2B-44B0-9AE8-A5ED2C8EDA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96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DFC3-3C7C-4180-BF6F-8517666D04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44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50801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35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B88-9178-4F37-819D-9A00BC7E1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116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7678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94730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68337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4029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756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2083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5608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11753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483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2199-33B0-4495-A86D-C884FE228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91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C72D-86C2-4051-B16B-D138B0069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8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97A1-742C-4E57-8AF3-736A8F437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6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F45D-6DFA-4FD1-9245-CF0B143DEF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65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3F87-4736-461E-8519-1FE2C4DE63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81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17B4E-6D93-4083-A7F5-B7B3E5A20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2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44125-0CA2-4809-AFBB-C79CA0EB2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2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648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035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10341" y="1066800"/>
            <a:ext cx="5525154" cy="2362200"/>
          </a:xfrm>
          <a:solidFill>
            <a:srgbClr val="000066"/>
          </a:solidFill>
          <a:ln>
            <a:solidFill>
              <a:schemeClr val="accent1"/>
            </a:solidFill>
          </a:ln>
        </p:spPr>
        <p:txBody>
          <a:bodyPr anchor="ctr" anchorCtr="0">
            <a:normAutofit fontScale="90000"/>
          </a:bodyPr>
          <a:lstStyle/>
          <a:p>
            <a:pPr algn="l"/>
            <a:r>
              <a:rPr lang="en-US" b="1" dirty="0">
                <a:solidFill>
                  <a:srgbClr val="FFFF00"/>
                </a:solidFill>
                <a:latin typeface="Baskerville Old Face" panose="02020602080505020303" pitchFamily="18" charset="0"/>
              </a:rPr>
              <a:t>       The</a:t>
            </a:r>
            <a:br>
              <a:rPr lang="en-US" b="1" dirty="0">
                <a:solidFill>
                  <a:srgbClr val="FFFF00"/>
                </a:solidFill>
                <a:latin typeface="Baskerville Old Face" panose="02020602080505020303" pitchFamily="18" charset="0"/>
              </a:rPr>
            </a:br>
            <a:r>
              <a:rPr lang="en-US" b="1" dirty="0">
                <a:solidFill>
                  <a:srgbClr val="FFFF00"/>
                </a:solidFill>
                <a:latin typeface="Baskerville Old Face" panose="02020602080505020303" pitchFamily="18" charset="0"/>
              </a:rPr>
              <a:t>          </a:t>
            </a:r>
            <a:r>
              <a:rPr lang="en-US" sz="6000" b="1" dirty="0">
                <a:solidFill>
                  <a:srgbClr val="FFFF00"/>
                </a:solidFill>
                <a:latin typeface="Baskerville Old Face" panose="02020602080505020303" pitchFamily="18" charset="0"/>
              </a:rPr>
              <a:t>Supreme</a:t>
            </a:r>
            <a:br>
              <a:rPr lang="en-US" b="1" dirty="0">
                <a:solidFill>
                  <a:srgbClr val="FFFF00"/>
                </a:solidFill>
                <a:latin typeface="Baskerville Old Face" panose="02020602080505020303" pitchFamily="18" charset="0"/>
              </a:rPr>
            </a:br>
            <a:r>
              <a:rPr lang="en-US" b="1" dirty="0">
                <a:solidFill>
                  <a:srgbClr val="FFFF00"/>
                </a:solidFill>
                <a:latin typeface="Baskerville Old Face" panose="02020602080505020303" pitchFamily="18" charset="0"/>
              </a:rPr>
              <a:t>             Court  </a:t>
            </a:r>
            <a:r>
              <a:rPr lang="en-US" sz="3600" b="1" dirty="0">
                <a:solidFill>
                  <a:srgbClr val="CCFFCC"/>
                </a:solidFill>
                <a:latin typeface="Baskerville Old Face" panose="02020602080505020303" pitchFamily="18" charset="0"/>
              </a:rPr>
              <a:t>(II)</a:t>
            </a:r>
            <a:endParaRPr lang="en-US" b="1" dirty="0">
              <a:solidFill>
                <a:srgbClr val="CCFFCC"/>
              </a:solidFill>
              <a:latin typeface="Baskerville Old Face" panose="02020602080505020303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417493-4E43-4E46-8CB1-CD434421FB22}"/>
              </a:ext>
            </a:extLst>
          </p:cNvPr>
          <p:cNvSpPr/>
          <p:nvPr/>
        </p:nvSpPr>
        <p:spPr>
          <a:xfrm>
            <a:off x="4572000" y="3581400"/>
            <a:ext cx="2763495" cy="685800"/>
          </a:xfrm>
          <a:prstGeom prst="rect">
            <a:avLst/>
          </a:prstGeom>
          <a:solidFill>
            <a:srgbClr val="002060"/>
          </a:solidFill>
          <a:ln w="952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Psalm 50</a:t>
            </a:r>
          </a:p>
        </p:txBody>
      </p:sp>
    </p:spTree>
    <p:extLst>
      <p:ext uri="{BB962C8B-B14F-4D97-AF65-F5344CB8AC3E}">
        <p14:creationId xmlns:p14="http://schemas.microsoft.com/office/powerpoint/2010/main" val="22423034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Accessory, 18</a:t>
            </a:r>
            <a:endParaRPr 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92162"/>
            <a:ext cx="8229600" cy="5684838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</a:rPr>
              <a:t>They love sin, but blame it on others.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Ro.1:32</a:t>
            </a:r>
          </a:p>
        </p:txBody>
      </p:sp>
    </p:spTree>
    <p:extLst>
      <p:ext uri="{BB962C8B-B14F-4D97-AF65-F5344CB8AC3E}">
        <p14:creationId xmlns:p14="http://schemas.microsoft.com/office/powerpoint/2010/main" val="2433599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Speech, 19-20</a:t>
            </a:r>
            <a:endParaRPr 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92162"/>
            <a:ext cx="8229600" cy="5684838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FFFF99"/>
                </a:solidFill>
              </a:rPr>
              <a:t>We judge health by the tongue…</a:t>
            </a:r>
          </a:p>
        </p:txBody>
      </p:sp>
    </p:spTree>
    <p:extLst>
      <p:ext uri="{BB962C8B-B14F-4D97-AF65-F5344CB8AC3E}">
        <p14:creationId xmlns:p14="http://schemas.microsoft.com/office/powerpoint/2010/main" val="48584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Stinking thinking,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21</a:t>
            </a:r>
            <a:endParaRPr 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92162"/>
            <a:ext cx="8229600" cy="5684838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Assume God is like us.    E.g.: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1. </a:t>
            </a:r>
            <a:r>
              <a:rPr lang="en-US" dirty="0">
                <a:solidFill>
                  <a:srgbClr val="FFFF99"/>
                </a:solidFill>
              </a:rPr>
              <a:t>Silence implies tolerance.  </a:t>
            </a:r>
            <a:r>
              <a:rPr lang="en-US" dirty="0">
                <a:solidFill>
                  <a:schemeClr val="bg1"/>
                </a:solidFill>
              </a:rPr>
              <a:t>Ec.8:11; Ja.5:4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2. </a:t>
            </a:r>
            <a:r>
              <a:rPr lang="en-US" dirty="0">
                <a:solidFill>
                  <a:srgbClr val="CCFFFF"/>
                </a:solidFill>
              </a:rPr>
              <a:t>If I like it, God does too. </a:t>
            </a:r>
            <a:r>
              <a:rPr lang="en-US" dirty="0">
                <a:solidFill>
                  <a:schemeClr val="bg1"/>
                </a:solidFill>
              </a:rPr>
              <a:t>  2 Sm.1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3. </a:t>
            </a:r>
            <a:r>
              <a:rPr lang="en-US" dirty="0">
                <a:solidFill>
                  <a:srgbClr val="FFFF99"/>
                </a:solidFill>
              </a:rPr>
              <a:t>Bribe God with gifts.  </a:t>
            </a:r>
            <a:r>
              <a:rPr lang="en-US" dirty="0">
                <a:solidFill>
                  <a:schemeClr val="bg1"/>
                </a:solidFill>
              </a:rPr>
              <a:t>1 K.14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4. </a:t>
            </a:r>
            <a:r>
              <a:rPr lang="en-US" dirty="0">
                <a:solidFill>
                  <a:srgbClr val="CCFFFF"/>
                </a:solidFill>
              </a:rPr>
              <a:t>Maybe He will not notice.</a:t>
            </a:r>
            <a:r>
              <a:rPr lang="en-US" dirty="0">
                <a:solidFill>
                  <a:schemeClr val="bg1"/>
                </a:solidFill>
              </a:rPr>
              <a:t>   Mt.10:29-31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5. </a:t>
            </a:r>
            <a:r>
              <a:rPr lang="en-US" dirty="0">
                <a:solidFill>
                  <a:srgbClr val="FFFF99"/>
                </a:solidFill>
              </a:rPr>
              <a:t>Praise without practice.  </a:t>
            </a:r>
            <a:r>
              <a:rPr lang="en-US" dirty="0">
                <a:solidFill>
                  <a:schemeClr val="bg1"/>
                </a:solidFill>
              </a:rPr>
              <a:t>Mt.15:8-9</a:t>
            </a:r>
          </a:p>
          <a:p>
            <a:pPr marL="341313" indent="-341313">
              <a:spcAft>
                <a:spcPts val="4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6. </a:t>
            </a:r>
            <a:r>
              <a:rPr lang="en-US" dirty="0">
                <a:solidFill>
                  <a:srgbClr val="CCFFFF"/>
                </a:solidFill>
              </a:rPr>
              <a:t>Assume health and prosperity implies salvation.</a:t>
            </a:r>
            <a:r>
              <a:rPr lang="en-US" dirty="0">
                <a:solidFill>
                  <a:schemeClr val="bg1"/>
                </a:solidFill>
              </a:rPr>
              <a:t>   Lk.12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2400" dirty="0">
                <a:solidFill>
                  <a:srgbClr val="FFC000"/>
                </a:solidFill>
              </a:rPr>
              <a:t>7. </a:t>
            </a:r>
            <a:r>
              <a:rPr lang="en-US" dirty="0">
                <a:solidFill>
                  <a:srgbClr val="FFFF99"/>
                </a:solidFill>
              </a:rPr>
              <a:t>Say one thing, do another.  </a:t>
            </a:r>
            <a:r>
              <a:rPr lang="en-US" dirty="0">
                <a:solidFill>
                  <a:schemeClr val="bg1"/>
                </a:solidFill>
              </a:rPr>
              <a:t>Ac.5</a:t>
            </a:r>
          </a:p>
        </p:txBody>
      </p:sp>
    </p:spTree>
    <p:extLst>
      <p:ext uri="{BB962C8B-B14F-4D97-AF65-F5344CB8AC3E}">
        <p14:creationId xmlns:p14="http://schemas.microsoft.com/office/powerpoint/2010/main" val="4249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969719" y="609600"/>
            <a:ext cx="5204563" cy="6096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Chief Justice, 1-6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F5FD16FB-5D13-4F1A-83A6-031BC1F6E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9328" y="2904836"/>
            <a:ext cx="6297521" cy="12192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Challenge,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22-23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A95D6CFC-9060-48CF-8330-4A725B31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359" y="1371600"/>
            <a:ext cx="5204563" cy="6096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Charge Against Formalism</a:t>
            </a: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D2A2547B-9493-4234-9E9C-5DE224229A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1359" y="2133600"/>
            <a:ext cx="5204563" cy="6096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Charges, 8-21</a:t>
            </a:r>
          </a:p>
        </p:txBody>
      </p:sp>
    </p:spTree>
    <p:extLst>
      <p:ext uri="{BB962C8B-B14F-4D97-AF65-F5344CB8AC3E}">
        <p14:creationId xmlns:p14="http://schemas.microsoft.com/office/powerpoint/2010/main" val="1655885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 this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56" y="1066800"/>
            <a:ext cx="8305800" cy="54102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22: </a:t>
            </a:r>
            <a:r>
              <a:rPr lang="en-US" dirty="0">
                <a:solidFill>
                  <a:srgbClr val="FFFF99"/>
                </a:solidFill>
              </a:rPr>
              <a:t>some forget (discard) God / His word.   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Lest I tear you in pieces.  2 Kg.2:24</a:t>
            </a:r>
          </a:p>
          <a:p>
            <a:pPr lvl="1">
              <a:spcAft>
                <a:spcPts val="8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None to deliver.  None can help / reverse</a:t>
            </a:r>
            <a:endParaRPr lang="en-US" sz="3600" dirty="0">
              <a:solidFill>
                <a:schemeClr val="bg1"/>
              </a:solidFill>
            </a:endParaRPr>
          </a:p>
          <a:p>
            <a:pPr marL="684213" indent="-684213">
              <a:spcAft>
                <a:spcPts val="0"/>
              </a:spcAft>
              <a:buNone/>
            </a:pPr>
            <a:r>
              <a:rPr lang="en-US" dirty="0">
                <a:solidFill>
                  <a:schemeClr val="bg1"/>
                </a:solidFill>
              </a:rPr>
              <a:t>23: </a:t>
            </a:r>
            <a:r>
              <a:rPr lang="en-US" dirty="0">
                <a:solidFill>
                  <a:srgbClr val="FFFF99"/>
                </a:solidFill>
              </a:rPr>
              <a:t>the saved: thank offering, the best sacrifice </a:t>
            </a:r>
            <a:r>
              <a:rPr lang="en-US" dirty="0">
                <a:solidFill>
                  <a:schemeClr val="bg1"/>
                </a:solidFill>
              </a:rPr>
              <a:t>(= v.14)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Not mere outward form or ritual</a:t>
            </a: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32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Life that honors God.  “Order aright”</a:t>
            </a:r>
          </a:p>
          <a:p>
            <a:pPr marL="684213" indent="-684213"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6480D1A-BD01-4140-BF23-FC10D5B40653}"/>
              </a:ext>
            </a:extLst>
          </p:cNvPr>
          <p:cNvSpPr/>
          <p:nvPr/>
        </p:nvSpPr>
        <p:spPr>
          <a:xfrm>
            <a:off x="884380" y="4800600"/>
            <a:ext cx="7382164" cy="762000"/>
          </a:xfrm>
          <a:prstGeom prst="rect">
            <a:avLst/>
          </a:prstGeom>
          <a:solidFill>
            <a:schemeClr val="tx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>
              <a:spcAft>
                <a:spcPts val="400"/>
              </a:spcAft>
            </a:pPr>
            <a:r>
              <a:rPr lang="en-US" sz="3200" dirty="0">
                <a:solidFill>
                  <a:schemeClr val="bg1"/>
                </a:solidFill>
              </a:rPr>
              <a:t>A spirit of thanksgiving, adoration, love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57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Lesson 1: Ps.50:1,3,4,6</a:t>
            </a:r>
            <a:endParaRPr lang="en-US" sz="3600" dirty="0">
              <a:solidFill>
                <a:srgbClr val="FFFF00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410200"/>
          </a:xfrm>
        </p:spPr>
        <p:txBody>
          <a:bodyPr/>
          <a:lstStyle/>
          <a:p>
            <a:pPr marL="0" indent="0" algn="ctr">
              <a:spcAft>
                <a:spcPts val="800"/>
              </a:spcAft>
              <a:buNone/>
            </a:pP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God is universal: Ruler of all, Judge of all</a:t>
            </a:r>
          </a:p>
          <a:p>
            <a:pPr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We will face Him in Judgment.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He has right to determines who will live with Him.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en-US" sz="24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a.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Stranger: “I want to live with you” – </a:t>
            </a:r>
          </a:p>
          <a:p>
            <a:pPr marL="0" indent="0">
              <a:spcAft>
                <a:spcPts val="500"/>
              </a:spcAft>
              <a:buNone/>
            </a:pPr>
            <a:r>
              <a:rPr lang="en-US" sz="24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b.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You say yes…but he creates own rules…</a:t>
            </a:r>
          </a:p>
          <a:p>
            <a:pPr marL="461963" indent="-461963">
              <a:spcAft>
                <a:spcPts val="800"/>
              </a:spcAft>
              <a:buNone/>
            </a:pPr>
            <a:r>
              <a:rPr lang="en-US" sz="2400" dirty="0">
                <a:solidFill>
                  <a:srgbClr val="00B0F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   c. </a:t>
            </a:r>
            <a:r>
              <a:rPr lang="en-US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And there is no creature hidden from His sight, but all things are naked and open to the eyes of Him to whom we must give account </a:t>
            </a:r>
            <a:r>
              <a:rPr lang="en-US" sz="2600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– Hb.4:13</a:t>
            </a:r>
            <a:endParaRPr lang="en-US" sz="26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514350" indent="-514350">
              <a:spcAft>
                <a:spcPts val="800"/>
              </a:spcAft>
              <a:buAutoNum type="arabicPeriod"/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rgbClr val="FFFFCC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58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Lesson 2: Ps.50:5  </a:t>
            </a:r>
            <a:endParaRPr 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410200"/>
          </a:xfrm>
        </p:spPr>
        <p:txBody>
          <a:bodyPr/>
          <a:lstStyle/>
          <a:p>
            <a:pPr marL="0" indent="0" algn="ctr">
              <a:spcAft>
                <a:spcPts val="800"/>
              </a:spcAft>
              <a:buNone/>
            </a:pP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God gets nothing out of our worship and praise except satisfaction of His love for us</a:t>
            </a:r>
            <a:endParaRPr lang="en-US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Ep.1:18</a:t>
            </a:r>
          </a:p>
          <a:p>
            <a:pPr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What does God get out of all He has done?</a:t>
            </a:r>
          </a:p>
          <a:p>
            <a:pPr lvl="1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3200" dirty="0">
                <a:solidFill>
                  <a:schemeClr val="bg1"/>
                </a:solidFill>
                <a:ea typeface="Times New Roman" panose="02020603050405020304" pitchFamily="18" charset="0"/>
              </a:rPr>
              <a:t>Us!</a:t>
            </a:r>
          </a:p>
          <a:p>
            <a:pPr marL="514350" indent="-514350">
              <a:spcAft>
                <a:spcPts val="800"/>
              </a:spcAft>
              <a:buAutoNum type="arabicPeriod"/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rgbClr val="FFFFCC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0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Lesson 3: Ps.50:17  </a:t>
            </a:r>
            <a:endParaRPr lang="en-US" sz="36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66800"/>
            <a:ext cx="8382000" cy="5410200"/>
          </a:xfrm>
        </p:spPr>
        <p:txBody>
          <a:bodyPr/>
          <a:lstStyle/>
          <a:p>
            <a:pPr marL="0" indent="0" algn="ctr">
              <a:spcAft>
                <a:spcPts val="800"/>
              </a:spcAft>
              <a:buNone/>
            </a:pP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“…broken and contrite heart…”</a:t>
            </a:r>
          </a:p>
          <a:p>
            <a:pPr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“Problem with closed minded people: their mouth is always open”</a:t>
            </a:r>
          </a:p>
          <a:p>
            <a:pPr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chemeClr val="bg1"/>
                </a:solidFill>
              </a:rPr>
              <a:t>“Let the mind of the Master be the master of your mind”</a:t>
            </a: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 marL="0" indent="0">
              <a:spcAft>
                <a:spcPts val="800"/>
              </a:spcAft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  <a:p>
            <a:pPr>
              <a:spcAft>
                <a:spcPts val="800"/>
              </a:spcAft>
              <a:buFont typeface="Wingdings" panose="05000000000000000000" pitchFamily="2" charset="2"/>
              <a:buChar char="§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25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423240" y="1143000"/>
            <a:ext cx="6297521" cy="12192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Chief Justice Features,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1-6</a:t>
            </a:r>
          </a:p>
        </p:txBody>
      </p:sp>
    </p:spTree>
    <p:extLst>
      <p:ext uri="{BB962C8B-B14F-4D97-AF65-F5344CB8AC3E}">
        <p14:creationId xmlns:p14="http://schemas.microsoft.com/office/powerpoint/2010/main" val="69794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206290" y="762000"/>
            <a:ext cx="4731421" cy="6096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Chief Justice, 1-6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F5FD16FB-5D13-4F1A-83A6-031BC1F6E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6279" y="1542472"/>
            <a:ext cx="6660049" cy="1200727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lvl="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</a:t>
            </a:r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Charge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Against Formalism,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7-15</a:t>
            </a:r>
          </a:p>
        </p:txBody>
      </p:sp>
    </p:spTree>
    <p:extLst>
      <p:ext uri="{BB962C8B-B14F-4D97-AF65-F5344CB8AC3E}">
        <p14:creationId xmlns:p14="http://schemas.microsoft.com/office/powerpoint/2010/main" val="2062893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2206290" y="762000"/>
            <a:ext cx="4731421" cy="6096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Chief Justice, 1-6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F5FD16FB-5D13-4F1A-83A6-031BC1F6E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6279" y="2438400"/>
            <a:ext cx="6660049" cy="1200727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lvl="0" algn="ctr" defTabSz="4572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</a:t>
            </a: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Charges Against</a:t>
            </a:r>
            <a:br>
              <a:rPr lang="en-US" sz="360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en-US" sz="360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God’s </a:t>
            </a:r>
            <a:r>
              <a:rPr lang="en-US" sz="3600" dirty="0">
                <a:solidFill>
                  <a:srgbClr val="FFFF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People, </a:t>
            </a:r>
            <a:r>
              <a:rPr lang="en-US" sz="36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8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-21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:a16="http://schemas.microsoft.com/office/drawing/2014/main" id="{F361973D-B644-4DD6-A674-8FC449A075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7930" y="1600200"/>
            <a:ext cx="4731421" cy="609600"/>
          </a:xfrm>
          <a:prstGeom prst="roundRect">
            <a:avLst>
              <a:gd name="adj" fmla="val 16667"/>
            </a:avLst>
          </a:prstGeom>
          <a:solidFill>
            <a:srgbClr val="000066"/>
          </a:solidFill>
          <a:ln w="3175">
            <a:solidFill>
              <a:srgbClr val="FFFF00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Charge Against Formalism</a:t>
            </a:r>
          </a:p>
        </p:txBody>
      </p:sp>
    </p:spTree>
    <p:extLst>
      <p:ext uri="{BB962C8B-B14F-4D97-AF65-F5344CB8AC3E}">
        <p14:creationId xmlns:p14="http://schemas.microsoft.com/office/powerpoint/2010/main" val="1574126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Foul-weather friends, 8-13</a:t>
            </a:r>
            <a:endParaRPr 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92162"/>
            <a:ext cx="8229600" cy="5684838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3400" dirty="0">
                <a:solidFill>
                  <a:srgbClr val="00FFFF"/>
                </a:solidFill>
              </a:rPr>
              <a:t>Two sins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2000" dirty="0">
                <a:solidFill>
                  <a:srgbClr val="00FFFF"/>
                </a:solidFill>
              </a:rPr>
              <a:t>1. </a:t>
            </a:r>
            <a:r>
              <a:rPr lang="en-US" dirty="0">
                <a:solidFill>
                  <a:srgbClr val="FFFF99"/>
                </a:solidFill>
              </a:rPr>
              <a:t>Try to appease God with </a:t>
            </a:r>
            <a:r>
              <a:rPr lang="en-US" u="sng" dirty="0">
                <a:solidFill>
                  <a:srgbClr val="FFFF99"/>
                </a:solidFill>
              </a:rPr>
              <a:t>sacrifices</a:t>
            </a:r>
            <a:r>
              <a:rPr lang="en-US" dirty="0">
                <a:solidFill>
                  <a:srgbClr val="FFFF99"/>
                </a:solidFill>
              </a:rPr>
              <a:t>, </a:t>
            </a:r>
            <a:r>
              <a:rPr lang="en-US" dirty="0">
                <a:solidFill>
                  <a:schemeClr val="bg1"/>
                </a:solidFill>
              </a:rPr>
              <a:t>8-13</a:t>
            </a:r>
            <a:endParaRPr lang="en-US" sz="3100" dirty="0">
              <a:solidFill>
                <a:schemeClr val="bg1"/>
              </a:solidFill>
            </a:endParaRP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The heathen way.</a:t>
            </a:r>
          </a:p>
          <a:p>
            <a:pPr marL="457200" lvl="1" indent="-457200">
              <a:spcAft>
                <a:spcPts val="400"/>
              </a:spcAft>
              <a:buNone/>
            </a:pPr>
            <a:r>
              <a:rPr lang="en-US" sz="2000" dirty="0">
                <a:solidFill>
                  <a:srgbClr val="00FFFF"/>
                </a:solidFill>
              </a:rPr>
              <a:t>2.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FFFF99"/>
                </a:solidFill>
              </a:rPr>
              <a:t>Think </a:t>
            </a:r>
            <a:r>
              <a:rPr lang="en-US" sz="3200" u="sng" dirty="0">
                <a:solidFill>
                  <a:srgbClr val="FFFF99"/>
                </a:solidFill>
              </a:rPr>
              <a:t>continual</a:t>
            </a:r>
            <a:r>
              <a:rPr lang="en-US" sz="3200" dirty="0">
                <a:solidFill>
                  <a:srgbClr val="FFFF99"/>
                </a:solidFill>
              </a:rPr>
              <a:t> sacrifices appease God.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Problem is not lack of sacrifices, but outward sacrifices (8) but their purpose</a:t>
            </a:r>
          </a:p>
          <a:p>
            <a:pPr lvl="2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Buy favor with God.  Payoff!  Bribe!</a:t>
            </a:r>
          </a:p>
          <a:p>
            <a:pPr lvl="2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Substitute expensive sacrifices instead of obedience.   1 Sm.15:22</a:t>
            </a:r>
          </a:p>
        </p:txBody>
      </p:sp>
    </p:spTree>
    <p:extLst>
      <p:ext uri="{BB962C8B-B14F-4D97-AF65-F5344CB8AC3E}">
        <p14:creationId xmlns:p14="http://schemas.microsoft.com/office/powerpoint/2010/main" val="3831365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Foul-weather friends, 8-13</a:t>
            </a:r>
            <a:endParaRPr 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</a:rPr>
              <a:t>Jacob pretended to be Esau…  </a:t>
            </a:r>
            <a:r>
              <a:rPr lang="en-US" dirty="0">
                <a:solidFill>
                  <a:schemeClr val="bg1"/>
                </a:solidFill>
              </a:rPr>
              <a:t>Gn.27:19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</a:rPr>
              <a:t>Judas pretended affection…  </a:t>
            </a:r>
            <a:r>
              <a:rPr lang="en-US" sz="3200" dirty="0">
                <a:solidFill>
                  <a:schemeClr val="bg1"/>
                </a:solidFill>
              </a:rPr>
              <a:t>Lk.22:47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God knows our hearts, Jer.20:12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</a:rPr>
              <a:t>God looks on the heart, 1 Sm.16:7</a:t>
            </a:r>
          </a:p>
          <a:p>
            <a:pPr marL="457200" lvl="1" indent="-457200">
              <a:spcAft>
                <a:spcPts val="40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762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219200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Made vows in adversity, forgot</a:t>
            </a:r>
            <a:b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them in prosperity, 14-15</a:t>
            </a:r>
            <a:endParaRPr 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99"/>
                </a:solidFill>
              </a:rPr>
              <a:t>Dt.32:5 </a:t>
            </a:r>
            <a:r>
              <a:rPr lang="en-US" dirty="0">
                <a:solidFill>
                  <a:schemeClr val="bg1"/>
                </a:solidFill>
              </a:rPr>
              <a:t>(Ac.2:40)</a:t>
            </a:r>
            <a:endParaRPr lang="en-US" sz="3100" dirty="0">
              <a:solidFill>
                <a:schemeClr val="bg1"/>
              </a:solidFill>
            </a:endParaRP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99"/>
                </a:solidFill>
              </a:rPr>
              <a:t>Dt.32:6 </a:t>
            </a:r>
            <a:r>
              <a:rPr lang="en-US" sz="3100" dirty="0">
                <a:solidFill>
                  <a:schemeClr val="bg1"/>
                </a:solidFill>
              </a:rPr>
              <a:t>(Ro.1:21)</a:t>
            </a:r>
            <a:endParaRPr lang="en-US" sz="3200" dirty="0">
              <a:solidFill>
                <a:schemeClr val="bg1"/>
              </a:solidFill>
            </a:endParaRPr>
          </a:p>
          <a:p>
            <a:pPr marL="457200" lvl="1" indent="-457200">
              <a:spcAft>
                <a:spcPts val="400"/>
              </a:spcAft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829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Hypocrisy, 16</a:t>
            </a:r>
            <a:endParaRPr 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92162"/>
            <a:ext cx="8229600" cy="5684838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FF"/>
                </a:solidFill>
              </a:rPr>
              <a:t>Immoral people claim fellowship with God – even declare His statutes to others – but ignore commands they dislike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Chief priests, Mt.26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Jews, Ro.2:17-24</a:t>
            </a:r>
          </a:p>
        </p:txBody>
      </p:sp>
    </p:spTree>
    <p:extLst>
      <p:ext uri="{BB962C8B-B14F-4D97-AF65-F5344CB8AC3E}">
        <p14:creationId xmlns:p14="http://schemas.microsoft.com/office/powerpoint/2010/main" val="106525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2"/>
          </a:xfrm>
        </p:spPr>
        <p:txBody>
          <a:bodyPr/>
          <a:lstStyle/>
          <a:p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Ritual, 17</a:t>
            </a:r>
            <a:endParaRPr lang="en-US" sz="3200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92162"/>
            <a:ext cx="8229600" cy="5684838"/>
          </a:xfrm>
        </p:spPr>
        <p:txBody>
          <a:bodyPr/>
          <a:lstStyle/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CCFFCC"/>
                </a:solidFill>
              </a:rPr>
              <a:t>Religious, yet hate instruction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CC"/>
                </a:solidFill>
              </a:rPr>
              <a:t>Mind is made up.   </a:t>
            </a:r>
            <a:r>
              <a:rPr lang="en-US" sz="3200" dirty="0">
                <a:solidFill>
                  <a:schemeClr val="bg1"/>
                </a:solidFill>
              </a:rPr>
              <a:t>1 K.14:9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CC"/>
                </a:solidFill>
              </a:rPr>
              <a:t>Treat His words like trash.  </a:t>
            </a:r>
            <a:r>
              <a:rPr lang="en-US" sz="3200" dirty="0">
                <a:solidFill>
                  <a:schemeClr val="bg1"/>
                </a:solidFill>
              </a:rPr>
              <a:t>Neh.9:26</a:t>
            </a:r>
          </a:p>
          <a:p>
            <a:pPr lvl="2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chemeClr val="bg1"/>
                </a:solidFill>
              </a:rPr>
              <a:t>Mk.16:16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Assume sacrifice and rituals compensate for disobedience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Pretend that God doesn’t care about doctrine…  Ga.1:6-9</a:t>
            </a:r>
          </a:p>
          <a:p>
            <a:pPr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bg1"/>
                </a:solidFill>
              </a:rPr>
              <a:t>Pilate (Mt.27:24) – clean hands?</a:t>
            </a:r>
          </a:p>
        </p:txBody>
      </p:sp>
    </p:spTree>
    <p:extLst>
      <p:ext uri="{BB962C8B-B14F-4D97-AF65-F5344CB8AC3E}">
        <p14:creationId xmlns:p14="http://schemas.microsoft.com/office/powerpoint/2010/main" val="305820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1384</TotalTime>
  <Words>665</Words>
  <Application>Microsoft Office PowerPoint</Application>
  <PresentationFormat>On-screen Show (4:3)</PresentationFormat>
  <Paragraphs>104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Baskerville Old Face</vt:lpstr>
      <vt:lpstr>Calibri</vt:lpstr>
      <vt:lpstr>Calisto MT</vt:lpstr>
      <vt:lpstr>Courier New</vt:lpstr>
      <vt:lpstr>Times New Roman</vt:lpstr>
      <vt:lpstr>Verdana</vt:lpstr>
      <vt:lpstr>Wingdings</vt:lpstr>
      <vt:lpstr>Wingdings 2</vt:lpstr>
      <vt:lpstr>Slate</vt:lpstr>
      <vt:lpstr>Default Design</vt:lpstr>
      <vt:lpstr>       The           Supreme              Court  (II)</vt:lpstr>
      <vt:lpstr>PowerPoint Presentation</vt:lpstr>
      <vt:lpstr>PowerPoint Presentation</vt:lpstr>
      <vt:lpstr>PowerPoint Presentation</vt:lpstr>
      <vt:lpstr>Foul-weather friends, 8-13</vt:lpstr>
      <vt:lpstr>Foul-weather friends, 8-13</vt:lpstr>
      <vt:lpstr>Made vows in adversity, forgot them in prosperity, 14-15</vt:lpstr>
      <vt:lpstr>Hypocrisy, 16</vt:lpstr>
      <vt:lpstr>Ritual, 17</vt:lpstr>
      <vt:lpstr>Accessory, 18</vt:lpstr>
      <vt:lpstr>Speech, 19-20</vt:lpstr>
      <vt:lpstr>Stinking thinking, 21</vt:lpstr>
      <vt:lpstr>PowerPoint Presentation</vt:lpstr>
      <vt:lpstr>Consider this</vt:lpstr>
      <vt:lpstr>Lesson 1: Ps.50:1,3,4,6</vt:lpstr>
      <vt:lpstr>Lesson 2: Ps.50:5  </vt:lpstr>
      <vt:lpstr>Lesson 3: Ps.50:17  </vt:lpstr>
    </vt:vector>
  </TitlesOfParts>
  <Company>Catspaw Enterprises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 M. Tosti</dc:creator>
  <cp:lastModifiedBy>Ty Johnson</cp:lastModifiedBy>
  <cp:revision>142</cp:revision>
  <dcterms:created xsi:type="dcterms:W3CDTF">2009-04-13T13:56:20Z</dcterms:created>
  <dcterms:modified xsi:type="dcterms:W3CDTF">2021-05-08T03:26:53Z</dcterms:modified>
</cp:coreProperties>
</file>