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39" r:id="rId2"/>
  </p:sldMasterIdLst>
  <p:notesMasterIdLst>
    <p:notesMasterId r:id="rId28"/>
  </p:notesMasterIdLst>
  <p:sldIdLst>
    <p:sldId id="378" r:id="rId3"/>
    <p:sldId id="379" r:id="rId4"/>
    <p:sldId id="402" r:id="rId5"/>
    <p:sldId id="343" r:id="rId6"/>
    <p:sldId id="383" r:id="rId7"/>
    <p:sldId id="387" r:id="rId8"/>
    <p:sldId id="386" r:id="rId9"/>
    <p:sldId id="389" r:id="rId10"/>
    <p:sldId id="390" r:id="rId11"/>
    <p:sldId id="384" r:id="rId12"/>
    <p:sldId id="385" r:id="rId13"/>
    <p:sldId id="391" r:id="rId14"/>
    <p:sldId id="401" r:id="rId15"/>
    <p:sldId id="392" r:id="rId16"/>
    <p:sldId id="380" r:id="rId17"/>
    <p:sldId id="381" r:id="rId18"/>
    <p:sldId id="352" r:id="rId19"/>
    <p:sldId id="382" r:id="rId20"/>
    <p:sldId id="393" r:id="rId21"/>
    <p:sldId id="395" r:id="rId22"/>
    <p:sldId id="396" r:id="rId23"/>
    <p:sldId id="397" r:id="rId24"/>
    <p:sldId id="398" r:id="rId25"/>
    <p:sldId id="400" r:id="rId26"/>
    <p:sldId id="39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FF"/>
    <a:srgbClr val="CCECFF"/>
    <a:srgbClr val="FFFF99"/>
    <a:srgbClr val="000066"/>
    <a:srgbClr val="800000"/>
    <a:srgbClr val="003300"/>
    <a:srgbClr val="808080"/>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34" y="84"/>
      </p:cViewPr>
      <p:guideLst>
        <p:guide orient="horz" pos="4319"/>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18AFE3-24BA-4866-8630-B6BBB375FFED}" type="slidenum">
              <a:rPr lang="en-US"/>
              <a:pPr>
                <a:defRPr/>
              </a:pPr>
              <a:t>‹#›</a:t>
            </a:fld>
            <a:endParaRPr lang="en-US"/>
          </a:p>
        </p:txBody>
      </p:sp>
    </p:spTree>
    <p:extLst>
      <p:ext uri="{BB962C8B-B14F-4D97-AF65-F5344CB8AC3E}">
        <p14:creationId xmlns:p14="http://schemas.microsoft.com/office/powerpoint/2010/main" val="224382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3569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3406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6764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1603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84866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519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1363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1102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5D134-76E8-4430-B990-5385720D37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6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5D134-76E8-4430-B990-5385720D37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5646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5D134-76E8-4430-B990-5385720D37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19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2</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037651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5D134-76E8-4430-B990-5385720D37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1231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5D134-76E8-4430-B990-5385720D37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685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C5D134-76E8-4430-B990-5385720D373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994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3</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50424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5</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4461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6</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01515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7</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5505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007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9</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5271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4B9B8F-2885-4C88-8714-8A95A37DCFA1}" type="slidenum">
              <a:rPr lang="en-US" smtClean="0"/>
              <a:pPr/>
              <a:t>10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8136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BE9E70AF-BC8A-4A54-90C0-CD734811CCF5}"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36B5FF-4981-4C8D-B06E-5C6C22D61BE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1EC3B0-AB1F-4899-80FB-4B7F21F364A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18CC59-2BB9-4D66-89EA-EC5F53207BBC}" type="slidenum">
              <a:rPr lang="en-US" altLang="en-US"/>
              <a:pPr/>
              <a:t>‹#›</a:t>
            </a:fld>
            <a:endParaRPr lang="en-US" altLang="en-US"/>
          </a:p>
        </p:txBody>
      </p:sp>
    </p:spTree>
    <p:extLst>
      <p:ext uri="{BB962C8B-B14F-4D97-AF65-F5344CB8AC3E}">
        <p14:creationId xmlns:p14="http://schemas.microsoft.com/office/powerpoint/2010/main" val="280560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00CDB0-671E-4BF2-9B05-F278A425E81F}" type="slidenum">
              <a:rPr lang="en-US" altLang="en-US"/>
              <a:pPr/>
              <a:t>‹#›</a:t>
            </a:fld>
            <a:endParaRPr lang="en-US" altLang="en-US"/>
          </a:p>
        </p:txBody>
      </p:sp>
    </p:spTree>
    <p:extLst>
      <p:ext uri="{BB962C8B-B14F-4D97-AF65-F5344CB8AC3E}">
        <p14:creationId xmlns:p14="http://schemas.microsoft.com/office/powerpoint/2010/main" val="246819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4083BD-CC05-454A-B5F3-8330BAA7D372}" type="slidenum">
              <a:rPr lang="en-US" altLang="en-US"/>
              <a:pPr/>
              <a:t>‹#›</a:t>
            </a:fld>
            <a:endParaRPr lang="en-US" altLang="en-US"/>
          </a:p>
        </p:txBody>
      </p:sp>
    </p:spTree>
    <p:extLst>
      <p:ext uri="{BB962C8B-B14F-4D97-AF65-F5344CB8AC3E}">
        <p14:creationId xmlns:p14="http://schemas.microsoft.com/office/powerpoint/2010/main" val="30694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ECCE5FA-4EEC-4547-8EDF-B41A7E5E2D46}" type="slidenum">
              <a:rPr lang="en-US" altLang="en-US"/>
              <a:pPr/>
              <a:t>‹#›</a:t>
            </a:fld>
            <a:endParaRPr lang="en-US" altLang="en-US"/>
          </a:p>
        </p:txBody>
      </p:sp>
    </p:spTree>
    <p:extLst>
      <p:ext uri="{BB962C8B-B14F-4D97-AF65-F5344CB8AC3E}">
        <p14:creationId xmlns:p14="http://schemas.microsoft.com/office/powerpoint/2010/main" val="527546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8784FB7-DB9A-46D2-B1A2-EB73675BA574}" type="slidenum">
              <a:rPr lang="en-US" altLang="en-US"/>
              <a:pPr/>
              <a:t>‹#›</a:t>
            </a:fld>
            <a:endParaRPr lang="en-US" altLang="en-US"/>
          </a:p>
        </p:txBody>
      </p:sp>
    </p:spTree>
    <p:extLst>
      <p:ext uri="{BB962C8B-B14F-4D97-AF65-F5344CB8AC3E}">
        <p14:creationId xmlns:p14="http://schemas.microsoft.com/office/powerpoint/2010/main" val="137757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61718E9-636E-4686-8A5C-2BD8042C2342}" type="slidenum">
              <a:rPr lang="en-US" altLang="en-US"/>
              <a:pPr/>
              <a:t>‹#›</a:t>
            </a:fld>
            <a:endParaRPr lang="en-US" altLang="en-US"/>
          </a:p>
        </p:txBody>
      </p:sp>
    </p:spTree>
    <p:extLst>
      <p:ext uri="{BB962C8B-B14F-4D97-AF65-F5344CB8AC3E}">
        <p14:creationId xmlns:p14="http://schemas.microsoft.com/office/powerpoint/2010/main" val="389392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6E69D4D-AEBA-443F-A46F-AF483A246E5A}" type="slidenum">
              <a:rPr lang="en-US" altLang="en-US"/>
              <a:pPr/>
              <a:t>‹#›</a:t>
            </a:fld>
            <a:endParaRPr lang="en-US" altLang="en-US"/>
          </a:p>
        </p:txBody>
      </p:sp>
    </p:spTree>
    <p:extLst>
      <p:ext uri="{BB962C8B-B14F-4D97-AF65-F5344CB8AC3E}">
        <p14:creationId xmlns:p14="http://schemas.microsoft.com/office/powerpoint/2010/main" val="121523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0F0AC7-175D-42AC-BE4B-9BBD2289AF4C}" type="slidenum">
              <a:rPr lang="en-US" altLang="en-US"/>
              <a:pPr/>
              <a:t>‹#›</a:t>
            </a:fld>
            <a:endParaRPr lang="en-US" altLang="en-US"/>
          </a:p>
        </p:txBody>
      </p:sp>
    </p:spTree>
    <p:extLst>
      <p:ext uri="{BB962C8B-B14F-4D97-AF65-F5344CB8AC3E}">
        <p14:creationId xmlns:p14="http://schemas.microsoft.com/office/powerpoint/2010/main" val="110005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49C5F126-461E-49E6-AE94-CDF3DF7BA195}"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51F513-D9AC-4E72-A51A-42CDBCD9FFF8}" type="slidenum">
              <a:rPr lang="en-US" altLang="en-US"/>
              <a:pPr/>
              <a:t>‹#›</a:t>
            </a:fld>
            <a:endParaRPr lang="en-US" altLang="en-US"/>
          </a:p>
        </p:txBody>
      </p:sp>
    </p:spTree>
    <p:extLst>
      <p:ext uri="{BB962C8B-B14F-4D97-AF65-F5344CB8AC3E}">
        <p14:creationId xmlns:p14="http://schemas.microsoft.com/office/powerpoint/2010/main" val="64008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E277CA-B34E-4685-9764-05F1582DD563}" type="slidenum">
              <a:rPr lang="en-US" altLang="en-US"/>
              <a:pPr/>
              <a:t>‹#›</a:t>
            </a:fld>
            <a:endParaRPr lang="en-US" altLang="en-US"/>
          </a:p>
        </p:txBody>
      </p:sp>
    </p:spTree>
    <p:extLst>
      <p:ext uri="{BB962C8B-B14F-4D97-AF65-F5344CB8AC3E}">
        <p14:creationId xmlns:p14="http://schemas.microsoft.com/office/powerpoint/2010/main" val="4055514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7A44EF-35B6-4BA2-94E8-8A291C309A8F}" type="slidenum">
              <a:rPr lang="en-US" altLang="en-US"/>
              <a:pPr/>
              <a:t>‹#›</a:t>
            </a:fld>
            <a:endParaRPr lang="en-US" altLang="en-US"/>
          </a:p>
        </p:txBody>
      </p:sp>
    </p:spTree>
    <p:extLst>
      <p:ext uri="{BB962C8B-B14F-4D97-AF65-F5344CB8AC3E}">
        <p14:creationId xmlns:p14="http://schemas.microsoft.com/office/powerpoint/2010/main" val="428182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86FF35-9743-4AAD-BF8F-230A478A3075}"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9A0127-9779-4FC3-BAE8-00589BFA2CDB}"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9E71DFA2-68AD-4200-8B65-E8A5BBCA7B78}"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4B8071-A805-4CEB-8321-AB17884FBE96}"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8BA3A4-54F8-401A-9C7E-BF1C461BF53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DF5F2837-7D79-4800-98FB-0027BC6051C0}"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E36C5CCD-90A3-46FE-A3AE-045134D40850}"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9C55C633-53A6-4291-8E43-6125112571B6}"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C68EBA-A7B9-429F-ABFC-7908F04228D3}" type="slidenum">
              <a:rPr lang="en-US" altLang="en-US"/>
              <a:pPr/>
              <a:t>‹#›</a:t>
            </a:fld>
            <a:endParaRPr lang="en-US" altLang="en-US"/>
          </a:p>
        </p:txBody>
      </p:sp>
    </p:spTree>
    <p:extLst>
      <p:ext uri="{BB962C8B-B14F-4D97-AF65-F5344CB8AC3E}">
        <p14:creationId xmlns:p14="http://schemas.microsoft.com/office/powerpoint/2010/main" val="19896791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28700" y="1638300"/>
            <a:ext cx="7086600" cy="3581400"/>
          </a:xfrm>
          <a:solidFill>
            <a:schemeClr val="tx1"/>
          </a:solidFill>
          <a:ln>
            <a:solidFill>
              <a:srgbClr val="00B0F0"/>
            </a:solidFill>
          </a:ln>
        </p:spPr>
        <p:txBody>
          <a:bodyPr anchor="ctr" anchorCtr="0">
            <a:normAutofit/>
          </a:bodyPr>
          <a:lstStyle/>
          <a:p>
            <a:pPr algn="ctr" eaLnBrk="1" hangingPunct="1"/>
            <a:r>
              <a:rPr lang="en-US" sz="3600" dirty="0">
                <a:solidFill>
                  <a:srgbClr val="000066"/>
                </a:solidFill>
                <a:latin typeface="Arial" panose="020B0604020202020204" pitchFamily="34" charset="0"/>
                <a:cs typeface="Arial" panose="020B0604020202020204" pitchFamily="34" charset="0"/>
              </a:rPr>
              <a:t>Due to a recording error, the sermon audio begins about ten minutes after the lesson started.</a:t>
            </a:r>
            <a:br>
              <a:rPr lang="en-US" sz="3600" dirty="0">
                <a:solidFill>
                  <a:srgbClr val="000066"/>
                </a:solidFill>
                <a:latin typeface="Arial" panose="020B0604020202020204" pitchFamily="34" charset="0"/>
                <a:cs typeface="Arial" panose="020B0604020202020204" pitchFamily="34" charset="0"/>
              </a:rPr>
            </a:br>
            <a:br>
              <a:rPr lang="en-US" sz="3600" dirty="0">
                <a:solidFill>
                  <a:srgbClr val="000066"/>
                </a:solidFill>
                <a:latin typeface="Arial" panose="020B0604020202020204" pitchFamily="34" charset="0"/>
                <a:cs typeface="Arial" panose="020B0604020202020204" pitchFamily="34" charset="0"/>
              </a:rPr>
            </a:br>
            <a:r>
              <a:rPr lang="en-US" sz="3200" dirty="0">
                <a:solidFill>
                  <a:srgbClr val="FF0000"/>
                </a:solidFill>
                <a:latin typeface="Arial" panose="020B0604020202020204" pitchFamily="34" charset="0"/>
                <a:cs typeface="Arial" panose="020B0604020202020204" pitchFamily="34" charset="0"/>
              </a:rPr>
              <a:t>The sermon audio starts at the 11</a:t>
            </a:r>
            <a:r>
              <a:rPr lang="en-US" sz="3200" baseline="30000" dirty="0">
                <a:solidFill>
                  <a:srgbClr val="FF0000"/>
                </a:solidFill>
                <a:latin typeface="Arial" panose="020B0604020202020204" pitchFamily="34" charset="0"/>
                <a:cs typeface="Arial" panose="020B0604020202020204" pitchFamily="34" charset="0"/>
              </a:rPr>
              <a:t>th</a:t>
            </a:r>
            <a:r>
              <a:rPr lang="en-US" sz="3200" dirty="0">
                <a:solidFill>
                  <a:srgbClr val="FF0000"/>
                </a:solidFill>
                <a:latin typeface="Arial" panose="020B0604020202020204" pitchFamily="34" charset="0"/>
                <a:cs typeface="Arial" panose="020B0604020202020204" pitchFamily="34" charset="0"/>
              </a:rPr>
              <a:t> slide.</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0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p:txBody>
      </p:sp>
      <p:sp>
        <p:nvSpPr>
          <p:cNvPr id="3074" name="Rectangle 2"/>
          <p:cNvSpPr>
            <a:spLocks noGrp="1" noChangeArrowheads="1"/>
          </p:cNvSpPr>
          <p:nvPr>
            <p:ph type="title"/>
          </p:nvPr>
        </p:nvSpPr>
        <p:spPr>
          <a:xfrm>
            <a:off x="457200" y="66964"/>
            <a:ext cx="8229600" cy="1219200"/>
          </a:xfrm>
        </p:spPr>
        <p:txBody>
          <a:bodyPr>
            <a:noAutofit/>
          </a:bodyPr>
          <a:lstStyle/>
          <a:p>
            <a:pPr algn="ctr" eaLnBrk="1" hangingPunct="1"/>
            <a:r>
              <a:rPr lang="en-US" sz="3500" dirty="0">
                <a:solidFill>
                  <a:schemeClr val="tx1"/>
                </a:solidFill>
                <a:latin typeface="Arial" panose="020B0604020202020204" pitchFamily="34" charset="0"/>
                <a:cs typeface="Arial" panose="020B0604020202020204" pitchFamily="34" charset="0"/>
              </a:rPr>
              <a:t>Some aspects of nature are</a:t>
            </a:r>
            <a:br>
              <a:rPr lang="en-US" sz="3500" dirty="0">
                <a:solidFill>
                  <a:schemeClr val="tx1"/>
                </a:solidFill>
                <a:latin typeface="Arial" panose="020B0604020202020204" pitchFamily="34" charset="0"/>
                <a:cs typeface="Arial" panose="020B0604020202020204" pitchFamily="34" charset="0"/>
              </a:rPr>
            </a:br>
            <a:r>
              <a:rPr lang="en-US" sz="3500" dirty="0">
                <a:solidFill>
                  <a:schemeClr val="tx1"/>
                </a:solidFill>
                <a:latin typeface="Arial" panose="020B0604020202020204" pitchFamily="34" charset="0"/>
                <a:cs typeface="Arial" panose="020B0604020202020204" pitchFamily="34" charset="0"/>
              </a:rPr>
              <a:t>“</a:t>
            </a:r>
            <a:r>
              <a:rPr lang="en-US" sz="3500" u="sng" dirty="0">
                <a:solidFill>
                  <a:schemeClr val="tx1"/>
                </a:solidFill>
                <a:latin typeface="Arial" panose="020B0604020202020204" pitchFamily="34" charset="0"/>
                <a:cs typeface="Arial" panose="020B0604020202020204" pitchFamily="34" charset="0"/>
              </a:rPr>
              <a:t>irreducibly</a:t>
            </a:r>
            <a:r>
              <a:rPr lang="en-US" sz="3500" dirty="0">
                <a:solidFill>
                  <a:schemeClr val="tx1"/>
                </a:solidFill>
                <a:latin typeface="Arial" panose="020B0604020202020204" pitchFamily="34" charset="0"/>
                <a:cs typeface="Arial" panose="020B0604020202020204" pitchFamily="34" charset="0"/>
              </a:rPr>
              <a:t> </a:t>
            </a:r>
            <a:r>
              <a:rPr lang="en-US" sz="3500" u="sng" dirty="0">
                <a:solidFill>
                  <a:schemeClr val="tx1"/>
                </a:solidFill>
                <a:latin typeface="Arial" panose="020B0604020202020204" pitchFamily="34" charset="0"/>
                <a:cs typeface="Arial" panose="020B0604020202020204" pitchFamily="34" charset="0"/>
              </a:rPr>
              <a:t>complex</a:t>
            </a:r>
            <a:r>
              <a:rPr lang="en-US" sz="3500" dirty="0">
                <a:solidFill>
                  <a:schemeClr val="tx1"/>
                </a:solidFill>
                <a:latin typeface="Arial" panose="020B0604020202020204" pitchFamily="34" charset="0"/>
                <a:cs typeface="Arial" panose="020B0604020202020204" pitchFamily="34" charset="0"/>
              </a:rPr>
              <a:t>”</a:t>
            </a:r>
          </a:p>
        </p:txBody>
      </p:sp>
      <p:pic>
        <p:nvPicPr>
          <p:cNvPr id="5" name="Content Placeholder 3">
            <a:extLst>
              <a:ext uri="{FF2B5EF4-FFF2-40B4-BE49-F238E27FC236}">
                <a16:creationId xmlns:a16="http://schemas.microsoft.com/office/drawing/2014/main" id="{06FFA0B0-9019-4D1C-AC71-CFE4D0F79695}"/>
              </a:ext>
            </a:extLst>
          </p:cNvPr>
          <p:cNvPicPr>
            <a:picLocks noChangeAspect="1"/>
          </p:cNvPicPr>
          <p:nvPr/>
        </p:nvPicPr>
        <p:blipFill>
          <a:blip r:embed="rId3"/>
          <a:stretch>
            <a:fillRect/>
          </a:stretch>
        </p:blipFill>
        <p:spPr>
          <a:xfrm>
            <a:off x="5044379" y="1605147"/>
            <a:ext cx="2956621" cy="2204853"/>
          </a:xfrm>
          <a:prstGeom prst="rect">
            <a:avLst/>
          </a:prstGeom>
        </p:spPr>
      </p:pic>
      <p:sp>
        <p:nvSpPr>
          <p:cNvPr id="3" name="Rectangle 2">
            <a:extLst>
              <a:ext uri="{FF2B5EF4-FFF2-40B4-BE49-F238E27FC236}">
                <a16:creationId xmlns:a16="http://schemas.microsoft.com/office/drawing/2014/main" id="{2300F9D3-1DB7-4582-89E8-3D8861B58C90}"/>
              </a:ext>
            </a:extLst>
          </p:cNvPr>
          <p:cNvSpPr/>
          <p:nvPr/>
        </p:nvSpPr>
        <p:spPr>
          <a:xfrm>
            <a:off x="457200" y="1605147"/>
            <a:ext cx="4114800" cy="410985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atin typeface="Arial" panose="020B0604020202020204" pitchFamily="34" charset="0"/>
                <a:cs typeface="Arial" panose="020B0604020202020204" pitchFamily="34" charset="0"/>
              </a:rPr>
              <a:t>Michael </a:t>
            </a:r>
            <a:r>
              <a:rPr lang="en-US" sz="3200" u="sng" dirty="0" err="1">
                <a:latin typeface="Arial" panose="020B0604020202020204" pitchFamily="34" charset="0"/>
                <a:cs typeface="Arial" panose="020B0604020202020204" pitchFamily="34" charset="0"/>
              </a:rPr>
              <a:t>Behe</a:t>
            </a:r>
            <a:endParaRPr lang="en-US" sz="3200" u="sng" dirty="0">
              <a:latin typeface="Arial" panose="020B0604020202020204" pitchFamily="34" charset="0"/>
              <a:cs typeface="Arial" panose="020B0604020202020204" pitchFamily="34" charset="0"/>
            </a:endParaRPr>
          </a:p>
          <a:p>
            <a:pPr algn="ctr"/>
            <a:endParaRPr lang="en-US" dirty="0"/>
          </a:p>
          <a:p>
            <a:pPr algn="ctr"/>
            <a:r>
              <a:rPr lang="en-US" sz="3200" dirty="0">
                <a:latin typeface="Arial" panose="020B0604020202020204" pitchFamily="34" charset="0"/>
                <a:cs typeface="Arial" panose="020B0604020202020204" pitchFamily="34" charset="0"/>
              </a:rPr>
              <a:t>Some aspects of nature are “irreducibly complex” – if you took away any of its parts it would not work at all. </a:t>
            </a:r>
          </a:p>
        </p:txBody>
      </p:sp>
    </p:spTree>
    <p:extLst>
      <p:ext uri="{BB962C8B-B14F-4D97-AF65-F5344CB8AC3E}">
        <p14:creationId xmlns:p14="http://schemas.microsoft.com/office/powerpoint/2010/main" val="1256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7500" lnSpcReduction="20000"/>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76200"/>
            <a:ext cx="8229600" cy="1219200"/>
          </a:xfrm>
        </p:spPr>
        <p:txBody>
          <a:bodyPr>
            <a:noAutofit/>
          </a:bodyPr>
          <a:lstStyle/>
          <a:p>
            <a:pPr algn="ctr" eaLnBrk="1" hangingPunct="1"/>
            <a:r>
              <a:rPr lang="en-US" sz="3500" dirty="0">
                <a:latin typeface="Arial" panose="020B0604020202020204" pitchFamily="34" charset="0"/>
                <a:cs typeface="Arial" panose="020B0604020202020204" pitchFamily="34" charset="0"/>
              </a:rPr>
              <a:t>Some aspects of nature are</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“irreducibly complex”</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Michael </a:t>
            </a:r>
            <a:r>
              <a:rPr lang="en-US" sz="2800" dirty="0" err="1">
                <a:latin typeface="Arial" panose="020B0604020202020204" pitchFamily="34" charset="0"/>
                <a:cs typeface="Arial" panose="020B0604020202020204" pitchFamily="34" charset="0"/>
              </a:rPr>
              <a:t>Behe</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00F9D3-1DB7-4582-89E8-3D8861B58C90}"/>
              </a:ext>
            </a:extLst>
          </p:cNvPr>
          <p:cNvSpPr/>
          <p:nvPr/>
        </p:nvSpPr>
        <p:spPr>
          <a:xfrm>
            <a:off x="914400" y="1371600"/>
            <a:ext cx="7315200" cy="16668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latin typeface="Arial" panose="020B0604020202020204" pitchFamily="34" charset="0"/>
                <a:cs typeface="Arial" panose="020B0604020202020204" pitchFamily="34" charset="0"/>
              </a:rPr>
              <a:t>Some aspects of nature are “irreducibly complex” – if you took away any of its</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parts it would not work at all. </a:t>
            </a:r>
          </a:p>
        </p:txBody>
      </p:sp>
      <p:pic>
        <p:nvPicPr>
          <p:cNvPr id="6" name="Content Placeholder 4">
            <a:extLst>
              <a:ext uri="{FF2B5EF4-FFF2-40B4-BE49-F238E27FC236}">
                <a16:creationId xmlns:a16="http://schemas.microsoft.com/office/drawing/2014/main" id="{594C38D9-13C4-41A6-8CF8-A02E04C5AAAD}"/>
              </a:ext>
            </a:extLst>
          </p:cNvPr>
          <p:cNvPicPr>
            <a:picLocks noChangeAspect="1"/>
          </p:cNvPicPr>
          <p:nvPr/>
        </p:nvPicPr>
        <p:blipFill>
          <a:blip r:embed="rId3"/>
          <a:stretch>
            <a:fillRect/>
          </a:stretch>
        </p:blipFill>
        <p:spPr>
          <a:xfrm>
            <a:off x="1550795" y="3352800"/>
            <a:ext cx="6050733" cy="3128818"/>
          </a:xfrm>
          <a:prstGeom prst="rect">
            <a:avLst/>
          </a:prstGeom>
        </p:spPr>
      </p:pic>
    </p:spTree>
    <p:extLst>
      <p:ext uri="{BB962C8B-B14F-4D97-AF65-F5344CB8AC3E}">
        <p14:creationId xmlns:p14="http://schemas.microsoft.com/office/powerpoint/2010/main" val="332241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7500" lnSpcReduction="20000"/>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76200"/>
            <a:ext cx="8229600" cy="1219200"/>
          </a:xfrm>
        </p:spPr>
        <p:txBody>
          <a:bodyPr>
            <a:noAutofit/>
          </a:bodyPr>
          <a:lstStyle/>
          <a:p>
            <a:pPr algn="ctr" eaLnBrk="1" hangingPunct="1"/>
            <a:r>
              <a:rPr lang="en-US" sz="3500" dirty="0">
                <a:latin typeface="Arial" panose="020B0604020202020204" pitchFamily="34" charset="0"/>
                <a:cs typeface="Arial" panose="020B0604020202020204" pitchFamily="34" charset="0"/>
              </a:rPr>
              <a:t>Some aspects of nature are</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“irreducibly complex”</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Michael </a:t>
            </a:r>
            <a:r>
              <a:rPr lang="en-US" sz="2800" dirty="0" err="1">
                <a:latin typeface="Arial" panose="020B0604020202020204" pitchFamily="34" charset="0"/>
                <a:cs typeface="Arial" panose="020B0604020202020204" pitchFamily="34" charset="0"/>
              </a:rPr>
              <a:t>Behe</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00F9D3-1DB7-4582-89E8-3D8861B58C90}"/>
              </a:ext>
            </a:extLst>
          </p:cNvPr>
          <p:cNvSpPr/>
          <p:nvPr/>
        </p:nvSpPr>
        <p:spPr>
          <a:xfrm>
            <a:off x="548640" y="1295400"/>
            <a:ext cx="8046720" cy="52578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100" dirty="0">
                <a:solidFill>
                  <a:srgbClr val="CCFFCC"/>
                </a:solidFill>
                <a:latin typeface="Arial" panose="020B0604020202020204" pitchFamily="34" charset="0"/>
                <a:cs typeface="Arial" panose="020B0604020202020204" pitchFamily="34" charset="0"/>
              </a:rPr>
              <a:t>Complexity of human body</a:t>
            </a:r>
            <a:endParaRPr lang="en-US" sz="3100" dirty="0">
              <a:solidFill>
                <a:srgbClr val="FFFF99"/>
              </a:solidFill>
              <a:latin typeface="Arial" panose="020B0604020202020204" pitchFamily="34" charset="0"/>
              <a:cs typeface="Arial" panose="020B0604020202020204" pitchFamily="34" charset="0"/>
            </a:endParaRPr>
          </a:p>
          <a:p>
            <a:pPr>
              <a:spcAft>
                <a:spcPts val="900"/>
              </a:spcAft>
            </a:pPr>
            <a:r>
              <a:rPr lang="en-US" sz="3000" dirty="0">
                <a:latin typeface="Arial" panose="020B0604020202020204" pitchFamily="34" charset="0"/>
                <a:cs typeface="Arial" panose="020B0604020202020204" pitchFamily="34" charset="0"/>
              </a:rPr>
              <a:t>“If a human being’s DNA were uncoiled, it would stretch 10 billion miles, from Earth to Pluto and back.”  </a:t>
            </a:r>
          </a:p>
          <a:p>
            <a:r>
              <a:rPr lang="en-US" sz="3000" dirty="0">
                <a:latin typeface="Arial" panose="020B0604020202020204" pitchFamily="34" charset="0"/>
                <a:cs typeface="Arial" panose="020B0604020202020204" pitchFamily="34" charset="0"/>
              </a:rPr>
              <a:t>“Your DNA is arranged as a coil of coils of coils of coils of coils.  If you stretched the DNA in one cell all the way out, it would be about two miles long and all the DNA in your cells put together would be about twice the diameter of the Solar System . . . about ten billion miles.” </a:t>
            </a:r>
          </a:p>
        </p:txBody>
      </p:sp>
    </p:spTree>
    <p:extLst>
      <p:ext uri="{BB962C8B-B14F-4D97-AF65-F5344CB8AC3E}">
        <p14:creationId xmlns:p14="http://schemas.microsoft.com/office/powerpoint/2010/main" val="128051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7500" lnSpcReduction="20000"/>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76200"/>
            <a:ext cx="8229600" cy="762000"/>
          </a:xfrm>
        </p:spPr>
        <p:txBody>
          <a:bodyPr anchor="ctr" anchorCtr="0">
            <a:noAutofit/>
          </a:bodyPr>
          <a:lstStyle/>
          <a:p>
            <a:pPr algn="ctr" eaLnBrk="1" hangingPunct="1"/>
            <a:r>
              <a:rPr lang="en-US" sz="3500" dirty="0">
                <a:latin typeface="Arial" panose="020B0604020202020204" pitchFamily="34" charset="0"/>
                <a:cs typeface="Arial" panose="020B0604020202020204" pitchFamily="34" charset="0"/>
              </a:rPr>
              <a:t>Systems</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00F9D3-1DB7-4582-89E8-3D8861B58C90}"/>
              </a:ext>
            </a:extLst>
          </p:cNvPr>
          <p:cNvSpPr/>
          <p:nvPr/>
        </p:nvSpPr>
        <p:spPr>
          <a:xfrm>
            <a:off x="655780" y="914400"/>
            <a:ext cx="7833360" cy="56388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DBA4901-834A-4CCC-846B-1B35DBD79536}"/>
              </a:ext>
            </a:extLst>
          </p:cNvPr>
          <p:cNvSpPr/>
          <p:nvPr/>
        </p:nvSpPr>
        <p:spPr>
          <a:xfrm>
            <a:off x="667328" y="914400"/>
            <a:ext cx="3733800" cy="5638800"/>
          </a:xfrm>
          <a:prstGeom prst="rect">
            <a:avLst/>
          </a:prstGeom>
          <a:solidFill>
            <a:schemeClr val="bg1"/>
          </a:solidFill>
          <a:ln w="3175">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1. </a:t>
            </a:r>
            <a:r>
              <a:rPr lang="en-US" sz="3200" dirty="0">
                <a:latin typeface="Arial" panose="020B0604020202020204" pitchFamily="34" charset="0"/>
                <a:cs typeface="Arial" panose="020B0604020202020204" pitchFamily="34" charset="0"/>
              </a:rPr>
              <a:t>Digestive</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2. </a:t>
            </a:r>
            <a:r>
              <a:rPr lang="en-US" sz="3200" dirty="0">
                <a:latin typeface="Arial" panose="020B0604020202020204" pitchFamily="34" charset="0"/>
                <a:cs typeface="Arial" panose="020B0604020202020204" pitchFamily="34" charset="0"/>
              </a:rPr>
              <a:t>Muscular</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3. </a:t>
            </a:r>
            <a:r>
              <a:rPr lang="en-US" sz="3200" dirty="0">
                <a:latin typeface="Arial" panose="020B0604020202020204" pitchFamily="34" charset="0"/>
                <a:cs typeface="Arial" panose="020B0604020202020204" pitchFamily="34" charset="0"/>
              </a:rPr>
              <a:t>Integumentary</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4. </a:t>
            </a:r>
            <a:r>
              <a:rPr lang="en-US" sz="3200" dirty="0">
                <a:latin typeface="Arial" panose="020B0604020202020204" pitchFamily="34" charset="0"/>
                <a:cs typeface="Arial" panose="020B0604020202020204" pitchFamily="34" charset="0"/>
              </a:rPr>
              <a:t>Lymphatic</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5. </a:t>
            </a:r>
            <a:r>
              <a:rPr lang="en-US" sz="3200" dirty="0">
                <a:latin typeface="Arial" panose="020B0604020202020204" pitchFamily="34" charset="0"/>
                <a:cs typeface="Arial" panose="020B0604020202020204" pitchFamily="34" charset="0"/>
              </a:rPr>
              <a:t>Endocrine</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6. </a:t>
            </a:r>
            <a:r>
              <a:rPr lang="en-US" sz="3200" dirty="0">
                <a:latin typeface="Arial" panose="020B0604020202020204" pitchFamily="34" charset="0"/>
                <a:cs typeface="Arial" panose="020B0604020202020204" pitchFamily="34" charset="0"/>
              </a:rPr>
              <a:t>Nervous</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7. </a:t>
            </a:r>
            <a:r>
              <a:rPr lang="en-US" sz="3200" dirty="0">
                <a:latin typeface="Arial" panose="020B0604020202020204" pitchFamily="34" charset="0"/>
                <a:cs typeface="Arial" panose="020B0604020202020204" pitchFamily="34" charset="0"/>
              </a:rPr>
              <a:t>Skeletal</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8. </a:t>
            </a:r>
            <a:r>
              <a:rPr lang="en-US" sz="3200" dirty="0">
                <a:latin typeface="Arial" panose="020B0604020202020204" pitchFamily="34" charset="0"/>
                <a:cs typeface="Arial" panose="020B0604020202020204" pitchFamily="34" charset="0"/>
              </a:rPr>
              <a:t>Reproductive</a:t>
            </a:r>
          </a:p>
          <a:p>
            <a:pPr>
              <a:spcAft>
                <a:spcPts val="300"/>
              </a:spcAft>
            </a:pPr>
            <a:r>
              <a:rPr lang="en-US" sz="2400" dirty="0">
                <a:solidFill>
                  <a:srgbClr val="FFFF00"/>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9. </a:t>
            </a:r>
            <a:r>
              <a:rPr lang="en-US" sz="3200" dirty="0">
                <a:latin typeface="Arial" panose="020B0604020202020204" pitchFamily="34" charset="0"/>
                <a:cs typeface="Arial" panose="020B0604020202020204" pitchFamily="34" charset="0"/>
              </a:rPr>
              <a:t>Respiratory</a:t>
            </a:r>
          </a:p>
          <a:p>
            <a:r>
              <a:rPr lang="en-US" sz="2000" dirty="0">
                <a:solidFill>
                  <a:srgbClr val="FFFF00"/>
                </a:solidFill>
                <a:latin typeface="Arial" panose="020B0604020202020204" pitchFamily="34" charset="0"/>
                <a:cs typeface="Arial" panose="020B0604020202020204" pitchFamily="34" charset="0"/>
              </a:rPr>
              <a:t>10. </a:t>
            </a:r>
            <a:r>
              <a:rPr lang="en-US" sz="3200" dirty="0">
                <a:latin typeface="Arial" panose="020B0604020202020204" pitchFamily="34" charset="0"/>
                <a:cs typeface="Arial" panose="020B0604020202020204" pitchFamily="34" charset="0"/>
              </a:rPr>
              <a:t>Circulatory </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D54834E-A52C-4D01-A7B7-D2BD770632AB}"/>
              </a:ext>
            </a:extLst>
          </p:cNvPr>
          <p:cNvSpPr/>
          <p:nvPr/>
        </p:nvSpPr>
        <p:spPr>
          <a:xfrm>
            <a:off x="4731324" y="914400"/>
            <a:ext cx="3947160" cy="5638800"/>
          </a:xfrm>
          <a:prstGeom prst="rect">
            <a:avLst/>
          </a:prstGeom>
          <a:solidFill>
            <a:schemeClr val="bg1"/>
          </a:solidFill>
          <a:ln w="3175">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n-US" dirty="0"/>
              <a:t> </a:t>
            </a:r>
            <a:r>
              <a:rPr lang="en-US" sz="3100" dirty="0">
                <a:solidFill>
                  <a:srgbClr val="CCFFCC"/>
                </a:solidFill>
                <a:latin typeface="Times New Roman" panose="02020603050405020304" pitchFamily="18" charset="0"/>
                <a:cs typeface="Times New Roman" panose="02020603050405020304" pitchFamily="18" charset="0"/>
              </a:rPr>
              <a:t>“I will praise You, for I am fearfully and wonderfully made;</a:t>
            </a:r>
            <a:br>
              <a:rPr lang="en-US" sz="3100" dirty="0">
                <a:solidFill>
                  <a:srgbClr val="CCFFCC"/>
                </a:solidFill>
                <a:latin typeface="Times New Roman" panose="02020603050405020304" pitchFamily="18" charset="0"/>
                <a:cs typeface="Times New Roman" panose="02020603050405020304" pitchFamily="18" charset="0"/>
              </a:rPr>
            </a:br>
            <a:r>
              <a:rPr lang="en-US" sz="3100" dirty="0">
                <a:solidFill>
                  <a:srgbClr val="CCFFCC"/>
                </a:solidFill>
                <a:latin typeface="Times New Roman" panose="02020603050405020304" pitchFamily="18" charset="0"/>
                <a:cs typeface="Times New Roman" panose="02020603050405020304" pitchFamily="18" charset="0"/>
              </a:rPr>
              <a:t>Marvelous are Your works,</a:t>
            </a:r>
            <a:br>
              <a:rPr lang="en-US" sz="3100" dirty="0">
                <a:solidFill>
                  <a:srgbClr val="CCFFCC"/>
                </a:solidFill>
                <a:latin typeface="Times New Roman" panose="02020603050405020304" pitchFamily="18" charset="0"/>
                <a:cs typeface="Times New Roman" panose="02020603050405020304" pitchFamily="18" charset="0"/>
              </a:rPr>
            </a:br>
            <a:r>
              <a:rPr lang="en-US" sz="3100" dirty="0">
                <a:solidFill>
                  <a:srgbClr val="CCFFCC"/>
                </a:solidFill>
                <a:latin typeface="Times New Roman" panose="02020603050405020304" pitchFamily="18" charset="0"/>
                <a:cs typeface="Times New Roman" panose="02020603050405020304" pitchFamily="18" charset="0"/>
              </a:rPr>
              <a:t>    And that my soul knows very well” </a:t>
            </a:r>
            <a:br>
              <a:rPr lang="en-US" sz="3100" dirty="0">
                <a:solidFill>
                  <a:srgbClr val="CCFFCC"/>
                </a:solidFill>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Ps.139:14.</a:t>
            </a:r>
          </a:p>
          <a:p>
            <a:pPr algn="ctr"/>
            <a:r>
              <a:rPr lang="en-US" sz="3100" dirty="0">
                <a:solidFill>
                  <a:srgbClr val="CCFFFF"/>
                </a:solidFill>
                <a:latin typeface="Times New Roman" panose="02020603050405020304" pitchFamily="18" charset="0"/>
                <a:cs typeface="Times New Roman" panose="02020603050405020304" pitchFamily="18" charset="0"/>
              </a:rPr>
              <a:t>Awesomely wonderful; awe inspiring</a:t>
            </a:r>
          </a:p>
          <a:p>
            <a:pPr algn="ctr"/>
            <a:endParaRPr lang="en-US" sz="3200" dirty="0">
              <a:latin typeface="Times New Roman" panose="02020603050405020304" pitchFamily="18" charset="0"/>
              <a:cs typeface="Times New Roman" panose="02020603050405020304" pitchFamily="18" charset="0"/>
            </a:endParaRPr>
          </a:p>
          <a:p>
            <a:pPr algn="ctr"/>
            <a:endParaRPr lang="en-US" dirty="0"/>
          </a:p>
          <a:p>
            <a:pPr algn="ctr"/>
            <a:endParaRPr lang="en-US" dirty="0"/>
          </a:p>
        </p:txBody>
      </p:sp>
      <p:sp>
        <p:nvSpPr>
          <p:cNvPr id="5" name="Rectangle 4">
            <a:extLst>
              <a:ext uri="{FF2B5EF4-FFF2-40B4-BE49-F238E27FC236}">
                <a16:creationId xmlns:a16="http://schemas.microsoft.com/office/drawing/2014/main" id="{1F9820E1-F786-489E-AA45-D200A46D2324}"/>
              </a:ext>
            </a:extLst>
          </p:cNvPr>
          <p:cNvSpPr/>
          <p:nvPr/>
        </p:nvSpPr>
        <p:spPr>
          <a:xfrm>
            <a:off x="5941288" y="1447800"/>
            <a:ext cx="1447800" cy="533400"/>
          </a:xfrm>
          <a:prstGeom prst="rect">
            <a:avLst/>
          </a:prstGeom>
          <a:solidFill>
            <a:srgbClr val="CCFFFF">
              <a:alpha val="31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ECFF"/>
              </a:solidFill>
            </a:endParaRPr>
          </a:p>
        </p:txBody>
      </p:sp>
    </p:spTree>
    <p:extLst>
      <p:ext uri="{BB962C8B-B14F-4D97-AF65-F5344CB8AC3E}">
        <p14:creationId xmlns:p14="http://schemas.microsoft.com/office/powerpoint/2010/main" val="31045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7500" lnSpcReduction="20000"/>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76200"/>
            <a:ext cx="8229600" cy="1219200"/>
          </a:xfrm>
        </p:spPr>
        <p:txBody>
          <a:bodyPr>
            <a:noAutofit/>
          </a:bodyPr>
          <a:lstStyle/>
          <a:p>
            <a:pPr algn="ctr" eaLnBrk="1" hangingPunct="1"/>
            <a:r>
              <a:rPr lang="en-US" sz="3500" dirty="0">
                <a:latin typeface="Arial" panose="020B0604020202020204" pitchFamily="34" charset="0"/>
                <a:cs typeface="Arial" panose="020B0604020202020204" pitchFamily="34" charset="0"/>
              </a:rPr>
              <a:t>Some aspects of nature are</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“irreducibly complex”</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Michael </a:t>
            </a:r>
            <a:r>
              <a:rPr lang="en-US" sz="2800" dirty="0" err="1">
                <a:latin typeface="Arial" panose="020B0604020202020204" pitchFamily="34" charset="0"/>
                <a:cs typeface="Arial" panose="020B0604020202020204" pitchFamily="34" charset="0"/>
              </a:rPr>
              <a:t>Behe</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00F9D3-1DB7-4582-89E8-3D8861B58C90}"/>
              </a:ext>
            </a:extLst>
          </p:cNvPr>
          <p:cNvSpPr/>
          <p:nvPr/>
        </p:nvSpPr>
        <p:spPr>
          <a:xfrm>
            <a:off x="548640" y="1295400"/>
            <a:ext cx="8046720" cy="5410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3100" dirty="0">
                <a:solidFill>
                  <a:srgbClr val="CCFFCC"/>
                </a:solidFill>
                <a:latin typeface="Arial" panose="020B0604020202020204" pitchFamily="34" charset="0"/>
                <a:cs typeface="Arial" panose="020B0604020202020204" pitchFamily="34" charset="0"/>
              </a:rPr>
              <a:t>Complexity of human brain</a:t>
            </a:r>
            <a:endParaRPr lang="en-US" sz="2000" dirty="0">
              <a:solidFill>
                <a:srgbClr val="FFFF99"/>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“The most complex</a:t>
            </a:r>
            <a:br>
              <a:rPr lang="en-US" sz="2800" dirty="0">
                <a:solidFill>
                  <a:schemeClr val="tx1"/>
                </a:solidFill>
                <a:latin typeface="Arial" panose="020B0604020202020204" pitchFamily="34" charset="0"/>
                <a:cs typeface="Arial" panose="020B0604020202020204" pitchFamily="34" charset="0"/>
              </a:rPr>
            </a:br>
            <a:r>
              <a:rPr lang="en-US" sz="3100" dirty="0">
                <a:solidFill>
                  <a:schemeClr val="tx1"/>
                </a:solidFill>
                <a:latin typeface="Arial" panose="020B0604020202020204" pitchFamily="34" charset="0"/>
                <a:cs typeface="Arial" panose="020B0604020202020204" pitchFamily="34" charset="0"/>
              </a:rPr>
              <a:t>biological structure</a:t>
            </a:r>
            <a:br>
              <a:rPr lang="en-US" sz="31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in the universe”</a:t>
            </a:r>
          </a:p>
          <a:p>
            <a:endParaRPr lang="en-US" sz="2800" dirty="0">
              <a:solidFill>
                <a:schemeClr val="tx1"/>
              </a:solidFill>
              <a:latin typeface="Arial" panose="020B0604020202020204" pitchFamily="34" charset="0"/>
              <a:cs typeface="Arial" panose="020B0604020202020204" pitchFamily="34" charset="0"/>
            </a:endParaRPr>
          </a:p>
          <a:p>
            <a:pPr marL="457200" indent="-457200">
              <a:spcAft>
                <a:spcPts val="500"/>
              </a:spcAft>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Gn.1:27</a:t>
            </a:r>
          </a:p>
          <a:p>
            <a:pPr marL="457200" indent="-457200">
              <a:spcAft>
                <a:spcPts val="500"/>
              </a:spcAft>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Job 38:36</a:t>
            </a:r>
          </a:p>
          <a:p>
            <a:pPr marL="457200" indent="-457200">
              <a:spcAft>
                <a:spcPts val="500"/>
              </a:spcAft>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Pr.2:6</a:t>
            </a:r>
          </a:p>
          <a:p>
            <a:pPr marL="457200" indent="-457200">
              <a:spcAft>
                <a:spcPts val="500"/>
              </a:spcAft>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Ja.1:5</a:t>
            </a:r>
          </a:p>
          <a:p>
            <a:endParaRPr lang="en-US" sz="2800" dirty="0">
              <a:solidFill>
                <a:schemeClr val="tx1"/>
              </a:solidFill>
              <a:latin typeface="Arial" panose="020B0604020202020204" pitchFamily="34" charset="0"/>
              <a:cs typeface="Arial" panose="020B0604020202020204" pitchFamily="34" charset="0"/>
            </a:endParaRPr>
          </a:p>
          <a:p>
            <a:pPr algn="ctr"/>
            <a:endParaRPr lang="en-US" sz="3100" dirty="0">
              <a:solidFill>
                <a:srgbClr val="FFFF9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FD5E29D-C264-453E-984C-715B083CE351}"/>
              </a:ext>
            </a:extLst>
          </p:cNvPr>
          <p:cNvPicPr>
            <a:picLocks noChangeAspect="1"/>
          </p:cNvPicPr>
          <p:nvPr/>
        </p:nvPicPr>
        <p:blipFill>
          <a:blip r:embed="rId3"/>
          <a:stretch>
            <a:fillRect/>
          </a:stretch>
        </p:blipFill>
        <p:spPr>
          <a:xfrm>
            <a:off x="5181600" y="1868840"/>
            <a:ext cx="3276600" cy="4831496"/>
          </a:xfrm>
          <a:prstGeom prst="rect">
            <a:avLst/>
          </a:prstGeom>
        </p:spPr>
      </p:pic>
    </p:spTree>
    <p:extLst>
      <p:ext uri="{BB962C8B-B14F-4D97-AF65-F5344CB8AC3E}">
        <p14:creationId xmlns:p14="http://schemas.microsoft.com/office/powerpoint/2010/main" val="39008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p:txBody>
      </p:sp>
      <p:sp>
        <p:nvSpPr>
          <p:cNvPr id="3074" name="Rectangle 2"/>
          <p:cNvSpPr>
            <a:spLocks noGrp="1" noChangeArrowheads="1"/>
          </p:cNvSpPr>
          <p:nvPr>
            <p:ph type="title"/>
          </p:nvPr>
        </p:nvSpPr>
        <p:spPr>
          <a:xfrm>
            <a:off x="457200" y="152400"/>
            <a:ext cx="8229600" cy="838200"/>
          </a:xfrm>
        </p:spPr>
        <p:txBody>
          <a:bodyPr>
            <a:normAutofit/>
          </a:bodyPr>
          <a:lstStyle/>
          <a:p>
            <a:pPr algn="ctr" eaLnBrk="1" hangingPunct="1"/>
            <a:r>
              <a:rPr lang="en-US" sz="3600" dirty="0">
                <a:solidFill>
                  <a:schemeClr val="tx1"/>
                </a:solidFill>
                <a:latin typeface="Arial" panose="020B0604020202020204" pitchFamily="34" charset="0"/>
                <a:cs typeface="Arial" panose="020B0604020202020204" pitchFamily="34" charset="0"/>
              </a:rPr>
              <a:t>Mk.5:…15</a:t>
            </a:r>
            <a:endParaRPr lang="en-US" sz="28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84677C3-7859-4564-80EF-8031131C2189}"/>
              </a:ext>
            </a:extLst>
          </p:cNvPr>
          <p:cNvPicPr>
            <a:picLocks noChangeAspect="1"/>
          </p:cNvPicPr>
          <p:nvPr/>
        </p:nvPicPr>
        <p:blipFill>
          <a:blip r:embed="rId3"/>
          <a:stretch>
            <a:fillRect/>
          </a:stretch>
        </p:blipFill>
        <p:spPr>
          <a:xfrm>
            <a:off x="914400" y="1143000"/>
            <a:ext cx="7315200" cy="5448300"/>
          </a:xfrm>
          <a:prstGeom prst="rect">
            <a:avLst/>
          </a:prstGeom>
        </p:spPr>
      </p:pic>
    </p:spTree>
    <p:extLst>
      <p:ext uri="{BB962C8B-B14F-4D97-AF65-F5344CB8AC3E}">
        <p14:creationId xmlns:p14="http://schemas.microsoft.com/office/powerpoint/2010/main" val="38196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7500" lnSpcReduction="20000"/>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76200"/>
            <a:ext cx="8229600" cy="704850"/>
          </a:xfrm>
        </p:spPr>
        <p:txBody>
          <a:bodyPr>
            <a:normAutofit/>
          </a:bodyPr>
          <a:lstStyle/>
          <a:p>
            <a:pPr algn="ctr" eaLnBrk="1" hangingPunct="1"/>
            <a:r>
              <a:rPr lang="en-US" sz="3200" dirty="0">
                <a:solidFill>
                  <a:schemeClr val="tx1"/>
                </a:solidFill>
                <a:latin typeface="Arial" panose="020B0604020202020204" pitchFamily="34" charset="0"/>
                <a:cs typeface="Arial" panose="020B0604020202020204" pitchFamily="34" charset="0"/>
              </a:rPr>
              <a:t>Contrast: camera and eye</a:t>
            </a:r>
          </a:p>
        </p:txBody>
      </p:sp>
      <p:pic>
        <p:nvPicPr>
          <p:cNvPr id="2" name="Picture 1">
            <a:extLst>
              <a:ext uri="{FF2B5EF4-FFF2-40B4-BE49-F238E27FC236}">
                <a16:creationId xmlns:a16="http://schemas.microsoft.com/office/drawing/2014/main" id="{6CD7692F-6A48-4E94-AEA6-ACFA577E9B52}"/>
              </a:ext>
            </a:extLst>
          </p:cNvPr>
          <p:cNvPicPr>
            <a:picLocks noChangeAspect="1"/>
          </p:cNvPicPr>
          <p:nvPr/>
        </p:nvPicPr>
        <p:blipFill>
          <a:blip r:embed="rId3"/>
          <a:stretch>
            <a:fillRect/>
          </a:stretch>
        </p:blipFill>
        <p:spPr>
          <a:xfrm>
            <a:off x="579580" y="808180"/>
            <a:ext cx="8001000" cy="6000750"/>
          </a:xfrm>
          <a:prstGeom prst="rect">
            <a:avLst/>
          </a:prstGeom>
        </p:spPr>
      </p:pic>
    </p:spTree>
    <p:extLst>
      <p:ext uri="{BB962C8B-B14F-4D97-AF65-F5344CB8AC3E}">
        <p14:creationId xmlns:p14="http://schemas.microsoft.com/office/powerpoint/2010/main" val="2020260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AppData\Local\Microsoft\Windows\Temporary Internet Files\Content.IE5\L4XS5DRF\MC900437525[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33787" y="3052762"/>
            <a:ext cx="1876425"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762000"/>
          </a:xfrm>
        </p:spPr>
        <p:txBody>
          <a:bodyPr anchor="ctr" anchorCtr="0"/>
          <a:lstStyle/>
          <a:p>
            <a:pPr algn="ctr"/>
            <a:r>
              <a:rPr lang="en-US" sz="3600" b="1" dirty="0">
                <a:solidFill>
                  <a:schemeClr val="bg1"/>
                </a:solidFill>
                <a:latin typeface="Arial" panose="020B0604020202020204" pitchFamily="34" charset="0"/>
                <a:cs typeface="Arial" panose="020B0604020202020204" pitchFamily="34" charset="0"/>
              </a:rPr>
              <a:t>Modern evolution</a:t>
            </a:r>
          </a:p>
        </p:txBody>
      </p:sp>
      <p:pic>
        <p:nvPicPr>
          <p:cNvPr id="2053" name="Picture 5" descr="C:\Users\Owner\AppData\Local\Microsoft\Windows\Temporary Internet Files\Content.IE5\L4XS5DRF\MC9004413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9663" y="5032830"/>
            <a:ext cx="1049337" cy="1066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Owner\AppData\Local\Microsoft\Windows\Temporary Internet Files\Content.IE5\9R7YI149\MP90043927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5029200"/>
            <a:ext cx="1600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Owner\AppData\Local\Microsoft\Windows\Temporary Internet Files\Content.IE5\L4XS5DRF\MM900356730[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05200" y="5105400"/>
            <a:ext cx="10287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Owner\AppData\Local\Microsoft\Windows\Temporary Internet Files\Content.IE5\40PQXFNK\MC90024114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0683" y="5327904"/>
            <a:ext cx="940003" cy="53949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Owner\AppData\Local\Microsoft\Windows\Temporary Internet Files\Content.IE5\L4XS5DRF\MC90010497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4953457"/>
            <a:ext cx="1217524" cy="12187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4267200" y="3658057"/>
            <a:ext cx="609600" cy="12187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6000" b="1" i="0" u="none" strike="noStrike" cap="none" normalizeH="0" baseline="0" dirty="0">
                <a:ln>
                  <a:noFill/>
                </a:ln>
                <a:solidFill>
                  <a:schemeClr val="tx1"/>
                </a:solidFill>
                <a:effectLst/>
                <a:latin typeface="Arial" charset="0"/>
              </a:rPr>
              <a:t>?</a:t>
            </a:r>
            <a:endParaRPr kumimoji="0" lang="en-US" sz="1800" b="1" i="0" u="none" strike="noStrike" cap="none" normalizeH="0" baseline="0" dirty="0">
              <a:ln>
                <a:noFill/>
              </a:ln>
              <a:solidFill>
                <a:schemeClr val="tx1"/>
              </a:solidFill>
              <a:effectLst/>
              <a:latin typeface="Arial" charset="0"/>
            </a:endParaRPr>
          </a:p>
        </p:txBody>
      </p:sp>
      <p:sp>
        <p:nvSpPr>
          <p:cNvPr id="6" name="Rectangle 5"/>
          <p:cNvSpPr/>
          <p:nvPr/>
        </p:nvSpPr>
        <p:spPr bwMode="auto">
          <a:xfrm>
            <a:off x="1629228" y="1219200"/>
            <a:ext cx="5881914" cy="2209800"/>
          </a:xfrm>
          <a:prstGeom prst="rect">
            <a:avLst/>
          </a:prstGeom>
          <a:blipFill>
            <a:blip r:embed="rId8"/>
            <a:tile tx="0" ty="0" sx="100000" sy="100000" flip="none" algn="tl"/>
          </a:blipFill>
          <a:ln w="9525" cap="flat" cmpd="sng" algn="ctr">
            <a:solidFill>
              <a:schemeClr val="bg2">
                <a:lumMod val="75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a:ln>
                  <a:noFill/>
                </a:ln>
                <a:solidFill>
                  <a:schemeClr val="accent4">
                    <a:lumMod val="50000"/>
                  </a:schemeClr>
                </a:solidFill>
                <a:effectLst/>
              </a:rPr>
              <a:t>1. </a:t>
            </a:r>
            <a:r>
              <a:rPr kumimoji="0" lang="en-US" sz="3200" b="1" i="0" u="none" strike="noStrike" cap="none" normalizeH="0" baseline="0" dirty="0">
                <a:ln>
                  <a:noFill/>
                </a:ln>
                <a:solidFill>
                  <a:schemeClr val="bg1"/>
                </a:solidFill>
                <a:effectLst/>
              </a:rPr>
              <a:t>No observers</a:t>
            </a:r>
          </a:p>
          <a:p>
            <a:pPr marR="0" defTabSz="914400" rtl="0" eaLnBrk="0" fontAlgn="base" latinLnBrk="0" hangingPunct="0">
              <a:lnSpc>
                <a:spcPct val="100000"/>
              </a:lnSpc>
              <a:spcBef>
                <a:spcPct val="0"/>
              </a:spcBef>
              <a:spcAft>
                <a:spcPct val="0"/>
              </a:spcAft>
              <a:buClrTx/>
              <a:buSzTx/>
              <a:tabLst/>
            </a:pPr>
            <a:r>
              <a:rPr lang="en-US" sz="2000" b="1" dirty="0">
                <a:solidFill>
                  <a:schemeClr val="accent4">
                    <a:lumMod val="50000"/>
                  </a:schemeClr>
                </a:solidFill>
              </a:rPr>
              <a:t>2. </a:t>
            </a:r>
            <a:r>
              <a:rPr lang="en-US" sz="3200" b="1" dirty="0">
                <a:solidFill>
                  <a:schemeClr val="bg1"/>
                </a:solidFill>
              </a:rPr>
              <a:t>Multiplied millions of years</a:t>
            </a:r>
          </a:p>
          <a:p>
            <a:pPr marR="0" defTabSz="914400" rtl="0" eaLnBrk="0" fontAlgn="base" latinLnBrk="0" hangingPunct="0">
              <a:lnSpc>
                <a:spcPct val="100000"/>
              </a:lnSpc>
              <a:spcBef>
                <a:spcPct val="0"/>
              </a:spcBef>
              <a:spcAft>
                <a:spcPct val="0"/>
              </a:spcAft>
              <a:buClrTx/>
              <a:buSzTx/>
              <a:tabLst/>
            </a:pPr>
            <a:r>
              <a:rPr lang="en-US" sz="2000" b="1" dirty="0">
                <a:solidFill>
                  <a:schemeClr val="accent4">
                    <a:lumMod val="50000"/>
                  </a:schemeClr>
                </a:solidFill>
              </a:rPr>
              <a:t>3.</a:t>
            </a:r>
            <a:r>
              <a:rPr lang="en-US" sz="2800" b="1" dirty="0">
                <a:solidFill>
                  <a:schemeClr val="bg1"/>
                </a:solidFill>
              </a:rPr>
              <a:t> </a:t>
            </a:r>
            <a:r>
              <a:rPr lang="en-US" sz="3200" b="1" dirty="0">
                <a:solidFill>
                  <a:schemeClr val="bg1"/>
                </a:solidFill>
              </a:rPr>
              <a:t>Cannot be </a:t>
            </a:r>
            <a:r>
              <a:rPr kumimoji="0" lang="en-US" sz="3200" b="1" i="0" u="none" strike="noStrike" cap="none" normalizeH="0" baseline="0" dirty="0">
                <a:ln>
                  <a:noFill/>
                </a:ln>
                <a:solidFill>
                  <a:schemeClr val="bg1"/>
                </a:solidFill>
                <a:effectLst/>
              </a:rPr>
              <a:t>repeated</a:t>
            </a:r>
          </a:p>
          <a:p>
            <a:pPr marR="0" defTabSz="914400" rtl="0" eaLnBrk="0" fontAlgn="base" latinLnBrk="0" hangingPunct="0">
              <a:lnSpc>
                <a:spcPct val="100000"/>
              </a:lnSpc>
              <a:spcBef>
                <a:spcPct val="0"/>
              </a:spcBef>
              <a:spcAft>
                <a:spcPct val="0"/>
              </a:spcAft>
              <a:buClrTx/>
              <a:buSzTx/>
              <a:tabLst/>
            </a:pPr>
            <a:r>
              <a:rPr lang="en-US" sz="2000" b="1" dirty="0">
                <a:solidFill>
                  <a:schemeClr val="accent4">
                    <a:lumMod val="50000"/>
                  </a:schemeClr>
                </a:solidFill>
              </a:rPr>
              <a:t>4. </a:t>
            </a:r>
            <a:r>
              <a:rPr kumimoji="0" lang="en-US" sz="3200" b="1" i="0" u="none" strike="noStrike" cap="none" normalizeH="0" baseline="0" dirty="0">
                <a:ln>
                  <a:noFill/>
                </a:ln>
                <a:solidFill>
                  <a:schemeClr val="bg1"/>
                </a:solidFill>
                <a:effectLst/>
              </a:rPr>
              <a:t>Therefore,</a:t>
            </a:r>
            <a:r>
              <a:rPr kumimoji="0" lang="en-US" sz="3200" b="1" i="0" u="none" strike="noStrike" cap="none" normalizeH="0" dirty="0">
                <a:ln>
                  <a:noFill/>
                </a:ln>
                <a:solidFill>
                  <a:schemeClr val="bg1"/>
                </a:solidFill>
                <a:effectLst/>
              </a:rPr>
              <a:t> matter of </a:t>
            </a:r>
            <a:r>
              <a:rPr kumimoji="0" lang="en-US" sz="3200" b="1" i="0" u="none" strike="noStrike" cap="none" normalizeH="0" dirty="0">
                <a:ln>
                  <a:noFill/>
                </a:ln>
                <a:solidFill>
                  <a:srgbClr val="800000"/>
                </a:solidFill>
                <a:effectLst/>
              </a:rPr>
              <a:t>‘faith’</a:t>
            </a:r>
            <a:endParaRPr kumimoji="0" lang="en-US" sz="3200" b="1" i="0" u="none" strike="noStrike" cap="none" normalizeH="0" baseline="0" dirty="0">
              <a:ln>
                <a:noFill/>
              </a:ln>
              <a:solidFill>
                <a:srgbClr val="800000"/>
              </a:solidFill>
              <a:effectLst/>
            </a:endParaRPr>
          </a:p>
        </p:txBody>
      </p:sp>
      <p:pic>
        <p:nvPicPr>
          <p:cNvPr id="1026" name="Picture 2" descr="C:\Users\Owner\AppData\Local\Microsoft\Windows\Temporary Internet Files\Content.IE5\9R7YI149\MM900163073[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029200"/>
            <a:ext cx="92165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p:txBody>
      </p:sp>
      <p:sp>
        <p:nvSpPr>
          <p:cNvPr id="3074" name="Rectangle 2"/>
          <p:cNvSpPr>
            <a:spLocks noGrp="1" noChangeArrowheads="1"/>
          </p:cNvSpPr>
          <p:nvPr>
            <p:ph type="title"/>
          </p:nvPr>
        </p:nvSpPr>
        <p:spPr>
          <a:xfrm>
            <a:off x="457200" y="152400"/>
            <a:ext cx="8229600" cy="914400"/>
          </a:xfrm>
        </p:spPr>
        <p:txBody>
          <a:bodyPr anchor="ctr" anchorCtr="0">
            <a:normAutofit/>
          </a:bodyPr>
          <a:lstStyle/>
          <a:p>
            <a:pPr algn="ctr" eaLnBrk="1" hangingPunct="1"/>
            <a:r>
              <a:rPr lang="en-US" sz="3600" dirty="0">
                <a:latin typeface="Arial" panose="020B0604020202020204" pitchFamily="34" charset="0"/>
                <a:cs typeface="Arial" panose="020B0604020202020204" pitchFamily="34" charset="0"/>
              </a:rPr>
              <a:t>House</a:t>
            </a:r>
          </a:p>
        </p:txBody>
      </p:sp>
      <p:pic>
        <p:nvPicPr>
          <p:cNvPr id="3" name="Picture 2">
            <a:extLst>
              <a:ext uri="{FF2B5EF4-FFF2-40B4-BE49-F238E27FC236}">
                <a16:creationId xmlns:a16="http://schemas.microsoft.com/office/drawing/2014/main" id="{41D8A2C4-F948-4D74-9443-61C97B2A15D5}"/>
              </a:ext>
            </a:extLst>
          </p:cNvPr>
          <p:cNvPicPr>
            <a:picLocks noChangeAspect="1"/>
          </p:cNvPicPr>
          <p:nvPr/>
        </p:nvPicPr>
        <p:blipFill>
          <a:blip r:embed="rId3"/>
          <a:stretch>
            <a:fillRect/>
          </a:stretch>
        </p:blipFill>
        <p:spPr>
          <a:xfrm>
            <a:off x="381000" y="1018597"/>
            <a:ext cx="3912882" cy="2943803"/>
          </a:xfrm>
          <a:prstGeom prst="rect">
            <a:avLst/>
          </a:prstGeom>
        </p:spPr>
      </p:pic>
      <p:sp>
        <p:nvSpPr>
          <p:cNvPr id="4" name="Rectangle 3">
            <a:extLst>
              <a:ext uri="{FF2B5EF4-FFF2-40B4-BE49-F238E27FC236}">
                <a16:creationId xmlns:a16="http://schemas.microsoft.com/office/drawing/2014/main" id="{AB145265-2BBD-495D-8909-8656BA4A1C2E}"/>
              </a:ext>
            </a:extLst>
          </p:cNvPr>
          <p:cNvSpPr/>
          <p:nvPr/>
        </p:nvSpPr>
        <p:spPr>
          <a:xfrm>
            <a:off x="4648200" y="1018596"/>
            <a:ext cx="4191000" cy="2943803"/>
          </a:xfrm>
          <a:prstGeom prst="rect">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900"/>
              </a:spcAft>
            </a:pPr>
            <a:r>
              <a:rPr lang="en-US" sz="2000" dirty="0">
                <a:solidFill>
                  <a:srgbClr val="FFFF00"/>
                </a:solidFill>
                <a:latin typeface="Arial" panose="020B0604020202020204" pitchFamily="34" charset="0"/>
                <a:cs typeface="Arial" panose="020B0604020202020204" pitchFamily="34" charset="0"/>
              </a:rPr>
              <a:t>1. </a:t>
            </a:r>
            <a:r>
              <a:rPr lang="en-US" sz="3000" dirty="0">
                <a:latin typeface="Arial" panose="020B0604020202020204" pitchFamily="34" charset="0"/>
                <a:cs typeface="Arial" panose="020B0604020202020204" pitchFamily="34" charset="0"/>
              </a:rPr>
              <a:t>Illusion?</a:t>
            </a:r>
          </a:p>
          <a:p>
            <a:pPr>
              <a:spcAft>
                <a:spcPts val="900"/>
              </a:spcAft>
            </a:pPr>
            <a:r>
              <a:rPr lang="en-US" sz="2000" dirty="0">
                <a:solidFill>
                  <a:srgbClr val="FFFF00"/>
                </a:solidFill>
                <a:latin typeface="Arial" panose="020B0604020202020204" pitchFamily="34" charset="0"/>
                <a:cs typeface="Arial" panose="020B0604020202020204" pitchFamily="34" charset="0"/>
              </a:rPr>
              <a:t>2. </a:t>
            </a:r>
            <a:r>
              <a:rPr lang="en-US" sz="3000" dirty="0">
                <a:latin typeface="Arial" panose="020B0604020202020204" pitchFamily="34" charset="0"/>
                <a:cs typeface="Arial" panose="020B0604020202020204" pitchFamily="34" charset="0"/>
              </a:rPr>
              <a:t>Eternal, self-existent?</a:t>
            </a:r>
          </a:p>
          <a:p>
            <a:pPr>
              <a:spcAft>
                <a:spcPts val="900"/>
              </a:spcAft>
            </a:pPr>
            <a:r>
              <a:rPr lang="en-US" sz="2000" dirty="0">
                <a:solidFill>
                  <a:srgbClr val="FFFF00"/>
                </a:solidFill>
                <a:latin typeface="Arial" panose="020B0604020202020204" pitchFamily="34" charset="0"/>
                <a:cs typeface="Arial" panose="020B0604020202020204" pitchFamily="34" charset="0"/>
              </a:rPr>
              <a:t>3. </a:t>
            </a:r>
            <a:r>
              <a:rPr lang="en-US" sz="3000" dirty="0">
                <a:latin typeface="Arial" panose="020B0604020202020204" pitchFamily="34" charset="0"/>
                <a:cs typeface="Arial" panose="020B0604020202020204" pitchFamily="34" charset="0"/>
              </a:rPr>
              <a:t>Create itself?</a:t>
            </a:r>
          </a:p>
          <a:p>
            <a:r>
              <a:rPr lang="en-US" sz="2000" dirty="0">
                <a:solidFill>
                  <a:srgbClr val="FFFF00"/>
                </a:solidFill>
                <a:latin typeface="Arial" panose="020B0604020202020204" pitchFamily="34" charset="0"/>
                <a:cs typeface="Arial" panose="020B0604020202020204" pitchFamily="34" charset="0"/>
              </a:rPr>
              <a:t>4. </a:t>
            </a:r>
            <a:r>
              <a:rPr lang="en-US" sz="3000" dirty="0">
                <a:latin typeface="Arial" panose="020B0604020202020204" pitchFamily="34" charset="0"/>
                <a:cs typeface="Arial" panose="020B0604020202020204" pitchFamily="34" charset="0"/>
              </a:rPr>
              <a:t>Intelligent design?</a:t>
            </a:r>
          </a:p>
        </p:txBody>
      </p:sp>
      <p:sp>
        <p:nvSpPr>
          <p:cNvPr id="5" name="Rectangle 4">
            <a:extLst>
              <a:ext uri="{FF2B5EF4-FFF2-40B4-BE49-F238E27FC236}">
                <a16:creationId xmlns:a16="http://schemas.microsoft.com/office/drawing/2014/main" id="{D2C62B90-CB93-405A-8C1F-9A088F211D76}"/>
              </a:ext>
            </a:extLst>
          </p:cNvPr>
          <p:cNvSpPr/>
          <p:nvPr/>
        </p:nvSpPr>
        <p:spPr>
          <a:xfrm>
            <a:off x="2752436" y="4191000"/>
            <a:ext cx="3652562" cy="2362200"/>
          </a:xfrm>
          <a:prstGeom prst="rect">
            <a:avLst/>
          </a:prstGeom>
          <a:solidFill>
            <a:schemeClr val="bg1"/>
          </a:solidFill>
          <a:ln w="3175">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100" dirty="0">
                <a:latin typeface="Arial" panose="020B0604020202020204" pitchFamily="34" charset="0"/>
                <a:cs typeface="Arial" panose="020B0604020202020204" pitchFamily="34" charset="0"/>
              </a:rPr>
              <a:t>Hb.3:4</a:t>
            </a:r>
          </a:p>
          <a:p>
            <a:pPr algn="ctr">
              <a:spcAft>
                <a:spcPts val="600"/>
              </a:spcAft>
            </a:pPr>
            <a:r>
              <a:rPr lang="en-US" sz="3100" dirty="0">
                <a:latin typeface="Arial" panose="020B0604020202020204" pitchFamily="34" charset="0"/>
                <a:cs typeface="Arial" panose="020B0604020202020204" pitchFamily="34" charset="0"/>
              </a:rPr>
              <a:t>Hb.11:3</a:t>
            </a:r>
          </a:p>
          <a:p>
            <a:pPr algn="ctr"/>
            <a:r>
              <a:rPr lang="en-US" sz="3100" dirty="0">
                <a:latin typeface="Arial" panose="020B0604020202020204" pitchFamily="34" charset="0"/>
                <a:cs typeface="Arial" panose="020B0604020202020204" pitchFamily="34" charset="0"/>
              </a:rPr>
              <a:t>Ps.8:1-4</a:t>
            </a:r>
          </a:p>
          <a:p>
            <a:pPr algn="ctr"/>
            <a:r>
              <a:rPr lang="en-US" sz="2800" dirty="0">
                <a:latin typeface="Arial" panose="020B0604020202020204" pitchFamily="34" charset="0"/>
                <a:cs typeface="Arial" panose="020B0604020202020204" pitchFamily="34" charset="0"/>
              </a:rPr>
              <a:t>[Ex.8:19]</a:t>
            </a:r>
          </a:p>
        </p:txBody>
      </p:sp>
    </p:spTree>
    <p:extLst>
      <p:ext uri="{BB962C8B-B14F-4D97-AF65-F5344CB8AC3E}">
        <p14:creationId xmlns:p14="http://schemas.microsoft.com/office/powerpoint/2010/main" val="26194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God, the Creator</a:t>
            </a:r>
          </a:p>
        </p:txBody>
      </p:sp>
      <p:sp>
        <p:nvSpPr>
          <p:cNvPr id="10" name="Rectangle 9"/>
          <p:cNvSpPr/>
          <p:nvPr/>
        </p:nvSpPr>
        <p:spPr bwMode="auto">
          <a:xfrm>
            <a:off x="2851484" y="914400"/>
            <a:ext cx="3441033" cy="5334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effectLst/>
                <a:latin typeface="Verdana" panose="020B0604030504040204" pitchFamily="34" charset="0"/>
                <a:ea typeface="Verdana" panose="020B0604030504040204" pitchFamily="34" charset="0"/>
              </a:rPr>
              <a:t>I</a:t>
            </a:r>
            <a:r>
              <a:rPr kumimoji="0" lang="en-US" sz="2400" i="0" u="none" strike="noStrike" cap="none" normalizeH="0" baseline="0" dirty="0">
                <a:ln>
                  <a:noFill/>
                </a:ln>
                <a:effectLst/>
                <a:latin typeface="Arial" charset="0"/>
              </a:rPr>
              <a:t>. Complexity</a:t>
            </a:r>
          </a:p>
        </p:txBody>
      </p:sp>
      <p:sp>
        <p:nvSpPr>
          <p:cNvPr id="4" name="Rectangle 3">
            <a:extLst>
              <a:ext uri="{FF2B5EF4-FFF2-40B4-BE49-F238E27FC236}">
                <a16:creationId xmlns:a16="http://schemas.microsoft.com/office/drawing/2014/main" id="{C328FB75-60D7-46DB-894A-D2318614309E}"/>
              </a:ext>
            </a:extLst>
          </p:cNvPr>
          <p:cNvSpPr/>
          <p:nvPr/>
        </p:nvSpPr>
        <p:spPr bwMode="auto">
          <a:xfrm>
            <a:off x="1219200" y="1676400"/>
            <a:ext cx="6705600" cy="1219200"/>
          </a:xfrm>
          <a:prstGeom prst="rect">
            <a:avLst/>
          </a:prstGeom>
          <a:solidFill>
            <a:schemeClr val="bg1"/>
          </a:solidFill>
          <a:ln w="9525" cap="flat" cmpd="sng" algn="ctr">
            <a:solidFill>
              <a:srgbClr val="00B0F0"/>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100" i="0" u="none" strike="noStrike" cap="none" normalizeH="0" baseline="0" dirty="0">
                <a:ln>
                  <a:noFill/>
                </a:ln>
                <a:solidFill>
                  <a:srgbClr val="FFC000"/>
                </a:solidFill>
                <a:effectLst/>
                <a:latin typeface="Verdana" panose="020B0604030504040204" pitchFamily="34" charset="0"/>
                <a:ea typeface="Verdana" panose="020B0604030504040204" pitchFamily="34" charset="0"/>
              </a:rPr>
              <a:t>II</a:t>
            </a:r>
            <a:r>
              <a:rPr kumimoji="0" lang="en-US" sz="3200" i="0" u="none" strike="noStrike" cap="none" normalizeH="0" baseline="0" dirty="0">
                <a:ln>
                  <a:noFill/>
                </a:ln>
                <a:solidFill>
                  <a:srgbClr val="FFC000"/>
                </a:solidFill>
                <a:effectLst/>
                <a:latin typeface="Arial" charset="0"/>
              </a:rPr>
              <a:t>. Choices</a:t>
            </a:r>
          </a:p>
        </p:txBody>
      </p:sp>
    </p:spTree>
    <p:extLst>
      <p:ext uri="{BB962C8B-B14F-4D97-AF65-F5344CB8AC3E}">
        <p14:creationId xmlns:p14="http://schemas.microsoft.com/office/powerpoint/2010/main" val="241578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p:txBody>
      </p:sp>
      <p:pic>
        <p:nvPicPr>
          <p:cNvPr id="3" name="Picture 2">
            <a:extLst>
              <a:ext uri="{FF2B5EF4-FFF2-40B4-BE49-F238E27FC236}">
                <a16:creationId xmlns:a16="http://schemas.microsoft.com/office/drawing/2014/main" id="{B8C18AC2-BAF8-4051-A49C-F287D468D5B7}"/>
              </a:ext>
            </a:extLst>
          </p:cNvPr>
          <p:cNvPicPr>
            <a:picLocks noChangeAspect="1"/>
          </p:cNvPicPr>
          <p:nvPr/>
        </p:nvPicPr>
        <p:blipFill>
          <a:blip r:embed="rId3"/>
          <a:stretch>
            <a:fillRect/>
          </a:stretch>
        </p:blipFill>
        <p:spPr>
          <a:xfrm>
            <a:off x="1910993" y="609600"/>
            <a:ext cx="5337243" cy="3919537"/>
          </a:xfrm>
          <a:prstGeom prst="rect">
            <a:avLst/>
          </a:prstGeom>
        </p:spPr>
      </p:pic>
    </p:spTree>
    <p:extLst>
      <p:ext uri="{BB962C8B-B14F-4D97-AF65-F5344CB8AC3E}">
        <p14:creationId xmlns:p14="http://schemas.microsoft.com/office/powerpoint/2010/main" val="286051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838200"/>
          </a:xfrm>
        </p:spPr>
        <p:txBody>
          <a:bodyPr/>
          <a:lstStyle/>
          <a:p>
            <a:r>
              <a:rPr lang="en-US" altLang="en-US" sz="3600" dirty="0">
                <a:solidFill>
                  <a:srgbClr val="FFFF00"/>
                </a:solidFill>
              </a:rPr>
              <a:t>God’s Design</a:t>
            </a:r>
            <a:endParaRPr lang="en-US" altLang="en-US" sz="3600" dirty="0">
              <a:solidFill>
                <a:schemeClr val="bg1"/>
              </a:solidFill>
            </a:endParaRPr>
          </a:p>
        </p:txBody>
      </p:sp>
      <p:sp>
        <p:nvSpPr>
          <p:cNvPr id="3075" name="Rectangle 3"/>
          <p:cNvSpPr>
            <a:spLocks noGrp="1" noChangeArrowheads="1"/>
          </p:cNvSpPr>
          <p:nvPr>
            <p:ph type="body" idx="1"/>
          </p:nvPr>
        </p:nvSpPr>
        <p:spPr>
          <a:xfrm>
            <a:off x="457200" y="1371600"/>
            <a:ext cx="8229600" cy="4648200"/>
          </a:xfrm>
        </p:spPr>
        <p:txBody>
          <a:bodyPr/>
          <a:lstStyle/>
          <a:p>
            <a:pPr marL="230188" indent="-230188">
              <a:spcAft>
                <a:spcPts val="600"/>
              </a:spcAft>
              <a:buFont typeface="Arial" panose="020B0604020202020204" pitchFamily="34" charset="0"/>
              <a:buChar char="•"/>
            </a:pPr>
            <a:r>
              <a:rPr lang="en-US" altLang="en-US" dirty="0">
                <a:solidFill>
                  <a:schemeClr val="bg1"/>
                </a:solidFill>
              </a:rPr>
              <a:t>Job 38:1-4 – </a:t>
            </a:r>
            <a:r>
              <a:rPr lang="en-US" altLang="en-US" dirty="0">
                <a:solidFill>
                  <a:srgbClr val="FFFF99"/>
                </a:solidFill>
              </a:rPr>
              <a:t>earth</a:t>
            </a:r>
          </a:p>
          <a:p>
            <a:pPr marL="230188" indent="-230188">
              <a:spcAft>
                <a:spcPts val="600"/>
              </a:spcAft>
              <a:buFont typeface="Arial" panose="020B0604020202020204" pitchFamily="34" charset="0"/>
              <a:buChar char="•"/>
            </a:pPr>
            <a:r>
              <a:rPr lang="en-US" altLang="en-US" sz="3200" dirty="0">
                <a:solidFill>
                  <a:schemeClr val="bg1"/>
                </a:solidFill>
              </a:rPr>
              <a:t>Job 38:16 – </a:t>
            </a:r>
            <a:r>
              <a:rPr lang="en-US" altLang="en-US" sz="3200" dirty="0">
                <a:solidFill>
                  <a:srgbClr val="FFFF99"/>
                </a:solidFill>
              </a:rPr>
              <a:t>sea</a:t>
            </a:r>
          </a:p>
          <a:p>
            <a:pPr marL="230188" indent="-230188">
              <a:spcAft>
                <a:spcPts val="600"/>
              </a:spcAft>
              <a:buFont typeface="Arial" panose="020B0604020202020204" pitchFamily="34" charset="0"/>
              <a:buChar char="•"/>
            </a:pPr>
            <a:r>
              <a:rPr lang="en-US" altLang="en-US" dirty="0">
                <a:solidFill>
                  <a:schemeClr val="bg1"/>
                </a:solidFill>
              </a:rPr>
              <a:t>Job 38:19-21 – </a:t>
            </a:r>
            <a:r>
              <a:rPr lang="en-US" altLang="en-US" dirty="0">
                <a:solidFill>
                  <a:srgbClr val="FFFF99"/>
                </a:solidFill>
              </a:rPr>
              <a:t>light</a:t>
            </a:r>
          </a:p>
          <a:p>
            <a:pPr marL="230188" indent="-230188">
              <a:spcAft>
                <a:spcPts val="600"/>
              </a:spcAft>
              <a:buFont typeface="Arial" panose="020B0604020202020204" pitchFamily="34" charset="0"/>
              <a:buChar char="•"/>
            </a:pPr>
            <a:r>
              <a:rPr lang="en-US" altLang="en-US" sz="3200" dirty="0">
                <a:solidFill>
                  <a:schemeClr val="bg1"/>
                </a:solidFill>
              </a:rPr>
              <a:t>Job 38:31-33 – </a:t>
            </a:r>
            <a:r>
              <a:rPr lang="en-US" altLang="en-US" sz="3200" dirty="0">
                <a:solidFill>
                  <a:srgbClr val="FFFF99"/>
                </a:solidFill>
              </a:rPr>
              <a:t>stars</a:t>
            </a:r>
            <a:r>
              <a:rPr lang="en-US" altLang="en-US" sz="3200" dirty="0">
                <a:solidFill>
                  <a:schemeClr val="bg1"/>
                </a:solidFill>
              </a:rPr>
              <a:t> </a:t>
            </a:r>
          </a:p>
        </p:txBody>
      </p:sp>
      <p:sp>
        <p:nvSpPr>
          <p:cNvPr id="2" name="Rectangle 1">
            <a:extLst>
              <a:ext uri="{FF2B5EF4-FFF2-40B4-BE49-F238E27FC236}">
                <a16:creationId xmlns:a16="http://schemas.microsoft.com/office/drawing/2014/main" id="{94A2F14C-1FD0-43FA-BBD0-B4B5C3081CB9}"/>
              </a:ext>
            </a:extLst>
          </p:cNvPr>
          <p:cNvSpPr/>
          <p:nvPr/>
        </p:nvSpPr>
        <p:spPr>
          <a:xfrm>
            <a:off x="4572000" y="990600"/>
            <a:ext cx="4267200" cy="541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3200" dirty="0">
                <a:solidFill>
                  <a:srgbClr val="FFFF99"/>
                </a:solidFill>
              </a:rPr>
              <a:t>Choices:</a:t>
            </a:r>
          </a:p>
          <a:p>
            <a:pPr marL="341313" indent="-341313">
              <a:spcAft>
                <a:spcPts val="600"/>
              </a:spcAft>
            </a:pPr>
            <a:r>
              <a:rPr lang="en-US" sz="2400" dirty="0">
                <a:solidFill>
                  <a:srgbClr val="FFC000"/>
                </a:solidFill>
              </a:rPr>
              <a:t>1. </a:t>
            </a:r>
            <a:r>
              <a:rPr lang="en-US" sz="3100" dirty="0"/>
              <a:t>Something either is or is not.</a:t>
            </a:r>
          </a:p>
          <a:p>
            <a:pPr marL="341313" indent="-341313">
              <a:spcAft>
                <a:spcPts val="600"/>
              </a:spcAft>
            </a:pPr>
            <a:r>
              <a:rPr lang="en-US" sz="2400" dirty="0">
                <a:solidFill>
                  <a:srgbClr val="FFC000"/>
                </a:solidFill>
              </a:rPr>
              <a:t>2. </a:t>
            </a:r>
            <a:r>
              <a:rPr lang="en-US" sz="3100" dirty="0"/>
              <a:t>What is, is either created or eternal.</a:t>
            </a:r>
          </a:p>
          <a:p>
            <a:pPr marL="341313" indent="-341313">
              <a:spcAft>
                <a:spcPts val="600"/>
              </a:spcAft>
            </a:pPr>
            <a:r>
              <a:rPr lang="en-US" sz="2400" dirty="0">
                <a:solidFill>
                  <a:srgbClr val="FFC000"/>
                </a:solidFill>
              </a:rPr>
              <a:t>3. </a:t>
            </a:r>
            <a:r>
              <a:rPr lang="en-US" sz="3100" dirty="0"/>
              <a:t>Creator is either intelligent or unintelligent.</a:t>
            </a:r>
          </a:p>
          <a:p>
            <a:pPr marL="341313" indent="-341313" algn="ctr">
              <a:spcAft>
                <a:spcPts val="600"/>
              </a:spcAft>
            </a:pPr>
            <a:r>
              <a:rPr lang="en-US" sz="3100" dirty="0"/>
              <a:t>Is.40:26</a:t>
            </a:r>
          </a:p>
          <a:p>
            <a:pPr marL="341313" indent="-341313" algn="ctr"/>
            <a:r>
              <a:rPr lang="en-US" sz="3100" dirty="0"/>
              <a:t>Col.1:16</a:t>
            </a:r>
          </a:p>
        </p:txBody>
      </p:sp>
    </p:spTree>
    <p:extLst>
      <p:ext uri="{BB962C8B-B14F-4D97-AF65-F5344CB8AC3E}">
        <p14:creationId xmlns:p14="http://schemas.microsoft.com/office/powerpoint/2010/main" val="39746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838200"/>
          </a:xfrm>
        </p:spPr>
        <p:txBody>
          <a:bodyPr/>
          <a:lstStyle/>
          <a:p>
            <a:r>
              <a:rPr lang="en-US" altLang="en-US" sz="3600" dirty="0">
                <a:solidFill>
                  <a:srgbClr val="FFFF00"/>
                </a:solidFill>
              </a:rPr>
              <a:t>God’s Anthropic Principle</a:t>
            </a:r>
            <a:endParaRPr lang="en-US" altLang="en-US" sz="3600" dirty="0">
              <a:solidFill>
                <a:schemeClr val="bg1"/>
              </a:solidFill>
            </a:endParaRPr>
          </a:p>
        </p:txBody>
      </p:sp>
      <p:sp>
        <p:nvSpPr>
          <p:cNvPr id="3075" name="Rectangle 3"/>
          <p:cNvSpPr>
            <a:spLocks noGrp="1" noChangeArrowheads="1"/>
          </p:cNvSpPr>
          <p:nvPr>
            <p:ph type="body" idx="1"/>
          </p:nvPr>
        </p:nvSpPr>
        <p:spPr>
          <a:xfrm>
            <a:off x="457200" y="990600"/>
            <a:ext cx="8229600" cy="5410200"/>
          </a:xfrm>
        </p:spPr>
        <p:txBody>
          <a:bodyPr/>
          <a:lstStyle/>
          <a:p>
            <a:pPr marL="230188" indent="-230188">
              <a:spcAft>
                <a:spcPts val="600"/>
              </a:spcAft>
              <a:buFont typeface="Arial" panose="020B0604020202020204" pitchFamily="34" charset="0"/>
              <a:buChar char="•"/>
            </a:pPr>
            <a:r>
              <a:rPr lang="en-US" altLang="en-US" dirty="0">
                <a:solidFill>
                  <a:schemeClr val="bg1"/>
                </a:solidFill>
              </a:rPr>
              <a:t>Oxygen level</a:t>
            </a:r>
          </a:p>
          <a:p>
            <a:pPr marL="230188" indent="-230188">
              <a:spcAft>
                <a:spcPts val="600"/>
              </a:spcAft>
              <a:buFont typeface="Arial" panose="020B0604020202020204" pitchFamily="34" charset="0"/>
              <a:buChar char="•"/>
            </a:pPr>
            <a:r>
              <a:rPr lang="en-US" altLang="en-US" sz="3200" dirty="0">
                <a:solidFill>
                  <a:schemeClr val="bg1"/>
                </a:solidFill>
              </a:rPr>
              <a:t>Atmospheric transparency</a:t>
            </a:r>
          </a:p>
          <a:p>
            <a:pPr marL="230188" indent="-230188">
              <a:spcAft>
                <a:spcPts val="600"/>
              </a:spcAft>
              <a:buFont typeface="Arial" panose="020B0604020202020204" pitchFamily="34" charset="0"/>
              <a:buChar char="•"/>
            </a:pPr>
            <a:r>
              <a:rPr lang="en-US" altLang="en-US" dirty="0">
                <a:solidFill>
                  <a:schemeClr val="bg1"/>
                </a:solidFill>
              </a:rPr>
              <a:t>Moon-earth gravitational interaction</a:t>
            </a:r>
          </a:p>
          <a:p>
            <a:pPr marL="230188" indent="-230188">
              <a:spcAft>
                <a:spcPts val="600"/>
              </a:spcAft>
              <a:buFont typeface="Arial" panose="020B0604020202020204" pitchFamily="34" charset="0"/>
              <a:buChar char="•"/>
            </a:pPr>
            <a:r>
              <a:rPr lang="en-US" altLang="en-US" sz="3200" dirty="0">
                <a:solidFill>
                  <a:schemeClr val="bg1"/>
                </a:solidFill>
              </a:rPr>
              <a:t>Carbon dioxide level</a:t>
            </a:r>
          </a:p>
          <a:p>
            <a:pPr marL="230188" indent="-230188">
              <a:spcAft>
                <a:spcPts val="600"/>
              </a:spcAft>
              <a:buFont typeface="Arial" panose="020B0604020202020204" pitchFamily="34" charset="0"/>
              <a:buChar char="•"/>
            </a:pPr>
            <a:r>
              <a:rPr lang="en-US" altLang="en-US" dirty="0">
                <a:solidFill>
                  <a:schemeClr val="bg1"/>
                </a:solidFill>
              </a:rPr>
              <a:t>Gravity</a:t>
            </a:r>
          </a:p>
          <a:p>
            <a:pPr marL="0" indent="0">
              <a:spcAft>
                <a:spcPts val="600"/>
              </a:spcAft>
              <a:buNone/>
            </a:pPr>
            <a:endParaRPr lang="en-US" altLang="en-US" sz="3200" dirty="0">
              <a:solidFill>
                <a:schemeClr val="bg1"/>
              </a:solidFill>
            </a:endParaRPr>
          </a:p>
        </p:txBody>
      </p:sp>
      <p:sp>
        <p:nvSpPr>
          <p:cNvPr id="2" name="Rectangle 1">
            <a:extLst>
              <a:ext uri="{FF2B5EF4-FFF2-40B4-BE49-F238E27FC236}">
                <a16:creationId xmlns:a16="http://schemas.microsoft.com/office/drawing/2014/main" id="{61468CDA-F121-4A5B-A415-7B499D6CFFAD}"/>
              </a:ext>
            </a:extLst>
          </p:cNvPr>
          <p:cNvSpPr/>
          <p:nvPr/>
        </p:nvSpPr>
        <p:spPr>
          <a:xfrm>
            <a:off x="304800" y="4419600"/>
            <a:ext cx="8534400" cy="16002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If gravitational force were altered by 0.00000000000000000000000000000000000001%  the sun would not exist, and neither would we… </a:t>
            </a:r>
          </a:p>
        </p:txBody>
      </p:sp>
    </p:spTree>
    <p:extLst>
      <p:ext uri="{BB962C8B-B14F-4D97-AF65-F5344CB8AC3E}">
        <p14:creationId xmlns:p14="http://schemas.microsoft.com/office/powerpoint/2010/main" val="19646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838200"/>
          </a:xfrm>
        </p:spPr>
        <p:txBody>
          <a:bodyPr/>
          <a:lstStyle/>
          <a:p>
            <a:r>
              <a:rPr lang="en-US" altLang="en-US" sz="3600" dirty="0">
                <a:solidFill>
                  <a:srgbClr val="FFFF00"/>
                </a:solidFill>
              </a:rPr>
              <a:t>Intelligent Design</a:t>
            </a:r>
            <a:endParaRPr lang="en-US" altLang="en-US" sz="3600" dirty="0">
              <a:solidFill>
                <a:schemeClr val="bg1"/>
              </a:solidFill>
            </a:endParaRPr>
          </a:p>
        </p:txBody>
      </p:sp>
      <p:sp>
        <p:nvSpPr>
          <p:cNvPr id="3075" name="Rectangle 3"/>
          <p:cNvSpPr>
            <a:spLocks noGrp="1" noChangeArrowheads="1"/>
          </p:cNvSpPr>
          <p:nvPr>
            <p:ph type="body" idx="1"/>
          </p:nvPr>
        </p:nvSpPr>
        <p:spPr>
          <a:xfrm>
            <a:off x="457200" y="990600"/>
            <a:ext cx="8229600" cy="5410200"/>
          </a:xfrm>
        </p:spPr>
        <p:txBody>
          <a:bodyPr/>
          <a:lstStyle/>
          <a:p>
            <a:pPr marL="230188" indent="-230188">
              <a:spcAft>
                <a:spcPts val="600"/>
              </a:spcAft>
              <a:buFont typeface="Arial" panose="020B0604020202020204" pitchFamily="34" charset="0"/>
              <a:buChar char="•"/>
            </a:pPr>
            <a:r>
              <a:rPr lang="en-US" altLang="en-US" dirty="0">
                <a:solidFill>
                  <a:schemeClr val="bg1"/>
                </a:solidFill>
              </a:rPr>
              <a:t>Plane with lights . . .  stars</a:t>
            </a:r>
          </a:p>
          <a:p>
            <a:pPr marL="230188" indent="-230188">
              <a:spcAft>
                <a:spcPts val="600"/>
              </a:spcAft>
              <a:buFont typeface="Arial" panose="020B0604020202020204" pitchFamily="34" charset="0"/>
              <a:buChar char="•"/>
            </a:pPr>
            <a:r>
              <a:rPr lang="en-US" altLang="en-US" dirty="0">
                <a:solidFill>
                  <a:schemeClr val="bg1"/>
                </a:solidFill>
              </a:rPr>
              <a:t>Statue . . . Man who posed for it</a:t>
            </a:r>
          </a:p>
          <a:p>
            <a:pPr marL="230188" indent="-230188">
              <a:spcAft>
                <a:spcPts val="600"/>
              </a:spcAft>
              <a:buFont typeface="Arial" panose="020B0604020202020204" pitchFamily="34" charset="0"/>
              <a:buChar char="•"/>
            </a:pPr>
            <a:r>
              <a:rPr lang="en-US" altLang="en-US" dirty="0">
                <a:solidFill>
                  <a:schemeClr val="bg1"/>
                </a:solidFill>
              </a:rPr>
              <a:t>Computer . . . human brain</a:t>
            </a:r>
          </a:p>
          <a:p>
            <a:pPr marL="230188" indent="-230188">
              <a:spcAft>
                <a:spcPts val="600"/>
              </a:spcAft>
              <a:buFont typeface="Arial" panose="020B0604020202020204" pitchFamily="34" charset="0"/>
              <a:buChar char="•"/>
            </a:pPr>
            <a:r>
              <a:rPr lang="en-US" altLang="en-US" dirty="0">
                <a:solidFill>
                  <a:schemeClr val="bg1"/>
                </a:solidFill>
              </a:rPr>
              <a:t>City water system, food stores, people cars, bridges . . . cell</a:t>
            </a:r>
          </a:p>
          <a:p>
            <a:pPr marL="0" indent="0">
              <a:spcAft>
                <a:spcPts val="600"/>
              </a:spcAft>
              <a:buNone/>
            </a:pPr>
            <a:endParaRPr lang="en-US" altLang="en-US" sz="3200" dirty="0">
              <a:solidFill>
                <a:schemeClr val="bg1"/>
              </a:solidFill>
            </a:endParaRPr>
          </a:p>
        </p:txBody>
      </p:sp>
    </p:spTree>
    <p:extLst>
      <p:ext uri="{BB962C8B-B14F-4D97-AF65-F5344CB8AC3E}">
        <p14:creationId xmlns:p14="http://schemas.microsoft.com/office/powerpoint/2010/main" val="12432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838200"/>
          </a:xfrm>
        </p:spPr>
        <p:txBody>
          <a:bodyPr/>
          <a:lstStyle/>
          <a:p>
            <a:r>
              <a:rPr lang="en-US" altLang="en-US" sz="3600" dirty="0">
                <a:solidFill>
                  <a:srgbClr val="CCFFFF"/>
                </a:solidFill>
              </a:rPr>
              <a:t>Conclusion </a:t>
            </a:r>
            <a:r>
              <a:rPr lang="en-US" altLang="en-US" sz="2400" dirty="0">
                <a:solidFill>
                  <a:schemeClr val="bg1"/>
                </a:solidFill>
              </a:rPr>
              <a:t>(1/2)</a:t>
            </a:r>
            <a:endParaRPr lang="en-US" altLang="en-US" sz="3600" dirty="0">
              <a:solidFill>
                <a:schemeClr val="bg1"/>
              </a:solidFill>
            </a:endParaRPr>
          </a:p>
        </p:txBody>
      </p:sp>
      <p:sp>
        <p:nvSpPr>
          <p:cNvPr id="3075" name="Rectangle 3"/>
          <p:cNvSpPr>
            <a:spLocks noGrp="1" noChangeArrowheads="1"/>
          </p:cNvSpPr>
          <p:nvPr>
            <p:ph type="body" idx="1"/>
          </p:nvPr>
        </p:nvSpPr>
        <p:spPr>
          <a:xfrm>
            <a:off x="457200" y="990600"/>
            <a:ext cx="8229600" cy="5410200"/>
          </a:xfrm>
        </p:spPr>
        <p:txBody>
          <a:bodyPr/>
          <a:lstStyle/>
          <a:p>
            <a:pPr marL="230188" indent="-230188">
              <a:spcAft>
                <a:spcPts val="1200"/>
              </a:spcAft>
              <a:buFont typeface="Arial" panose="020B0604020202020204" pitchFamily="34" charset="0"/>
              <a:buChar char="•"/>
            </a:pPr>
            <a:r>
              <a:rPr lang="en-US" altLang="en-US" dirty="0">
                <a:solidFill>
                  <a:schemeClr val="bg1"/>
                </a:solidFill>
              </a:rPr>
              <a:t>No God = no morals</a:t>
            </a:r>
          </a:p>
          <a:p>
            <a:pPr marL="230188" indent="-230188">
              <a:spcAft>
                <a:spcPts val="1200"/>
              </a:spcAft>
              <a:buFont typeface="Arial" panose="020B0604020202020204" pitchFamily="34" charset="0"/>
              <a:buChar char="•"/>
            </a:pPr>
            <a:r>
              <a:rPr lang="en-US" altLang="en-US" dirty="0">
                <a:solidFill>
                  <a:schemeClr val="bg1"/>
                </a:solidFill>
              </a:rPr>
              <a:t>“If there is no god – and there isn’t – then we made up morality.  And I’m very impressed” </a:t>
            </a:r>
            <a:r>
              <a:rPr lang="en-US" altLang="en-US" sz="2400" dirty="0">
                <a:solidFill>
                  <a:schemeClr val="bg1"/>
                </a:solidFill>
              </a:rPr>
              <a:t>– Jennifer Michael Hecht.</a:t>
            </a:r>
          </a:p>
          <a:p>
            <a:pPr marL="230188" indent="-230188">
              <a:spcAft>
                <a:spcPts val="600"/>
              </a:spcAft>
              <a:buFont typeface="Arial" panose="020B0604020202020204" pitchFamily="34" charset="0"/>
              <a:buChar char="•"/>
            </a:pPr>
            <a:r>
              <a:rPr lang="en-US" altLang="en-US" dirty="0">
                <a:solidFill>
                  <a:schemeClr val="bg1"/>
                </a:solidFill>
              </a:rPr>
              <a:t>“If there is no God, everything is permitted” </a:t>
            </a:r>
            <a:r>
              <a:rPr lang="en-US" altLang="en-US" sz="2400" dirty="0">
                <a:solidFill>
                  <a:schemeClr val="bg1"/>
                </a:solidFill>
              </a:rPr>
              <a:t>– Fyodor Dostoevsky.    </a:t>
            </a:r>
          </a:p>
          <a:p>
            <a:pPr marL="0" indent="0">
              <a:spcAft>
                <a:spcPts val="600"/>
              </a:spcAft>
              <a:buNone/>
            </a:pPr>
            <a:endParaRPr lang="en-US" altLang="en-US" sz="3200" dirty="0">
              <a:solidFill>
                <a:schemeClr val="bg1"/>
              </a:solidFill>
            </a:endParaRPr>
          </a:p>
        </p:txBody>
      </p:sp>
    </p:spTree>
    <p:extLst>
      <p:ext uri="{BB962C8B-B14F-4D97-AF65-F5344CB8AC3E}">
        <p14:creationId xmlns:p14="http://schemas.microsoft.com/office/powerpoint/2010/main" val="13807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838200"/>
          </a:xfrm>
        </p:spPr>
        <p:txBody>
          <a:bodyPr/>
          <a:lstStyle/>
          <a:p>
            <a:r>
              <a:rPr lang="en-US" altLang="en-US" sz="3600" dirty="0">
                <a:solidFill>
                  <a:srgbClr val="CCFFFF"/>
                </a:solidFill>
              </a:rPr>
              <a:t>Conclusion </a:t>
            </a:r>
            <a:r>
              <a:rPr lang="en-US" altLang="en-US" sz="2400" dirty="0">
                <a:solidFill>
                  <a:schemeClr val="bg1"/>
                </a:solidFill>
              </a:rPr>
              <a:t>(1/2)</a:t>
            </a:r>
            <a:endParaRPr lang="en-US" altLang="en-US" sz="3600" dirty="0">
              <a:solidFill>
                <a:schemeClr val="bg1"/>
              </a:solidFill>
            </a:endParaRPr>
          </a:p>
        </p:txBody>
      </p:sp>
      <p:sp>
        <p:nvSpPr>
          <p:cNvPr id="3075" name="Rectangle 3"/>
          <p:cNvSpPr>
            <a:spLocks noGrp="1" noChangeArrowheads="1"/>
          </p:cNvSpPr>
          <p:nvPr>
            <p:ph type="body" idx="1"/>
          </p:nvPr>
        </p:nvSpPr>
        <p:spPr>
          <a:xfrm>
            <a:off x="457200" y="990600"/>
            <a:ext cx="8229600" cy="5410200"/>
          </a:xfrm>
        </p:spPr>
        <p:txBody>
          <a:bodyPr/>
          <a:lstStyle/>
          <a:p>
            <a:pPr marL="230188" indent="-230188">
              <a:spcAft>
                <a:spcPts val="600"/>
              </a:spcAft>
              <a:buFont typeface="Arial" panose="020B0604020202020204" pitchFamily="34" charset="0"/>
              <a:buChar char="•"/>
            </a:pPr>
            <a:r>
              <a:rPr lang="en-US" altLang="en-US" dirty="0">
                <a:solidFill>
                  <a:schemeClr val="bg1"/>
                </a:solidFill>
              </a:rPr>
              <a:t>Without God, we have no explanation for being, no morality to embrace, no purpose in life, and no hope beyond the grave.</a:t>
            </a:r>
          </a:p>
          <a:p>
            <a:pPr marL="230188" indent="-230188">
              <a:spcAft>
                <a:spcPts val="600"/>
              </a:spcAft>
              <a:buFont typeface="Arial" panose="020B0604020202020204" pitchFamily="34" charset="0"/>
              <a:buChar char="•"/>
            </a:pPr>
            <a:r>
              <a:rPr lang="en-US" altLang="en-US" dirty="0">
                <a:solidFill>
                  <a:schemeClr val="bg1"/>
                </a:solidFill>
              </a:rPr>
              <a:t> Creation is foundation of meaning . . .  </a:t>
            </a:r>
          </a:p>
          <a:p>
            <a:pPr marL="0" indent="0">
              <a:spcAft>
                <a:spcPts val="600"/>
              </a:spcAft>
              <a:buNone/>
            </a:pPr>
            <a:endParaRPr lang="en-US" altLang="en-US" sz="3200" dirty="0">
              <a:solidFill>
                <a:schemeClr val="bg1"/>
              </a:solidFill>
            </a:endParaRPr>
          </a:p>
        </p:txBody>
      </p:sp>
      <p:pic>
        <p:nvPicPr>
          <p:cNvPr id="2" name="Picture 1">
            <a:extLst>
              <a:ext uri="{FF2B5EF4-FFF2-40B4-BE49-F238E27FC236}">
                <a16:creationId xmlns:a16="http://schemas.microsoft.com/office/drawing/2014/main" id="{2DF8EB97-C3FC-4EDC-A702-6E8E51539D41}"/>
              </a:ext>
            </a:extLst>
          </p:cNvPr>
          <p:cNvPicPr>
            <a:picLocks noChangeAspect="1"/>
          </p:cNvPicPr>
          <p:nvPr/>
        </p:nvPicPr>
        <p:blipFill>
          <a:blip r:embed="rId3"/>
          <a:stretch>
            <a:fillRect/>
          </a:stretch>
        </p:blipFill>
        <p:spPr>
          <a:xfrm>
            <a:off x="1941944" y="3292794"/>
            <a:ext cx="5257800" cy="3417569"/>
          </a:xfrm>
          <a:prstGeom prst="rect">
            <a:avLst/>
          </a:prstGeom>
        </p:spPr>
      </p:pic>
      <p:sp>
        <p:nvSpPr>
          <p:cNvPr id="3" name="Rectangle 2">
            <a:extLst>
              <a:ext uri="{FF2B5EF4-FFF2-40B4-BE49-F238E27FC236}">
                <a16:creationId xmlns:a16="http://schemas.microsoft.com/office/drawing/2014/main" id="{98B47B8F-E1F5-43CF-B778-102BD474295D}"/>
              </a:ext>
            </a:extLst>
          </p:cNvPr>
          <p:cNvSpPr/>
          <p:nvPr/>
        </p:nvSpPr>
        <p:spPr>
          <a:xfrm>
            <a:off x="3810000" y="52578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Creation</a:t>
            </a:r>
            <a:endParaRPr lang="en-US" b="1" dirty="0">
              <a:solidFill>
                <a:schemeClr val="tx1"/>
              </a:solidFill>
            </a:endParaRPr>
          </a:p>
        </p:txBody>
      </p:sp>
      <p:sp>
        <p:nvSpPr>
          <p:cNvPr id="6" name="Rectangle 5">
            <a:extLst>
              <a:ext uri="{FF2B5EF4-FFF2-40B4-BE49-F238E27FC236}">
                <a16:creationId xmlns:a16="http://schemas.microsoft.com/office/drawing/2014/main" id="{6A2AB682-A4BA-419E-941F-726B6ACBED6A}"/>
              </a:ext>
            </a:extLst>
          </p:cNvPr>
          <p:cNvSpPr/>
          <p:nvPr/>
        </p:nvSpPr>
        <p:spPr>
          <a:xfrm>
            <a:off x="3819236" y="4544292"/>
            <a:ext cx="152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standard</a:t>
            </a:r>
            <a:endParaRPr lang="en-US" b="1" dirty="0">
              <a:solidFill>
                <a:schemeClr val="tx1"/>
              </a:solidFill>
            </a:endParaRPr>
          </a:p>
        </p:txBody>
      </p:sp>
      <p:sp>
        <p:nvSpPr>
          <p:cNvPr id="7" name="Rectangle 6">
            <a:extLst>
              <a:ext uri="{FF2B5EF4-FFF2-40B4-BE49-F238E27FC236}">
                <a16:creationId xmlns:a16="http://schemas.microsoft.com/office/drawing/2014/main" id="{523B336B-C6DA-4334-BEA3-C3BAA0C65554}"/>
              </a:ext>
            </a:extLst>
          </p:cNvPr>
          <p:cNvSpPr/>
          <p:nvPr/>
        </p:nvSpPr>
        <p:spPr>
          <a:xfrm>
            <a:off x="3276600" y="3962400"/>
            <a:ext cx="1259506"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meaning</a:t>
            </a:r>
            <a:endParaRPr lang="en-US" b="1" dirty="0">
              <a:solidFill>
                <a:schemeClr val="tx1"/>
              </a:solidFill>
            </a:endParaRPr>
          </a:p>
        </p:txBody>
      </p:sp>
      <p:sp>
        <p:nvSpPr>
          <p:cNvPr id="8" name="Rectangle 7">
            <a:extLst>
              <a:ext uri="{FF2B5EF4-FFF2-40B4-BE49-F238E27FC236}">
                <a16:creationId xmlns:a16="http://schemas.microsoft.com/office/drawing/2014/main" id="{CA575F11-AE70-4633-8075-8B7D2332F192}"/>
              </a:ext>
            </a:extLst>
          </p:cNvPr>
          <p:cNvSpPr/>
          <p:nvPr/>
        </p:nvSpPr>
        <p:spPr>
          <a:xfrm>
            <a:off x="4647150" y="3962400"/>
            <a:ext cx="1259506"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marriage</a:t>
            </a:r>
            <a:endParaRPr lang="en-US" b="1" dirty="0">
              <a:solidFill>
                <a:schemeClr val="tx1"/>
              </a:solidFill>
            </a:endParaRPr>
          </a:p>
        </p:txBody>
      </p:sp>
    </p:spTree>
    <p:extLst>
      <p:ext uri="{BB962C8B-B14F-4D97-AF65-F5344CB8AC3E}">
        <p14:creationId xmlns:p14="http://schemas.microsoft.com/office/powerpoint/2010/main" val="40206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838200"/>
          </a:xfrm>
        </p:spPr>
        <p:txBody>
          <a:bodyPr/>
          <a:lstStyle/>
          <a:p>
            <a:r>
              <a:rPr lang="en-US" altLang="en-US" sz="3600" dirty="0">
                <a:solidFill>
                  <a:srgbClr val="CCFFFF"/>
                </a:solidFill>
              </a:rPr>
              <a:t>Conclusion </a:t>
            </a:r>
            <a:r>
              <a:rPr lang="en-US" altLang="en-US" sz="2400" dirty="0">
                <a:solidFill>
                  <a:schemeClr val="bg1"/>
                </a:solidFill>
              </a:rPr>
              <a:t>(2/2)</a:t>
            </a:r>
            <a:endParaRPr lang="en-US" altLang="en-US" sz="3600" dirty="0">
              <a:solidFill>
                <a:schemeClr val="bg1"/>
              </a:solidFill>
            </a:endParaRPr>
          </a:p>
        </p:txBody>
      </p:sp>
      <p:sp>
        <p:nvSpPr>
          <p:cNvPr id="3075" name="Rectangle 3"/>
          <p:cNvSpPr>
            <a:spLocks noGrp="1" noChangeArrowheads="1"/>
          </p:cNvSpPr>
          <p:nvPr>
            <p:ph type="body" idx="1"/>
          </p:nvPr>
        </p:nvSpPr>
        <p:spPr>
          <a:xfrm>
            <a:off x="457200" y="990600"/>
            <a:ext cx="8229600" cy="5410200"/>
          </a:xfrm>
        </p:spPr>
        <p:txBody>
          <a:bodyPr/>
          <a:lstStyle/>
          <a:p>
            <a:pPr marL="230188" indent="-230188">
              <a:spcAft>
                <a:spcPts val="600"/>
              </a:spcAft>
              <a:buFont typeface="Arial" panose="020B0604020202020204" pitchFamily="34" charset="0"/>
              <a:buChar char="•"/>
            </a:pPr>
            <a:r>
              <a:rPr lang="en-US" altLang="en-US" dirty="0">
                <a:solidFill>
                  <a:schemeClr val="bg1"/>
                </a:solidFill>
              </a:rPr>
              <a:t>Ro.1:20</a:t>
            </a:r>
          </a:p>
          <a:p>
            <a:pPr marL="230188" indent="-230188">
              <a:spcAft>
                <a:spcPts val="600"/>
              </a:spcAft>
              <a:buFont typeface="Arial" panose="020B0604020202020204" pitchFamily="34" charset="0"/>
              <a:buChar char="•"/>
            </a:pPr>
            <a:r>
              <a:rPr lang="en-US" altLang="en-US" dirty="0">
                <a:solidFill>
                  <a:schemeClr val="bg1"/>
                </a:solidFill>
              </a:rPr>
              <a:t>Jesus . . . </a:t>
            </a:r>
          </a:p>
          <a:p>
            <a:pPr marL="630238" lvl="1" indent="-230188">
              <a:spcAft>
                <a:spcPts val="600"/>
              </a:spcAft>
              <a:buFont typeface="Arial" panose="020B0604020202020204" pitchFamily="34" charset="0"/>
              <a:buChar char="•"/>
            </a:pPr>
            <a:r>
              <a:rPr lang="en-US" altLang="en-US" sz="3200" dirty="0">
                <a:solidFill>
                  <a:schemeClr val="bg1"/>
                </a:solidFill>
              </a:rPr>
              <a:t>Created (Jn.1:3)</a:t>
            </a:r>
          </a:p>
          <a:p>
            <a:pPr marL="630238" lvl="1" indent="-230188">
              <a:spcAft>
                <a:spcPts val="600"/>
              </a:spcAft>
              <a:buFont typeface="Arial" panose="020B0604020202020204" pitchFamily="34" charset="0"/>
              <a:buChar char="•"/>
            </a:pPr>
            <a:r>
              <a:rPr lang="en-US" altLang="en-US" sz="3200" dirty="0">
                <a:solidFill>
                  <a:schemeClr val="bg1"/>
                </a:solidFill>
              </a:rPr>
              <a:t>Endorsed OT creation account </a:t>
            </a:r>
            <a:r>
              <a:rPr lang="en-US" altLang="en-US" sz="3200" dirty="0">
                <a:solidFill>
                  <a:srgbClr val="CCFFCC"/>
                </a:solidFill>
              </a:rPr>
              <a:t>(historical, authoritative)</a:t>
            </a:r>
          </a:p>
          <a:p>
            <a:pPr marL="630238" lvl="1" indent="-230188">
              <a:spcAft>
                <a:spcPts val="600"/>
              </a:spcAft>
              <a:buFont typeface="Arial" panose="020B0604020202020204" pitchFamily="34" charset="0"/>
              <a:buChar char="•"/>
            </a:pPr>
            <a:r>
              <a:rPr lang="en-US" altLang="en-US" sz="3200" dirty="0">
                <a:solidFill>
                  <a:schemeClr val="bg1"/>
                </a:solidFill>
              </a:rPr>
              <a:t>Mk.10:6, But from the beginning of the creation, God ‘made them male and female’</a:t>
            </a:r>
          </a:p>
          <a:p>
            <a:pPr marL="0" indent="0">
              <a:spcAft>
                <a:spcPts val="600"/>
              </a:spcAft>
              <a:buNone/>
            </a:pPr>
            <a:endParaRPr lang="en-US" altLang="en-US" sz="3200" dirty="0">
              <a:solidFill>
                <a:schemeClr val="bg1"/>
              </a:solidFill>
            </a:endParaRPr>
          </a:p>
        </p:txBody>
      </p:sp>
    </p:spTree>
    <p:extLst>
      <p:ext uri="{BB962C8B-B14F-4D97-AF65-F5344CB8AC3E}">
        <p14:creationId xmlns:p14="http://schemas.microsoft.com/office/powerpoint/2010/main" val="147265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533400"/>
            <a:ext cx="8229600" cy="5562600"/>
          </a:xfrm>
        </p:spPr>
        <p:txBody>
          <a:bodyPr>
            <a:normAutofit/>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p:txBody>
      </p:sp>
      <p:sp>
        <p:nvSpPr>
          <p:cNvPr id="3074" name="Rectangle 2"/>
          <p:cNvSpPr>
            <a:spLocks noGrp="1" noChangeArrowheads="1"/>
          </p:cNvSpPr>
          <p:nvPr>
            <p:ph type="title"/>
          </p:nvPr>
        </p:nvSpPr>
        <p:spPr>
          <a:xfrm>
            <a:off x="1480490" y="1143000"/>
            <a:ext cx="6183021" cy="990600"/>
          </a:xfrm>
          <a:solidFill>
            <a:srgbClr val="CCECFF"/>
          </a:solidFill>
          <a:ln>
            <a:solidFill>
              <a:srgbClr val="00B0F0"/>
            </a:solidFill>
          </a:ln>
        </p:spPr>
        <p:txBody>
          <a:bodyPr anchor="ctr" anchorCtr="0">
            <a:normAutofit/>
          </a:bodyPr>
          <a:lstStyle/>
          <a:p>
            <a:pPr algn="ctr" eaLnBrk="1" hangingPunct="1"/>
            <a:r>
              <a:rPr lang="en-US" sz="3600" dirty="0">
                <a:solidFill>
                  <a:srgbClr val="000066"/>
                </a:solidFill>
                <a:latin typeface="Arial" panose="020B0604020202020204" pitchFamily="34" charset="0"/>
                <a:cs typeface="Arial" panose="020B0604020202020204" pitchFamily="34" charset="0"/>
              </a:rPr>
              <a:t>There Is A God In Heaven</a:t>
            </a:r>
          </a:p>
        </p:txBody>
      </p:sp>
      <p:sp>
        <p:nvSpPr>
          <p:cNvPr id="3" name="Rectangle 2">
            <a:extLst>
              <a:ext uri="{FF2B5EF4-FFF2-40B4-BE49-F238E27FC236}">
                <a16:creationId xmlns:a16="http://schemas.microsoft.com/office/drawing/2014/main" id="{6778AE67-971A-4601-8A28-63CD09368549}"/>
              </a:ext>
            </a:extLst>
          </p:cNvPr>
          <p:cNvSpPr/>
          <p:nvPr/>
        </p:nvSpPr>
        <p:spPr>
          <a:xfrm>
            <a:off x="914400" y="2514600"/>
            <a:ext cx="7315200" cy="220980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990" marR="0" indent="-173990">
              <a:spcBef>
                <a:spcPts val="0"/>
              </a:spcBef>
              <a:spcAft>
                <a:spcPts val="6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“…but there is a God in heaven who reveals mysteries, and he has made known to King Nebuchadnezzar what will be in the latter days” </a:t>
            </a:r>
            <a:r>
              <a:rPr lang="en-US" sz="2400" dirty="0">
                <a:effectLst/>
                <a:latin typeface="Arial" panose="020B0604020202020204" pitchFamily="34" charset="0"/>
                <a:ea typeface="Times New Roman" panose="02020603050405020304" pitchFamily="18" charset="0"/>
                <a:cs typeface="Arial" panose="020B0604020202020204" pitchFamily="34" charset="0"/>
              </a:rPr>
              <a:t>– Daniel 2:28</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469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God, the Creator</a:t>
            </a:r>
          </a:p>
        </p:txBody>
      </p:sp>
      <p:sp>
        <p:nvSpPr>
          <p:cNvPr id="10" name="Rectangle 9"/>
          <p:cNvSpPr/>
          <p:nvPr/>
        </p:nvSpPr>
        <p:spPr bwMode="auto">
          <a:xfrm>
            <a:off x="1219200" y="914400"/>
            <a:ext cx="6705600" cy="1219200"/>
          </a:xfrm>
          <a:prstGeom prst="rect">
            <a:avLst/>
          </a:prstGeom>
          <a:solidFill>
            <a:schemeClr val="bg1"/>
          </a:solidFill>
          <a:ln w="9525" cap="flat" cmpd="sng" algn="ctr">
            <a:solidFill>
              <a:srgbClr val="00B0F0"/>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100" i="0" u="none" strike="noStrike" cap="none" normalizeH="0" baseline="0" dirty="0">
                <a:ln>
                  <a:noFill/>
                </a:ln>
                <a:solidFill>
                  <a:srgbClr val="FFC000"/>
                </a:solidFill>
                <a:effectLst/>
                <a:latin typeface="Verdana" panose="020B0604030504040204" pitchFamily="34" charset="0"/>
                <a:ea typeface="Verdana" panose="020B0604030504040204" pitchFamily="34" charset="0"/>
              </a:rPr>
              <a:t>I</a:t>
            </a:r>
            <a:r>
              <a:rPr kumimoji="0" lang="en-US" sz="3200" i="0" u="none" strike="noStrike" cap="none" normalizeH="0" baseline="0" dirty="0">
                <a:ln>
                  <a:noFill/>
                </a:ln>
                <a:solidFill>
                  <a:srgbClr val="FFC000"/>
                </a:solidFill>
                <a:effectLst/>
                <a:latin typeface="Arial" charset="0"/>
              </a:rPr>
              <a:t>. Complexity</a:t>
            </a:r>
          </a:p>
        </p:txBody>
      </p:sp>
    </p:spTree>
    <p:extLst>
      <p:ext uri="{BB962C8B-B14F-4D97-AF65-F5344CB8AC3E}">
        <p14:creationId xmlns:p14="http://schemas.microsoft.com/office/powerpoint/2010/main" val="290199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447800"/>
            <a:ext cx="8229600" cy="4724400"/>
          </a:xfrm>
        </p:spPr>
        <p:txBody>
          <a:bodyPr>
            <a:normAutofit fontScale="25000" lnSpcReduction="20000"/>
          </a:bodyPr>
          <a:lstStyle/>
          <a:p>
            <a:pPr eaLnBrk="1" hangingPunct="1">
              <a:buFont typeface="Wingdings" pitchFamily="2" charset="2"/>
              <a:buNone/>
            </a:pPr>
            <a:endParaRPr lang="en-US" dirty="0">
              <a:latin typeface="Arial" panose="020B0604020202020204" pitchFamily="34" charset="0"/>
              <a:cs typeface="Arial" panose="020B0604020202020204" pitchFamily="34" charset="0"/>
            </a:endParaRPr>
          </a:p>
          <a:p>
            <a:pPr marL="0" indent="0" eaLnBrk="1" hangingPunct="1">
              <a:buFont typeface="Wingdings" pitchFamily="2" charset="2"/>
              <a:buNone/>
            </a:pPr>
            <a:r>
              <a:rPr lang="en-US" sz="12800" dirty="0">
                <a:latin typeface="Arial" panose="020B0604020202020204" pitchFamily="34" charset="0"/>
                <a:cs typeface="Arial" panose="020B0604020202020204" pitchFamily="34" charset="0"/>
              </a:rPr>
              <a:t>“It is not sufficient merely to say, ‘you can’t get something from nothing.’   While every-day experience and common sense seem to support this principle, if there is anything that we have learned from 20</a:t>
            </a:r>
            <a:r>
              <a:rPr lang="en-US" sz="12800" baseline="30000" dirty="0">
                <a:latin typeface="Arial" panose="020B0604020202020204" pitchFamily="34" charset="0"/>
                <a:cs typeface="Arial" panose="020B0604020202020204" pitchFamily="34" charset="0"/>
              </a:rPr>
              <a:t>th</a:t>
            </a:r>
            <a:r>
              <a:rPr lang="en-US" sz="12800" dirty="0">
                <a:latin typeface="Arial" panose="020B0604020202020204" pitchFamily="34" charset="0"/>
                <a:cs typeface="Arial" panose="020B0604020202020204" pitchFamily="34" charset="0"/>
              </a:rPr>
              <a:t>  century physics, it is this:  common sense is often wrong, and our normal experiences are but a tiny fraction of reality” </a:t>
            </a:r>
            <a:r>
              <a:rPr lang="en-US" sz="9600" dirty="0">
                <a:latin typeface="Arial" panose="020B0604020202020204" pitchFamily="34" charset="0"/>
                <a:cs typeface="Arial" panose="020B0604020202020204" pitchFamily="34" charset="0"/>
              </a:rPr>
              <a:t>–Stenger. </a:t>
            </a:r>
          </a:p>
          <a:p>
            <a:pPr marL="0" indent="0" eaLnBrk="1" hangingPunct="1">
              <a:buFont typeface="Wingdings" pitchFamily="2" charset="2"/>
              <a:buNone/>
            </a:pPr>
            <a:endParaRPr lang="en-US" sz="12800" dirty="0">
              <a:latin typeface="Arial" panose="020B0604020202020204" pitchFamily="34" charset="0"/>
              <a:cs typeface="Arial" panose="020B0604020202020204" pitchFamily="34" charset="0"/>
            </a:endParaRPr>
          </a:p>
          <a:p>
            <a:pPr algn="ctr" eaLnBrk="1" hangingPunct="1">
              <a:buFont typeface="Wingdings" pitchFamily="2" charset="2"/>
              <a:buNone/>
            </a:pPr>
            <a:endParaRPr lang="en-US" sz="12800" dirty="0"/>
          </a:p>
          <a:p>
            <a:pPr algn="ctr" eaLnBrk="1" hangingPunct="1">
              <a:buFont typeface="Wingdings" pitchFamily="2" charset="2"/>
              <a:buNone/>
            </a:pPr>
            <a:endParaRPr lang="en-US" sz="12800" dirty="0"/>
          </a:p>
          <a:p>
            <a:pPr algn="ctr" eaLnBrk="1" hangingPunct="1">
              <a:buFont typeface="Wingdings" pitchFamily="2" charset="2"/>
              <a:buNone/>
            </a:pPr>
            <a:endParaRPr lang="en-US" sz="12800"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p:txBody>
          <a:bodyPr anchor="ctr" anchorCtr="0">
            <a:normAutofit/>
          </a:bodyPr>
          <a:lstStyle/>
          <a:p>
            <a:pPr algn="ctr" eaLnBrk="1" hangingPunct="1"/>
            <a:r>
              <a:rPr lang="en-US" sz="3600" dirty="0">
                <a:latin typeface="Arial" panose="020B0604020202020204" pitchFamily="34" charset="0"/>
                <a:cs typeface="Arial" panose="020B0604020202020204" pitchFamily="34" charset="0"/>
              </a:rPr>
              <a:t>Some claim earth / life / humans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came from nothing</a:t>
            </a:r>
          </a:p>
        </p:txBody>
      </p:sp>
      <p:sp>
        <p:nvSpPr>
          <p:cNvPr id="4" name="Rectangle 3">
            <a:extLst>
              <a:ext uri="{FF2B5EF4-FFF2-40B4-BE49-F238E27FC236}">
                <a16:creationId xmlns:a16="http://schemas.microsoft.com/office/drawing/2014/main" id="{49100F42-73F1-4D33-85C3-467451BCA8F7}"/>
              </a:ext>
            </a:extLst>
          </p:cNvPr>
          <p:cNvSpPr/>
          <p:nvPr/>
        </p:nvSpPr>
        <p:spPr>
          <a:xfrm>
            <a:off x="1517195" y="4953000"/>
            <a:ext cx="6125770" cy="9906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FFCC"/>
                </a:solidFill>
                <a:latin typeface="Arial" panose="020B0604020202020204" pitchFamily="34" charset="0"/>
                <a:cs typeface="Arial" panose="020B0604020202020204" pitchFamily="34" charset="0"/>
              </a:rPr>
              <a:t>If true, we can’t </a:t>
            </a:r>
            <a:r>
              <a:rPr lang="en-US" sz="3200" u="sng" dirty="0">
                <a:solidFill>
                  <a:srgbClr val="CCFFCC"/>
                </a:solidFill>
                <a:latin typeface="Arial" panose="020B0604020202020204" pitchFamily="34" charset="0"/>
                <a:cs typeface="Arial" panose="020B0604020202020204" pitchFamily="34" charset="0"/>
              </a:rPr>
              <a:t>know</a:t>
            </a:r>
            <a:r>
              <a:rPr lang="en-US" sz="3200" dirty="0">
                <a:solidFill>
                  <a:srgbClr val="CCFFCC"/>
                </a:solidFill>
                <a:latin typeface="Arial" panose="020B0604020202020204" pitchFamily="34" charset="0"/>
                <a:cs typeface="Arial" panose="020B0604020202020204" pitchFamily="34" charset="0"/>
              </a:rPr>
              <a:t> anything</a:t>
            </a:r>
          </a:p>
        </p:txBody>
      </p:sp>
    </p:spTree>
    <p:extLst>
      <p:ext uri="{BB962C8B-B14F-4D97-AF65-F5344CB8AC3E}">
        <p14:creationId xmlns:p14="http://schemas.microsoft.com/office/powerpoint/2010/main" val="345452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295400"/>
            <a:ext cx="8229600" cy="4724400"/>
          </a:xfrm>
        </p:spPr>
        <p:txBody>
          <a:bodyPr>
            <a:normAutofit fontScale="25000" lnSpcReduction="20000"/>
          </a:bodyPr>
          <a:lstStyle/>
          <a:p>
            <a:pPr eaLnBrk="1" hangingPunct="1">
              <a:buFont typeface="Wingdings" pitchFamily="2" charset="2"/>
              <a:buNone/>
            </a:pPr>
            <a:endParaRPr lang="en-US" dirty="0">
              <a:latin typeface="Arial" panose="020B0604020202020204" pitchFamily="34" charset="0"/>
              <a:cs typeface="Arial" panose="020B0604020202020204" pitchFamily="34" charset="0"/>
            </a:endParaRPr>
          </a:p>
          <a:p>
            <a:pPr marL="0" indent="0" eaLnBrk="1" hangingPunct="1">
              <a:buFont typeface="Wingdings" pitchFamily="2" charset="2"/>
              <a:buNone/>
            </a:pPr>
            <a:r>
              <a:rPr lang="en-US" sz="9600" dirty="0">
                <a:latin typeface="Arial" panose="020B0604020202020204" pitchFamily="34" charset="0"/>
                <a:cs typeface="Arial" panose="020B0604020202020204" pitchFamily="34" charset="0"/>
              </a:rPr>
              <a:t>“It is not sufficient merely to say, ‘you can’t get something from nothing.’   While everyday experience and common sense seem to support this principle, if there is anything that we have learned from 20</a:t>
            </a:r>
            <a:r>
              <a:rPr lang="en-US" sz="9600" baseline="30000" dirty="0">
                <a:latin typeface="Arial" panose="020B0604020202020204" pitchFamily="34" charset="0"/>
                <a:cs typeface="Arial" panose="020B0604020202020204" pitchFamily="34" charset="0"/>
              </a:rPr>
              <a:t>th</a:t>
            </a:r>
            <a:r>
              <a:rPr lang="en-US" sz="9600" dirty="0">
                <a:latin typeface="Arial" panose="020B0604020202020204" pitchFamily="34" charset="0"/>
                <a:cs typeface="Arial" panose="020B0604020202020204" pitchFamily="34" charset="0"/>
              </a:rPr>
              <a:t>  century physics, it is this:  common sense is often wrong, and our normal experiences are but a tiny fraction of reality” </a:t>
            </a:r>
            <a:r>
              <a:rPr lang="en-US" sz="7200" dirty="0">
                <a:latin typeface="Arial" panose="020B0604020202020204" pitchFamily="34" charset="0"/>
                <a:cs typeface="Arial" panose="020B0604020202020204" pitchFamily="34" charset="0"/>
              </a:rPr>
              <a:t>–Stenger. </a:t>
            </a:r>
          </a:p>
          <a:p>
            <a:pPr marL="0" indent="0" eaLnBrk="1" hangingPunct="1">
              <a:buFont typeface="Wingdings" pitchFamily="2" charset="2"/>
              <a:buNone/>
            </a:pPr>
            <a:endParaRPr lang="en-US" sz="12800" dirty="0">
              <a:latin typeface="Arial" panose="020B0604020202020204" pitchFamily="34" charset="0"/>
              <a:cs typeface="Arial" panose="020B0604020202020204" pitchFamily="34" charset="0"/>
            </a:endParaRPr>
          </a:p>
          <a:p>
            <a:pPr algn="ctr" eaLnBrk="1" hangingPunct="1">
              <a:buFont typeface="Wingdings" pitchFamily="2" charset="2"/>
              <a:buNone/>
            </a:pPr>
            <a:endParaRPr lang="en-US" sz="12800" dirty="0"/>
          </a:p>
          <a:p>
            <a:pPr algn="ctr" eaLnBrk="1" hangingPunct="1">
              <a:buFont typeface="Wingdings" pitchFamily="2" charset="2"/>
              <a:buNone/>
            </a:pPr>
            <a:endParaRPr lang="en-US" sz="12800" dirty="0"/>
          </a:p>
          <a:p>
            <a:pPr algn="ctr" eaLnBrk="1" hangingPunct="1">
              <a:buFont typeface="Wingdings" pitchFamily="2" charset="2"/>
              <a:buNone/>
            </a:pPr>
            <a:endParaRPr lang="en-US" sz="12800"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r>
              <a:rPr lang="en-US" sz="4100" dirty="0">
                <a:solidFill>
                  <a:srgbClr val="800000"/>
                </a:solidFill>
                <a:latin typeface="Arial" panose="020B0604020202020204" pitchFamily="34" charset="0"/>
                <a:cs typeface="Arial" panose="020B0604020202020204" pitchFamily="34" charset="0"/>
              </a:rPr>
              <a:t>.</a:t>
            </a: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p:txBody>
          <a:bodyPr>
            <a:normAutofit/>
          </a:bodyPr>
          <a:lstStyle/>
          <a:p>
            <a:pPr algn="ctr" eaLnBrk="1" hangingPunct="1"/>
            <a:r>
              <a:rPr lang="en-US" sz="3600" dirty="0">
                <a:latin typeface="Arial" panose="020B0604020202020204" pitchFamily="34" charset="0"/>
                <a:cs typeface="Arial" panose="020B0604020202020204" pitchFamily="34" charset="0"/>
              </a:rPr>
              <a:t>Some claim earth / life / humans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came from nothing</a:t>
            </a:r>
          </a:p>
        </p:txBody>
      </p:sp>
      <p:sp>
        <p:nvSpPr>
          <p:cNvPr id="4" name="Rectangle 3">
            <a:extLst>
              <a:ext uri="{FF2B5EF4-FFF2-40B4-BE49-F238E27FC236}">
                <a16:creationId xmlns:a16="http://schemas.microsoft.com/office/drawing/2014/main" id="{49100F42-73F1-4D33-85C3-467451BCA8F7}"/>
              </a:ext>
            </a:extLst>
          </p:cNvPr>
          <p:cNvSpPr/>
          <p:nvPr/>
        </p:nvSpPr>
        <p:spPr>
          <a:xfrm>
            <a:off x="503380" y="3429000"/>
            <a:ext cx="8153400" cy="5334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FFCC"/>
                </a:solidFill>
                <a:latin typeface="Arial" panose="020B0604020202020204" pitchFamily="34" charset="0"/>
                <a:cs typeface="Arial" panose="020B0604020202020204" pitchFamily="34" charset="0"/>
              </a:rPr>
              <a:t>Where did matter come from in first place?</a:t>
            </a:r>
          </a:p>
        </p:txBody>
      </p:sp>
      <p:sp>
        <p:nvSpPr>
          <p:cNvPr id="5" name="Rectangle 4">
            <a:extLst>
              <a:ext uri="{FF2B5EF4-FFF2-40B4-BE49-F238E27FC236}">
                <a16:creationId xmlns:a16="http://schemas.microsoft.com/office/drawing/2014/main" id="{DEAC1818-F458-4540-A82D-3D8D4E84CF8B}"/>
              </a:ext>
            </a:extLst>
          </p:cNvPr>
          <p:cNvSpPr/>
          <p:nvPr/>
        </p:nvSpPr>
        <p:spPr>
          <a:xfrm>
            <a:off x="1203983" y="4105564"/>
            <a:ext cx="6738347" cy="9906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FFCC"/>
                </a:solidFill>
                <a:latin typeface="Arial" panose="020B0604020202020204" pitchFamily="34" charset="0"/>
                <a:cs typeface="Arial" panose="020B0604020202020204" pitchFamily="34" charset="0"/>
              </a:rPr>
              <a:t>Does scientific method observe</a:t>
            </a:r>
            <a:br>
              <a:rPr lang="en-US" sz="3200" dirty="0">
                <a:solidFill>
                  <a:srgbClr val="CCFFCC"/>
                </a:solidFill>
                <a:latin typeface="Arial" panose="020B0604020202020204" pitchFamily="34" charset="0"/>
                <a:cs typeface="Arial" panose="020B0604020202020204" pitchFamily="34" charset="0"/>
              </a:rPr>
            </a:br>
            <a:r>
              <a:rPr lang="en-US" sz="3200" dirty="0">
                <a:solidFill>
                  <a:srgbClr val="CCFFCC"/>
                </a:solidFill>
                <a:latin typeface="Arial" panose="020B0604020202020204" pitchFamily="34" charset="0"/>
                <a:cs typeface="Arial" panose="020B0604020202020204" pitchFamily="34" charset="0"/>
              </a:rPr>
              <a:t>something coming from nothing? </a:t>
            </a:r>
          </a:p>
        </p:txBody>
      </p:sp>
      <p:sp>
        <p:nvSpPr>
          <p:cNvPr id="6" name="Rectangle 5">
            <a:extLst>
              <a:ext uri="{FF2B5EF4-FFF2-40B4-BE49-F238E27FC236}">
                <a16:creationId xmlns:a16="http://schemas.microsoft.com/office/drawing/2014/main" id="{36594960-4C2D-40D6-9D39-792374F9BFFD}"/>
              </a:ext>
            </a:extLst>
          </p:cNvPr>
          <p:cNvSpPr/>
          <p:nvPr/>
        </p:nvSpPr>
        <p:spPr>
          <a:xfrm>
            <a:off x="498768" y="5257800"/>
            <a:ext cx="8153400" cy="5334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FFCC"/>
                </a:solidFill>
                <a:latin typeface="Arial" panose="020B0604020202020204" pitchFamily="34" charset="0"/>
                <a:cs typeface="Arial" panose="020B0604020202020204" pitchFamily="34" charset="0"/>
              </a:rPr>
              <a:t>How do skeptics react to Lord’s miracles?</a:t>
            </a:r>
          </a:p>
        </p:txBody>
      </p:sp>
      <p:cxnSp>
        <p:nvCxnSpPr>
          <p:cNvPr id="3" name="Straight Arrow Connector 2">
            <a:extLst>
              <a:ext uri="{FF2B5EF4-FFF2-40B4-BE49-F238E27FC236}">
                <a16:creationId xmlns:a16="http://schemas.microsoft.com/office/drawing/2014/main" id="{38819B3C-99F4-4921-9484-94A24098BBD2}"/>
              </a:ext>
            </a:extLst>
          </p:cNvPr>
          <p:cNvCxnSpPr/>
          <p:nvPr/>
        </p:nvCxnSpPr>
        <p:spPr>
          <a:xfrm flipH="1" flipV="1">
            <a:off x="3810000" y="2895600"/>
            <a:ext cx="2819400" cy="2590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021ECB-3C56-47E5-829A-023855F22DD7}"/>
              </a:ext>
            </a:extLst>
          </p:cNvPr>
          <p:cNvCxnSpPr>
            <a:cxnSpLocks/>
          </p:cNvCxnSpPr>
          <p:nvPr/>
        </p:nvCxnSpPr>
        <p:spPr>
          <a:xfrm flipV="1">
            <a:off x="2438400" y="2895600"/>
            <a:ext cx="4267200" cy="256078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5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1000" y="838200"/>
            <a:ext cx="8382000" cy="5715000"/>
          </a:xfrm>
        </p:spPr>
        <p:txBody>
          <a:bodyPr>
            <a:normAutofit/>
          </a:bodyPr>
          <a:lstStyle/>
          <a:p>
            <a:pPr eaLnBrk="1" hangingPunct="1">
              <a:buFont typeface="Arial" panose="020B0604020202020204" pitchFamily="34" charset="0"/>
              <a:buChar char="•"/>
            </a:pPr>
            <a:r>
              <a:rPr lang="en-US" sz="3000" dirty="0">
                <a:latin typeface="Arial" panose="020B0604020202020204" pitchFamily="34" charset="0"/>
                <a:cs typeface="Arial" panose="020B0604020202020204" pitchFamily="34" charset="0"/>
              </a:rPr>
              <a:t>Professor Michael Denton, </a:t>
            </a:r>
            <a:r>
              <a:rPr lang="en-US" sz="3000" i="1" dirty="0">
                <a:latin typeface="Arial" panose="020B0604020202020204" pitchFamily="34" charset="0"/>
                <a:cs typeface="Arial" panose="020B0604020202020204" pitchFamily="34" charset="0"/>
              </a:rPr>
              <a:t>Evolution: A Theory In Crisis…</a:t>
            </a:r>
          </a:p>
          <a:p>
            <a:pPr eaLnBrk="1" hangingPunct="1">
              <a:buFont typeface="Arial" panose="020B0604020202020204" pitchFamily="34" charset="0"/>
              <a:buChar char="•"/>
            </a:pPr>
            <a:r>
              <a:rPr lang="en-US" sz="3000" dirty="0">
                <a:latin typeface="Arial" panose="020B0604020202020204" pitchFamily="34" charset="0"/>
                <a:cs typeface="Arial" panose="020B0604020202020204" pitchFamily="34" charset="0"/>
              </a:rPr>
              <a:t>“To grasp the reality of life as it has been revealed by molecular biology, we must magnify a cell a thousand million times until it is twenty kilometers in diameter and resembles a giant airship large enough to cover a great city like London or New York. </a:t>
            </a:r>
          </a:p>
          <a:p>
            <a:pPr eaLnBrk="1" hangingPunct="1">
              <a:buFont typeface="Arial" panose="020B0604020202020204" pitchFamily="34" charset="0"/>
              <a:buChar char="•"/>
            </a:pPr>
            <a:r>
              <a:rPr lang="en-US" sz="3000" dirty="0">
                <a:latin typeface="Arial" panose="020B0604020202020204" pitchFamily="34" charset="0"/>
                <a:cs typeface="Arial" panose="020B0604020202020204" pitchFamily="34" charset="0"/>
              </a:rPr>
              <a:t>What we would then see would be an object of unparalleled complexity and adaptive design. </a:t>
            </a:r>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152400"/>
            <a:ext cx="8229600" cy="685800"/>
          </a:xfrm>
        </p:spPr>
        <p:txBody>
          <a:bodyPr anchor="ctr" anchorCtr="0">
            <a:normAutofit/>
          </a:bodyPr>
          <a:lstStyle/>
          <a:p>
            <a:pPr algn="ctr" eaLnBrk="1" hangingPunct="1"/>
            <a:r>
              <a:rPr lang="en-US" sz="3600" dirty="0">
                <a:solidFill>
                  <a:srgbClr val="FFC000"/>
                </a:solidFill>
                <a:latin typeface="Arial" panose="020B0604020202020204" pitchFamily="34" charset="0"/>
                <a:cs typeface="Arial" panose="020B0604020202020204" pitchFamily="34" charset="0"/>
              </a:rPr>
              <a:t>Complexity of human cell </a:t>
            </a:r>
            <a:r>
              <a:rPr lang="en-US" sz="2400" dirty="0">
                <a:solidFill>
                  <a:srgbClr val="FFFF99"/>
                </a:solidFill>
                <a:latin typeface="Arial" panose="020B0604020202020204" pitchFamily="34" charset="0"/>
                <a:cs typeface="Arial" panose="020B0604020202020204" pitchFamily="34" charset="0"/>
              </a:rPr>
              <a:t>(1/2)</a:t>
            </a:r>
            <a:endParaRPr lang="en-US" sz="36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2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1000" y="838200"/>
            <a:ext cx="8382000" cy="5715000"/>
          </a:xfrm>
        </p:spPr>
        <p:txBody>
          <a:bodyPr>
            <a:normAutofit/>
          </a:bodyPr>
          <a:lstStyle/>
          <a:p>
            <a:pPr eaLnBrk="1" hangingPunct="1">
              <a:buFont typeface="Arial" panose="020B0604020202020204" pitchFamily="34" charset="0"/>
              <a:buChar char="•"/>
            </a:pPr>
            <a:r>
              <a:rPr lang="en-US" sz="3000" dirty="0">
                <a:latin typeface="Arial" panose="020B0604020202020204" pitchFamily="34" charset="0"/>
                <a:cs typeface="Arial" panose="020B0604020202020204" pitchFamily="34" charset="0"/>
              </a:rPr>
              <a:t>On the surface of the cell we would see millions of openings, like port holes of a vast space ship, opening and closing to allow a continual stream of materials to flow in and out.  If we were to enter one of these openings we would find ourselves in a world of supreme technology and bewildering complexity... (a complexity) beyond our own creative </a:t>
            </a:r>
            <a:r>
              <a:rPr lang="en-US" sz="3000" dirty="0" err="1">
                <a:latin typeface="Arial" panose="020B0604020202020204" pitchFamily="34" charset="0"/>
                <a:cs typeface="Arial" panose="020B0604020202020204" pitchFamily="34" charset="0"/>
              </a:rPr>
              <a:t>capa</a:t>
            </a:r>
            <a:r>
              <a:rPr lang="en-US" sz="3000" dirty="0">
                <a:latin typeface="Arial" panose="020B0604020202020204" pitchFamily="34" charset="0"/>
                <a:cs typeface="Arial" panose="020B0604020202020204" pitchFamily="34" charset="0"/>
              </a:rPr>
              <a:t>-cities, a reality which is the very antithesis of chance, which excels in every sense anything produced by the intelligence of man...  </a:t>
            </a:r>
          </a:p>
          <a:p>
            <a:pPr eaLnBrk="1" hangingPunct="1">
              <a:buFont typeface="Arial" panose="020B0604020202020204" pitchFamily="34" charset="0"/>
              <a:buChar char="•"/>
            </a:pPr>
            <a:r>
              <a:rPr lang="en-US" sz="3000" dirty="0">
                <a:solidFill>
                  <a:srgbClr val="CCFFCC"/>
                </a:solidFill>
                <a:latin typeface="Arial" panose="020B0604020202020204" pitchFamily="34" charset="0"/>
                <a:cs typeface="Arial" panose="020B0604020202020204" pitchFamily="34" charset="0"/>
              </a:rPr>
              <a:t>Chance did this … but men built the cities??</a:t>
            </a:r>
            <a:endParaRPr lang="en-US" dirty="0">
              <a:solidFill>
                <a:srgbClr val="CCFFCC"/>
              </a:solidFill>
            </a:endParaRPr>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152400"/>
            <a:ext cx="8229600" cy="685800"/>
          </a:xfrm>
        </p:spPr>
        <p:txBody>
          <a:bodyPr anchor="ctr" anchorCtr="0">
            <a:normAutofit/>
          </a:bodyPr>
          <a:lstStyle/>
          <a:p>
            <a:pPr algn="ctr" eaLnBrk="1" hangingPunct="1"/>
            <a:r>
              <a:rPr lang="en-US" sz="3600" dirty="0">
                <a:solidFill>
                  <a:srgbClr val="FFC000"/>
                </a:solidFill>
                <a:latin typeface="Arial" panose="020B0604020202020204" pitchFamily="34" charset="0"/>
                <a:cs typeface="Arial" panose="020B0604020202020204" pitchFamily="34" charset="0"/>
              </a:rPr>
              <a:t>Complexity of human cell </a:t>
            </a:r>
            <a:r>
              <a:rPr lang="en-US" sz="2400" dirty="0">
                <a:solidFill>
                  <a:srgbClr val="FFFF99"/>
                </a:solidFill>
                <a:latin typeface="Arial" panose="020B0604020202020204" pitchFamily="34" charset="0"/>
                <a:cs typeface="Arial" panose="020B0604020202020204" pitchFamily="34" charset="0"/>
              </a:rPr>
              <a:t>(2/2)</a:t>
            </a:r>
            <a:endParaRPr lang="en-US" sz="36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07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1000" y="838200"/>
            <a:ext cx="8382000" cy="5715000"/>
          </a:xfrm>
        </p:spPr>
        <p:txBody>
          <a:bodyPr>
            <a:normAutofit/>
          </a:bodyPr>
          <a:lstStyle/>
          <a:p>
            <a:pPr eaLnBrk="1" hangingPunct="1">
              <a:buFont typeface="Arial" panose="020B0604020202020204" pitchFamily="34" charset="0"/>
              <a:buChar char="•"/>
            </a:pPr>
            <a:r>
              <a:rPr lang="en-US" sz="3000" dirty="0">
                <a:solidFill>
                  <a:srgbClr val="CCFFCC"/>
                </a:solidFill>
                <a:latin typeface="Arial" panose="020B0604020202020204" pitchFamily="34" charset="0"/>
                <a:cs typeface="Arial" panose="020B0604020202020204" pitchFamily="34" charset="0"/>
              </a:rPr>
              <a:t>“Multiple thousands of scientists accept the Bible’s message that there is a Creator Who planned the creation, designed the intricate engineering efficiencies into that creation, etc.” </a:t>
            </a:r>
            <a:r>
              <a:rPr lang="en-US" sz="2400" dirty="0">
                <a:latin typeface="Arial" panose="020B0604020202020204" pitchFamily="34" charset="0"/>
                <a:cs typeface="Arial" panose="020B0604020202020204" pitchFamily="34" charset="0"/>
              </a:rPr>
              <a:t>– Jeffrey Tomkins, </a:t>
            </a:r>
            <a:r>
              <a:rPr lang="en-US" sz="2400" i="1" dirty="0">
                <a:latin typeface="Arial" panose="020B0604020202020204" pitchFamily="34" charset="0"/>
                <a:cs typeface="Arial" panose="020B0604020202020204" pitchFamily="34" charset="0"/>
              </a:rPr>
              <a:t>The Design and Complexity of the Cell</a:t>
            </a:r>
            <a:r>
              <a:rPr lang="en-US" sz="2400" dirty="0">
                <a:latin typeface="Arial" panose="020B0604020202020204" pitchFamily="34" charset="0"/>
                <a:cs typeface="Arial" panose="020B0604020202020204" pitchFamily="34" charset="0"/>
              </a:rPr>
              <a:t>.</a:t>
            </a:r>
            <a:endParaRPr lang="en-US" sz="2400"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4000" dirty="0">
              <a:solidFill>
                <a:srgbClr val="800000"/>
              </a:solidFill>
            </a:endParaRPr>
          </a:p>
          <a:p>
            <a:pPr algn="ctr" eaLnBrk="1" hangingPunct="1">
              <a:buFont typeface="Wingdings" pitchFamily="2" charset="2"/>
              <a:buNone/>
            </a:pPr>
            <a:endParaRPr lang="en-US" sz="3100" dirty="0">
              <a:solidFill>
                <a:srgbClr val="800000"/>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title"/>
          </p:nvPr>
        </p:nvSpPr>
        <p:spPr>
          <a:xfrm>
            <a:off x="457200" y="152400"/>
            <a:ext cx="8229600" cy="685800"/>
          </a:xfrm>
        </p:spPr>
        <p:txBody>
          <a:bodyPr anchor="ctr" anchorCtr="0">
            <a:normAutofit/>
          </a:bodyPr>
          <a:lstStyle/>
          <a:p>
            <a:pPr algn="ctr" eaLnBrk="1" hangingPunct="1"/>
            <a:r>
              <a:rPr lang="en-US" sz="3600" dirty="0">
                <a:solidFill>
                  <a:srgbClr val="FFC000"/>
                </a:solidFill>
                <a:latin typeface="Arial" panose="020B0604020202020204" pitchFamily="34" charset="0"/>
                <a:cs typeface="Arial" panose="020B0604020202020204" pitchFamily="34" charset="0"/>
              </a:rPr>
              <a:t>Complexity of human cell</a:t>
            </a:r>
          </a:p>
        </p:txBody>
      </p:sp>
      <p:pic>
        <p:nvPicPr>
          <p:cNvPr id="4" name="Picture 3">
            <a:extLst>
              <a:ext uri="{FF2B5EF4-FFF2-40B4-BE49-F238E27FC236}">
                <a16:creationId xmlns:a16="http://schemas.microsoft.com/office/drawing/2014/main" id="{329EA1B2-9286-4363-81B0-50C876027C37}"/>
              </a:ext>
            </a:extLst>
          </p:cNvPr>
          <p:cNvPicPr>
            <a:picLocks noChangeAspect="1"/>
          </p:cNvPicPr>
          <p:nvPr/>
        </p:nvPicPr>
        <p:blipFill>
          <a:blip r:embed="rId3"/>
          <a:stretch>
            <a:fillRect/>
          </a:stretch>
        </p:blipFill>
        <p:spPr>
          <a:xfrm>
            <a:off x="3011056" y="3414902"/>
            <a:ext cx="3124200" cy="2452498"/>
          </a:xfrm>
          <a:prstGeom prst="rect">
            <a:avLst/>
          </a:prstGeom>
        </p:spPr>
      </p:pic>
    </p:spTree>
    <p:extLst>
      <p:ext uri="{BB962C8B-B14F-4D97-AF65-F5344CB8AC3E}">
        <p14:creationId xmlns:p14="http://schemas.microsoft.com/office/powerpoint/2010/main" val="13962751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7819</TotalTime>
  <Words>1185</Words>
  <Application>Microsoft Office PowerPoint</Application>
  <PresentationFormat>On-screen Show (4:3)</PresentationFormat>
  <Paragraphs>290</Paragraphs>
  <Slides>25</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Constantia</vt:lpstr>
      <vt:lpstr>Times New Roman</vt:lpstr>
      <vt:lpstr>Verdana</vt:lpstr>
      <vt:lpstr>Wingdings</vt:lpstr>
      <vt:lpstr>Wingdings 2</vt:lpstr>
      <vt:lpstr>Paper</vt:lpstr>
      <vt:lpstr>Default Design</vt:lpstr>
      <vt:lpstr>Due to a recording error, the sermon audio begins about ten minutes after the lesson started.  The sermon audio starts at the 11th slide.</vt:lpstr>
      <vt:lpstr>PowerPoint Presentation</vt:lpstr>
      <vt:lpstr>There Is A God In Heaven</vt:lpstr>
      <vt:lpstr>God, the Creator</vt:lpstr>
      <vt:lpstr>Some claim earth / life / humans came from nothing</vt:lpstr>
      <vt:lpstr>Some claim earth / life / humans came from nothing</vt:lpstr>
      <vt:lpstr>Complexity of human cell (1/2)</vt:lpstr>
      <vt:lpstr>Complexity of human cell (2/2)</vt:lpstr>
      <vt:lpstr>Complexity of human cell</vt:lpstr>
      <vt:lpstr>Some aspects of nature are “irreducibly complex”</vt:lpstr>
      <vt:lpstr>Some aspects of nature are “irreducibly complex” – Michael Behe</vt:lpstr>
      <vt:lpstr>Some aspects of nature are “irreducibly complex” – Michael Behe</vt:lpstr>
      <vt:lpstr>Systems</vt:lpstr>
      <vt:lpstr>Some aspects of nature are “irreducibly complex” – Michael Behe</vt:lpstr>
      <vt:lpstr>Mk.5:…15</vt:lpstr>
      <vt:lpstr>Contrast: camera and eye</vt:lpstr>
      <vt:lpstr>Modern evolution</vt:lpstr>
      <vt:lpstr>House</vt:lpstr>
      <vt:lpstr>God, the Creator</vt:lpstr>
      <vt:lpstr>God’s Design</vt:lpstr>
      <vt:lpstr>God’s Anthropic Principle</vt:lpstr>
      <vt:lpstr>Intelligent Design</vt:lpstr>
      <vt:lpstr>Conclusion (1/2)</vt:lpstr>
      <vt:lpstr>Conclusion (1/2)</vt:lpstr>
      <vt:lpstr>Conclusion (2/2)</vt:lpstr>
    </vt:vector>
  </TitlesOfParts>
  <Company>Duggin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Ty Johnson</cp:lastModifiedBy>
  <cp:revision>783</cp:revision>
  <dcterms:created xsi:type="dcterms:W3CDTF">2011-08-18T15:42:19Z</dcterms:created>
  <dcterms:modified xsi:type="dcterms:W3CDTF">2021-06-14T01:47:42Z</dcterms:modified>
</cp:coreProperties>
</file>