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05" r:id="rId2"/>
    <p:sldId id="653" r:id="rId3"/>
    <p:sldId id="657" r:id="rId4"/>
    <p:sldId id="658" r:id="rId5"/>
    <p:sldId id="475" r:id="rId6"/>
    <p:sldId id="632" r:id="rId7"/>
    <p:sldId id="659" r:id="rId8"/>
    <p:sldId id="660" r:id="rId9"/>
    <p:sldId id="661" r:id="rId10"/>
    <p:sldId id="662" r:id="rId11"/>
    <p:sldId id="663" r:id="rId12"/>
    <p:sldId id="664" r:id="rId13"/>
    <p:sldId id="665" r:id="rId14"/>
    <p:sldId id="666" r:id="rId15"/>
    <p:sldId id="667" r:id="rId16"/>
    <p:sldId id="633" r:id="rId17"/>
    <p:sldId id="668" r:id="rId18"/>
    <p:sldId id="679" r:id="rId19"/>
    <p:sldId id="669" r:id="rId20"/>
    <p:sldId id="670" r:id="rId21"/>
    <p:sldId id="671" r:id="rId22"/>
    <p:sldId id="672" r:id="rId23"/>
    <p:sldId id="610" r:id="rId24"/>
    <p:sldId id="674" r:id="rId25"/>
    <p:sldId id="636" r:id="rId26"/>
    <p:sldId id="675" r:id="rId27"/>
    <p:sldId id="677" r:id="rId28"/>
    <p:sldId id="676" r:id="rId29"/>
    <p:sldId id="678"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FFCC"/>
    <a:srgbClr val="CCFFFF"/>
    <a:srgbClr val="00FFCC"/>
    <a:srgbClr val="99FF66"/>
    <a:srgbClr val="FFFF99"/>
    <a:srgbClr val="FF9900"/>
    <a:srgbClr val="FFCC99"/>
    <a:srgbClr val="0000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6" d="100"/>
          <a:sy n="86" d="100"/>
        </p:scale>
        <p:origin x="1134"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901489" y="1143000"/>
            <a:ext cx="5352134" cy="1066800"/>
          </a:xfrm>
          <a:prstGeom prst="roundRect">
            <a:avLst/>
          </a:prstGeom>
          <a:solidFill>
            <a:schemeClr val="tx1"/>
          </a:solidFill>
          <a:ln w="127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dirty="0">
                <a:solidFill>
                  <a:srgbClr val="FF0000"/>
                </a:solidFill>
              </a:rPr>
              <a:t>False gods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828964"/>
          </a:xfrm>
        </p:spPr>
        <p:txBody>
          <a:bodyPr/>
          <a:lstStyle/>
          <a:p>
            <a:r>
              <a:rPr lang="en-US" sz="3600" dirty="0">
                <a:solidFill>
                  <a:srgbClr val="CCFFFF"/>
                </a:solidFill>
              </a:rPr>
              <a:t>Ashtoreth</a:t>
            </a:r>
            <a:endParaRPr lang="en-US" sz="28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90600"/>
            <a:ext cx="8610600" cy="5410200"/>
          </a:xfrm>
        </p:spPr>
        <p:txBody>
          <a:bodyPr/>
          <a:lstStyle/>
          <a:p>
            <a:pPr>
              <a:spcAft>
                <a:spcPts val="600"/>
              </a:spcAft>
              <a:buFont typeface="Wingdings" panose="05000000000000000000" pitchFamily="2" charset="2"/>
              <a:buChar char="§"/>
            </a:pPr>
            <a:r>
              <a:rPr lang="en-US" dirty="0">
                <a:solidFill>
                  <a:srgbClr val="FFFF00"/>
                </a:solidFill>
                <a:ea typeface="Verdana" panose="020B0604030504040204" pitchFamily="34" charset="0"/>
                <a:cs typeface="Times New Roman" panose="02020603050405020304" pitchFamily="18" charset="0"/>
              </a:rPr>
              <a:t>2 K.23</a:t>
            </a:r>
            <a:r>
              <a:rPr lang="en-US" baseline="30000" dirty="0">
                <a:solidFill>
                  <a:srgbClr val="FFFF00"/>
                </a:solidFill>
                <a:ea typeface="Verdana" panose="020B0604030504040204" pitchFamily="34" charset="0"/>
                <a:cs typeface="Times New Roman" panose="02020603050405020304" pitchFamily="18" charset="0"/>
              </a:rPr>
              <a:t>13</a:t>
            </a:r>
            <a:r>
              <a:rPr lang="en-US" dirty="0">
                <a:solidFill>
                  <a:srgbClr val="FFFF00"/>
                </a:solidFill>
                <a:ea typeface="Verdana" panose="020B0604030504040204" pitchFamily="34" charset="0"/>
                <a:cs typeface="Times New Roman" panose="02020603050405020304" pitchFamily="18" charset="0"/>
              </a:rPr>
              <a:t> </a:t>
            </a:r>
            <a:r>
              <a:rPr lang="en-US" dirty="0">
                <a:solidFill>
                  <a:schemeClr val="bg1"/>
                </a:solidFill>
                <a:ea typeface="Times New Roman" panose="02020603050405020304" pitchFamily="18" charset="0"/>
              </a:rPr>
              <a:t>Then the king defiled the high places that </a:t>
            </a:r>
            <a:r>
              <a:rPr lang="en-US" i="1" dirty="0">
                <a:solidFill>
                  <a:schemeClr val="bg1"/>
                </a:solidFill>
                <a:ea typeface="Times New Roman" panose="02020603050405020304" pitchFamily="18" charset="0"/>
              </a:rPr>
              <a:t>were</a:t>
            </a:r>
            <a:r>
              <a:rPr lang="en-US" dirty="0">
                <a:solidFill>
                  <a:schemeClr val="bg1"/>
                </a:solidFill>
                <a:ea typeface="Times New Roman" panose="02020603050405020304" pitchFamily="18" charset="0"/>
              </a:rPr>
              <a:t> east of Jerusalem, which </a:t>
            </a:r>
            <a:r>
              <a:rPr lang="en-US" i="1" dirty="0">
                <a:solidFill>
                  <a:schemeClr val="bg1"/>
                </a:solidFill>
                <a:ea typeface="Times New Roman" panose="02020603050405020304" pitchFamily="18" charset="0"/>
              </a:rPr>
              <a:t>were</a:t>
            </a:r>
            <a:r>
              <a:rPr lang="en-US" dirty="0">
                <a:solidFill>
                  <a:schemeClr val="bg1"/>
                </a:solidFill>
                <a:ea typeface="Times New Roman" panose="02020603050405020304" pitchFamily="18" charset="0"/>
              </a:rPr>
              <a:t> on the south of the Mount of Cor-</a:t>
            </a:r>
            <a:r>
              <a:rPr lang="en-US" dirty="0" err="1">
                <a:solidFill>
                  <a:schemeClr val="bg1"/>
                </a:solidFill>
                <a:ea typeface="Times New Roman" panose="02020603050405020304" pitchFamily="18" charset="0"/>
              </a:rPr>
              <a:t>ruption</a:t>
            </a:r>
            <a:r>
              <a:rPr lang="en-US" dirty="0">
                <a:solidFill>
                  <a:schemeClr val="bg1"/>
                </a:solidFill>
                <a:ea typeface="Times New Roman" panose="02020603050405020304" pitchFamily="18" charset="0"/>
              </a:rPr>
              <a:t>, which </a:t>
            </a:r>
            <a:r>
              <a:rPr lang="en-US" u="sng" dirty="0">
                <a:solidFill>
                  <a:srgbClr val="CCFFCC"/>
                </a:solidFill>
                <a:ea typeface="Times New Roman" panose="02020603050405020304" pitchFamily="18" charset="0"/>
              </a:rPr>
              <a:t>Solomon</a:t>
            </a:r>
            <a:r>
              <a:rPr lang="en-US" dirty="0">
                <a:solidFill>
                  <a:schemeClr val="bg1"/>
                </a:solidFill>
                <a:ea typeface="Times New Roman" panose="02020603050405020304" pitchFamily="18" charset="0"/>
              </a:rPr>
              <a:t> king of Israel had built for Ashtoreth the abomination of the Sidonians, for </a:t>
            </a:r>
            <a:r>
              <a:rPr lang="en-US" dirty="0" err="1">
                <a:solidFill>
                  <a:schemeClr val="bg1"/>
                </a:solidFill>
                <a:ea typeface="Times New Roman" panose="02020603050405020304" pitchFamily="18" charset="0"/>
              </a:rPr>
              <a:t>Chemosh</a:t>
            </a:r>
            <a:r>
              <a:rPr lang="en-US" dirty="0">
                <a:solidFill>
                  <a:schemeClr val="bg1"/>
                </a:solidFill>
                <a:ea typeface="Times New Roman" panose="02020603050405020304" pitchFamily="18" charset="0"/>
              </a:rPr>
              <a:t> the abomination of the Moabites, and for </a:t>
            </a:r>
            <a:r>
              <a:rPr lang="en-US" dirty="0" err="1">
                <a:solidFill>
                  <a:schemeClr val="bg1"/>
                </a:solidFill>
                <a:ea typeface="Times New Roman" panose="02020603050405020304" pitchFamily="18" charset="0"/>
              </a:rPr>
              <a:t>Milcom</a:t>
            </a:r>
            <a:r>
              <a:rPr lang="en-US" dirty="0">
                <a:solidFill>
                  <a:schemeClr val="bg1"/>
                </a:solidFill>
                <a:ea typeface="Times New Roman" panose="02020603050405020304" pitchFamily="18" charset="0"/>
              </a:rPr>
              <a:t> the </a:t>
            </a:r>
            <a:r>
              <a:rPr lang="en-US" dirty="0" err="1">
                <a:solidFill>
                  <a:schemeClr val="bg1"/>
                </a:solidFill>
                <a:ea typeface="Times New Roman" panose="02020603050405020304" pitchFamily="18" charset="0"/>
              </a:rPr>
              <a:t>abomina-tion</a:t>
            </a:r>
            <a:r>
              <a:rPr lang="en-US" dirty="0">
                <a:solidFill>
                  <a:schemeClr val="bg1"/>
                </a:solidFill>
                <a:ea typeface="Times New Roman" panose="02020603050405020304" pitchFamily="18" charset="0"/>
              </a:rPr>
              <a:t> of the people of Ammon</a:t>
            </a:r>
          </a:p>
          <a:p>
            <a:pPr>
              <a:spcAft>
                <a:spcPts val="60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Syrian / Phoenician goddess of moon, immoral love, fertility.   Venus</a:t>
            </a:r>
            <a:endParaRPr lang="en-US" dirty="0">
              <a:solidFill>
                <a:srgbClr val="FFFF00"/>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636331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828964"/>
          </a:xfrm>
        </p:spPr>
        <p:txBody>
          <a:bodyPr/>
          <a:lstStyle/>
          <a:p>
            <a:r>
              <a:rPr lang="en-US" sz="3600" dirty="0" err="1">
                <a:solidFill>
                  <a:srgbClr val="CCFFFF"/>
                </a:solidFill>
              </a:rPr>
              <a:t>Chemosh</a:t>
            </a:r>
            <a:endParaRPr lang="en-US" sz="28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90600"/>
            <a:ext cx="8610600" cy="5410200"/>
          </a:xfrm>
        </p:spPr>
        <p:txBody>
          <a:bodyPr/>
          <a:lstStyle/>
          <a:p>
            <a:pPr>
              <a:spcAft>
                <a:spcPts val="600"/>
              </a:spcAft>
              <a:buFont typeface="Wingdings" panose="05000000000000000000" pitchFamily="2" charset="2"/>
              <a:buChar char="§"/>
            </a:pPr>
            <a:r>
              <a:rPr lang="en-US" dirty="0">
                <a:solidFill>
                  <a:srgbClr val="FFFF00"/>
                </a:solidFill>
                <a:ea typeface="Verdana" panose="020B0604030504040204" pitchFamily="34" charset="0"/>
                <a:cs typeface="Times New Roman" panose="02020603050405020304" pitchFamily="18" charset="0"/>
              </a:rPr>
              <a:t>Jer.48</a:t>
            </a:r>
            <a:r>
              <a:rPr lang="en-US" baseline="30000" dirty="0">
                <a:solidFill>
                  <a:srgbClr val="FFFF00"/>
                </a:solidFill>
                <a:ea typeface="Verdana" panose="020B0604030504040204" pitchFamily="34" charset="0"/>
                <a:cs typeface="Times New Roman" panose="02020603050405020304" pitchFamily="18" charset="0"/>
              </a:rPr>
              <a:t>7</a:t>
            </a:r>
            <a:r>
              <a:rPr lang="en-US" dirty="0">
                <a:solidFill>
                  <a:srgbClr val="FFFF00"/>
                </a:solidFill>
                <a:ea typeface="Verdana" panose="020B0604030504040204" pitchFamily="34" charset="0"/>
                <a:cs typeface="Times New Roman" panose="02020603050405020304" pitchFamily="18" charset="0"/>
              </a:rPr>
              <a:t> </a:t>
            </a:r>
            <a:r>
              <a:rPr lang="en-US" dirty="0">
                <a:solidFill>
                  <a:schemeClr val="bg1"/>
                </a:solidFill>
                <a:ea typeface="Verdana" panose="020B0604030504040204" pitchFamily="34" charset="0"/>
                <a:cs typeface="Times New Roman" panose="02020603050405020304" pitchFamily="18" charset="0"/>
              </a:rPr>
              <a:t>For because you have trusted in your works and your treasures, You also shall be taken.  And </a:t>
            </a:r>
            <a:r>
              <a:rPr lang="en-US" dirty="0" err="1">
                <a:solidFill>
                  <a:schemeClr val="bg1"/>
                </a:solidFill>
                <a:ea typeface="Verdana" panose="020B0604030504040204" pitchFamily="34" charset="0"/>
                <a:cs typeface="Times New Roman" panose="02020603050405020304" pitchFamily="18" charset="0"/>
              </a:rPr>
              <a:t>Chemosh</a:t>
            </a:r>
            <a:r>
              <a:rPr lang="en-US" dirty="0">
                <a:solidFill>
                  <a:schemeClr val="bg1"/>
                </a:solidFill>
                <a:ea typeface="Verdana" panose="020B0604030504040204" pitchFamily="34" charset="0"/>
                <a:cs typeface="Times New Roman" panose="02020603050405020304" pitchFamily="18" charset="0"/>
              </a:rPr>
              <a:t> shall go forth into captivity, His priests and his princes together</a:t>
            </a:r>
          </a:p>
          <a:p>
            <a:pPr>
              <a:spcAft>
                <a:spcPts val="600"/>
              </a:spcAft>
              <a:buFont typeface="Wingdings" panose="05000000000000000000" pitchFamily="2" charset="2"/>
              <a:buChar char="§"/>
            </a:pPr>
            <a:r>
              <a:rPr lang="en-US" sz="3200" dirty="0">
                <a:solidFill>
                  <a:srgbClr val="FFFF00"/>
                </a:solidFill>
                <a:ea typeface="Verdana" panose="020B0604030504040204" pitchFamily="34" charset="0"/>
                <a:cs typeface="Times New Roman" panose="02020603050405020304" pitchFamily="18" charset="0"/>
              </a:rPr>
              <a:t>2 K.3</a:t>
            </a:r>
            <a:r>
              <a:rPr lang="en-US" sz="3200" baseline="30000" dirty="0">
                <a:solidFill>
                  <a:srgbClr val="FFFF00"/>
                </a:solidFill>
                <a:ea typeface="Verdana" panose="020B0604030504040204" pitchFamily="34" charset="0"/>
                <a:cs typeface="Times New Roman" panose="02020603050405020304" pitchFamily="18" charset="0"/>
              </a:rPr>
              <a:t>27</a:t>
            </a:r>
            <a:r>
              <a:rPr lang="en-US" sz="3200" dirty="0">
                <a:solidFill>
                  <a:schemeClr val="bg1"/>
                </a:solidFill>
                <a:ea typeface="Verdana" panose="020B0604030504040204" pitchFamily="34" charset="0"/>
                <a:cs typeface="Times New Roman" panose="02020603050405020304" pitchFamily="18" charset="0"/>
              </a:rPr>
              <a:t> Then he took his eldest son who would have reigned in his place, and offered him as a burnt offering upon the wall…</a:t>
            </a:r>
          </a:p>
          <a:p>
            <a:pPr>
              <a:spcAft>
                <a:spcPts val="600"/>
              </a:spcAft>
              <a:buFont typeface="Wingdings" panose="05000000000000000000" pitchFamily="2" charset="2"/>
              <a:buChar char="§"/>
            </a:pPr>
            <a:r>
              <a:rPr lang="en-US" dirty="0">
                <a:solidFill>
                  <a:srgbClr val="FFFF00"/>
                </a:solidFill>
                <a:ea typeface="Verdana" panose="020B0604030504040204" pitchFamily="34" charset="0"/>
                <a:cs typeface="Times New Roman" panose="02020603050405020304" pitchFamily="18" charset="0"/>
              </a:rPr>
              <a:t>1 K.11</a:t>
            </a:r>
            <a:r>
              <a:rPr lang="en-US" baseline="30000" dirty="0">
                <a:solidFill>
                  <a:srgbClr val="FFFF00"/>
                </a:solidFill>
                <a:ea typeface="Verdana" panose="020B0604030504040204" pitchFamily="34" charset="0"/>
                <a:cs typeface="Times New Roman" panose="02020603050405020304" pitchFamily="18" charset="0"/>
              </a:rPr>
              <a:t>7</a:t>
            </a:r>
            <a:r>
              <a:rPr lang="en-US" dirty="0">
                <a:solidFill>
                  <a:schemeClr val="bg1"/>
                </a:solidFill>
                <a:ea typeface="Verdana" panose="020B0604030504040204" pitchFamily="34" charset="0"/>
                <a:cs typeface="Times New Roman" panose="02020603050405020304" pitchFamily="18" charset="0"/>
              </a:rPr>
              <a:t> </a:t>
            </a:r>
            <a:r>
              <a:rPr lang="en-US" u="sng" dirty="0">
                <a:solidFill>
                  <a:srgbClr val="CCFFCC"/>
                </a:solidFill>
                <a:ea typeface="Verdana" panose="020B0604030504040204" pitchFamily="34" charset="0"/>
                <a:cs typeface="Times New Roman" panose="02020603050405020304" pitchFamily="18" charset="0"/>
              </a:rPr>
              <a:t>Solomon</a:t>
            </a:r>
            <a:r>
              <a:rPr lang="en-US" dirty="0">
                <a:solidFill>
                  <a:schemeClr val="bg1"/>
                </a:solidFill>
                <a:ea typeface="Verdana" panose="020B0604030504040204" pitchFamily="34" charset="0"/>
                <a:cs typeface="Times New Roman" panose="02020603050405020304" pitchFamily="18" charset="0"/>
              </a:rPr>
              <a:t> built him a temple…</a:t>
            </a:r>
          </a:p>
          <a:p>
            <a:pPr>
              <a:spcAft>
                <a:spcPts val="6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National god of Moabites and Ammonites</a:t>
            </a:r>
          </a:p>
        </p:txBody>
      </p:sp>
    </p:spTree>
    <p:extLst>
      <p:ext uri="{BB962C8B-B14F-4D97-AF65-F5344CB8AC3E}">
        <p14:creationId xmlns:p14="http://schemas.microsoft.com/office/powerpoint/2010/main" val="3830866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828964"/>
          </a:xfrm>
        </p:spPr>
        <p:txBody>
          <a:bodyPr/>
          <a:lstStyle/>
          <a:p>
            <a:r>
              <a:rPr lang="en-US" sz="3600" dirty="0">
                <a:solidFill>
                  <a:srgbClr val="CCFFFF"/>
                </a:solidFill>
              </a:rPr>
              <a:t>Bel (</a:t>
            </a:r>
            <a:r>
              <a:rPr lang="en-US" sz="3600" dirty="0" err="1">
                <a:solidFill>
                  <a:srgbClr val="CCFFFF"/>
                </a:solidFill>
              </a:rPr>
              <a:t>Marduk</a:t>
            </a:r>
            <a:r>
              <a:rPr lang="en-US" sz="3600" dirty="0">
                <a:solidFill>
                  <a:srgbClr val="CCFFFF"/>
                </a:solidFill>
              </a:rPr>
              <a:t>)</a:t>
            </a:r>
            <a:endParaRPr lang="en-US" sz="28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90600"/>
            <a:ext cx="8610600" cy="5410200"/>
          </a:xfrm>
        </p:spPr>
        <p:txBody>
          <a:bodyPr/>
          <a:lstStyle/>
          <a:p>
            <a:pPr>
              <a:spcAft>
                <a:spcPts val="600"/>
              </a:spcAft>
              <a:buFont typeface="Wingdings" panose="05000000000000000000" pitchFamily="2" charset="2"/>
              <a:buChar char="§"/>
            </a:pPr>
            <a:r>
              <a:rPr lang="en-US" dirty="0">
                <a:solidFill>
                  <a:srgbClr val="FFFF00"/>
                </a:solidFill>
                <a:ea typeface="Verdana" panose="020B0604030504040204" pitchFamily="34" charset="0"/>
                <a:cs typeface="Times New Roman" panose="02020603050405020304" pitchFamily="18" charset="0"/>
              </a:rPr>
              <a:t>Isa.46</a:t>
            </a:r>
            <a:r>
              <a:rPr lang="en-US" baseline="30000" dirty="0">
                <a:solidFill>
                  <a:srgbClr val="FFFF00"/>
                </a:solidFill>
                <a:ea typeface="Verdana" panose="020B0604030504040204" pitchFamily="34" charset="0"/>
                <a:cs typeface="Times New Roman" panose="02020603050405020304" pitchFamily="18" charset="0"/>
              </a:rPr>
              <a:t>1</a:t>
            </a:r>
            <a:r>
              <a:rPr lang="en-US" dirty="0">
                <a:solidFill>
                  <a:srgbClr val="FFFF00"/>
                </a:solidFill>
                <a:ea typeface="Verdana" panose="020B0604030504040204" pitchFamily="34" charset="0"/>
                <a:cs typeface="Times New Roman" panose="02020603050405020304" pitchFamily="18" charset="0"/>
              </a:rPr>
              <a:t> </a:t>
            </a:r>
            <a:r>
              <a:rPr lang="en-US" dirty="0">
                <a:solidFill>
                  <a:schemeClr val="bg1"/>
                </a:solidFill>
                <a:ea typeface="Times New Roman" panose="02020603050405020304" pitchFamily="18" charset="0"/>
              </a:rPr>
              <a:t>Bel has bowed down, Nebo stoops; Their idols were on the beasts and on the cattle… </a:t>
            </a:r>
          </a:p>
          <a:p>
            <a:pPr>
              <a:spcAft>
                <a:spcPts val="600"/>
              </a:spcAft>
              <a:buFont typeface="Wingdings" panose="05000000000000000000" pitchFamily="2" charset="2"/>
              <a:buChar char="§"/>
            </a:pPr>
            <a:r>
              <a:rPr lang="en-US" sz="3200" dirty="0" err="1">
                <a:solidFill>
                  <a:schemeClr val="bg1"/>
                </a:solidFill>
                <a:ea typeface="Verdana" panose="020B0604030504040204" pitchFamily="34" charset="0"/>
                <a:cs typeface="Times New Roman" panose="02020603050405020304" pitchFamily="18" charset="0"/>
              </a:rPr>
              <a:t>Marduk</a:t>
            </a:r>
            <a:r>
              <a:rPr lang="en-US" sz="3200" dirty="0">
                <a:solidFill>
                  <a:schemeClr val="bg1"/>
                </a:solidFill>
                <a:ea typeface="Verdana" panose="020B0604030504040204" pitchFamily="34" charset="0"/>
                <a:cs typeface="Times New Roman" panose="02020603050405020304" pitchFamily="18" charset="0"/>
              </a:rPr>
              <a:t>, Babylonian sun god</a:t>
            </a:r>
          </a:p>
          <a:p>
            <a:pPr>
              <a:spcAft>
                <a:spcPts val="60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People still worship the sun…</a:t>
            </a:r>
            <a:endParaRPr lang="en-US" sz="320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157068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676564"/>
          </a:xfrm>
        </p:spPr>
        <p:txBody>
          <a:bodyPr/>
          <a:lstStyle/>
          <a:p>
            <a:r>
              <a:rPr lang="en-US" sz="3600" dirty="0">
                <a:solidFill>
                  <a:srgbClr val="CCFFFF"/>
                </a:solidFill>
              </a:rPr>
              <a:t>Zeus</a:t>
            </a:r>
            <a:endParaRPr lang="en-US" sz="28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762000"/>
            <a:ext cx="8610600" cy="5638800"/>
          </a:xfrm>
        </p:spPr>
        <p:txBody>
          <a:bodyPr/>
          <a:lstStyle/>
          <a:p>
            <a:pPr>
              <a:spcAft>
                <a:spcPts val="0"/>
              </a:spcAft>
              <a:buFont typeface="Wingdings" panose="05000000000000000000" pitchFamily="2" charset="2"/>
              <a:buChar char="§"/>
            </a:pPr>
            <a:r>
              <a:rPr lang="en-US" dirty="0">
                <a:solidFill>
                  <a:srgbClr val="FFFF00"/>
                </a:solidFill>
                <a:ea typeface="Verdana" panose="020B0604030504040204" pitchFamily="34" charset="0"/>
                <a:cs typeface="Times New Roman" panose="02020603050405020304" pitchFamily="18" charset="0"/>
              </a:rPr>
              <a:t>Acts 14</a:t>
            </a:r>
            <a:r>
              <a:rPr lang="en-US" baseline="30000" dirty="0">
                <a:solidFill>
                  <a:srgbClr val="FFFF00"/>
                </a:solidFill>
                <a:ea typeface="Verdana" panose="020B0604030504040204" pitchFamily="34" charset="0"/>
                <a:cs typeface="Times New Roman" panose="02020603050405020304" pitchFamily="18" charset="0"/>
              </a:rPr>
              <a:t>12</a:t>
            </a:r>
            <a:r>
              <a:rPr lang="en-US" dirty="0">
                <a:solidFill>
                  <a:srgbClr val="FFFF00"/>
                </a:solidFill>
                <a:ea typeface="Verdana" panose="020B0604030504040204" pitchFamily="34" charset="0"/>
                <a:cs typeface="Times New Roman" panose="02020603050405020304" pitchFamily="18" charset="0"/>
              </a:rPr>
              <a:t> </a:t>
            </a:r>
            <a:r>
              <a:rPr lang="en-US" dirty="0">
                <a:solidFill>
                  <a:schemeClr val="bg1"/>
                </a:solidFill>
                <a:ea typeface="Verdana" panose="020B0604030504040204" pitchFamily="34" charset="0"/>
                <a:cs typeface="Times New Roman" panose="02020603050405020304" pitchFamily="18" charset="0"/>
              </a:rPr>
              <a:t> And Barnabas they called Zeus, and Paul, Hermes, because he was the chief speaker.</a:t>
            </a:r>
            <a:r>
              <a:rPr lang="en-US" dirty="0">
                <a:solidFill>
                  <a:srgbClr val="FFFF00"/>
                </a:solidFill>
                <a:ea typeface="Verdana" panose="020B0604030504040204" pitchFamily="34" charset="0"/>
                <a:cs typeface="Times New Roman" panose="02020603050405020304" pitchFamily="18" charset="0"/>
              </a:rPr>
              <a:t> </a:t>
            </a:r>
            <a:r>
              <a:rPr lang="en-US" baseline="30000" dirty="0">
                <a:solidFill>
                  <a:srgbClr val="FFFF00"/>
                </a:solidFill>
                <a:ea typeface="Verdana" panose="020B0604030504040204" pitchFamily="34" charset="0"/>
                <a:cs typeface="Times New Roman" panose="02020603050405020304" pitchFamily="18" charset="0"/>
              </a:rPr>
              <a:t>13</a:t>
            </a:r>
            <a:r>
              <a:rPr lang="en-US" dirty="0">
                <a:solidFill>
                  <a:srgbClr val="FFFF00"/>
                </a:solidFill>
                <a:ea typeface="Verdana" panose="020B0604030504040204" pitchFamily="34" charset="0"/>
                <a:cs typeface="Times New Roman" panose="02020603050405020304" pitchFamily="18" charset="0"/>
              </a:rPr>
              <a:t> </a:t>
            </a:r>
            <a:r>
              <a:rPr lang="en-US" dirty="0">
                <a:solidFill>
                  <a:schemeClr val="bg1"/>
                </a:solidFill>
                <a:ea typeface="Verdana" panose="020B0604030504040204" pitchFamily="34" charset="0"/>
                <a:cs typeface="Times New Roman" panose="02020603050405020304" pitchFamily="18" charset="0"/>
              </a:rPr>
              <a:t>Then the priest of Zeus, whose temple was in front of their city, brought oxen and garlands to the gates, intending to sacrifice with the multitudes</a:t>
            </a:r>
          </a:p>
          <a:p>
            <a:pPr>
              <a:spcAft>
                <a:spcPts val="0"/>
              </a:spcAft>
              <a:buFont typeface="Wingdings" panose="05000000000000000000" pitchFamily="2" charset="2"/>
              <a:buChar char="§"/>
            </a:pPr>
            <a:r>
              <a:rPr lang="en-US" dirty="0">
                <a:solidFill>
                  <a:srgbClr val="FFFFCC"/>
                </a:solidFill>
                <a:ea typeface="Verdana" panose="020B0604030504040204" pitchFamily="34" charset="0"/>
                <a:cs typeface="Times New Roman" panose="02020603050405020304" pitchFamily="18" charset="0"/>
              </a:rPr>
              <a:t>Supreme god of Greeks </a:t>
            </a:r>
          </a:p>
          <a:p>
            <a:pPr>
              <a:spcAft>
                <a:spcPts val="0"/>
              </a:spcAft>
              <a:buFont typeface="Wingdings" panose="05000000000000000000" pitchFamily="2" charset="2"/>
              <a:buChar char="§"/>
            </a:pPr>
            <a:r>
              <a:rPr lang="en-US" dirty="0">
                <a:solidFill>
                  <a:srgbClr val="FFFFCC"/>
                </a:solidFill>
                <a:ea typeface="Verdana" panose="020B0604030504040204" pitchFamily="34" charset="0"/>
                <a:cs typeface="Times New Roman" panose="02020603050405020304" pitchFamily="18" charset="0"/>
              </a:rPr>
              <a:t>KJV;  ASV: Jupiter</a:t>
            </a:r>
          </a:p>
          <a:p>
            <a:pPr>
              <a:spcAft>
                <a:spcPts val="0"/>
              </a:spcAft>
              <a:buFont typeface="Wingdings" panose="05000000000000000000" pitchFamily="2" charset="2"/>
              <a:buChar char="§"/>
            </a:pPr>
            <a:r>
              <a:rPr lang="en-US" dirty="0">
                <a:solidFill>
                  <a:srgbClr val="FFFFCC"/>
                </a:solidFill>
                <a:ea typeface="Verdana" panose="020B0604030504040204" pitchFamily="34" charset="0"/>
                <a:cs typeface="Times New Roman" panose="02020603050405020304" pitchFamily="18" charset="0"/>
              </a:rPr>
              <a:t>Head of Greek Olympian pantheon</a:t>
            </a:r>
          </a:p>
          <a:p>
            <a:pPr>
              <a:spcAft>
                <a:spcPts val="0"/>
              </a:spcAft>
              <a:buFont typeface="Wingdings" panose="05000000000000000000" pitchFamily="2" charset="2"/>
              <a:buChar char="§"/>
            </a:pPr>
            <a:r>
              <a:rPr lang="en-US" dirty="0">
                <a:solidFill>
                  <a:srgbClr val="FFFFCC"/>
                </a:solidFill>
                <a:ea typeface="Verdana" panose="020B0604030504040204" pitchFamily="34" charset="0"/>
                <a:cs typeface="Times New Roman" panose="02020603050405020304" pitchFamily="18" charset="0"/>
              </a:rPr>
              <a:t>Temple in Athens is largest in Greece</a:t>
            </a:r>
          </a:p>
        </p:txBody>
      </p:sp>
    </p:spTree>
    <p:extLst>
      <p:ext uri="{BB962C8B-B14F-4D97-AF65-F5344CB8AC3E}">
        <p14:creationId xmlns:p14="http://schemas.microsoft.com/office/powerpoint/2010/main" val="323377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676564"/>
          </a:xfrm>
        </p:spPr>
        <p:txBody>
          <a:bodyPr/>
          <a:lstStyle/>
          <a:p>
            <a:r>
              <a:rPr lang="en-US" sz="3600" dirty="0">
                <a:solidFill>
                  <a:srgbClr val="CCFFFF"/>
                </a:solidFill>
              </a:rPr>
              <a:t>Diana</a:t>
            </a:r>
            <a:endParaRPr lang="en-US" sz="28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762000"/>
            <a:ext cx="8610600" cy="5638800"/>
          </a:xfrm>
        </p:spPr>
        <p:txBody>
          <a:bodyPr/>
          <a:lstStyle/>
          <a:p>
            <a:r>
              <a:rPr lang="en-US" dirty="0">
                <a:solidFill>
                  <a:srgbClr val="FFFF00"/>
                </a:solidFill>
                <a:ea typeface="Verdana" panose="020B0604030504040204" pitchFamily="34" charset="0"/>
                <a:cs typeface="Times New Roman" panose="02020603050405020304" pitchFamily="18" charset="0"/>
              </a:rPr>
              <a:t>Acts 19</a:t>
            </a:r>
            <a:r>
              <a:rPr lang="en-US" baseline="30000" dirty="0">
                <a:solidFill>
                  <a:srgbClr val="FFFF00"/>
                </a:solidFill>
                <a:ea typeface="Verdana" panose="020B0604030504040204" pitchFamily="34" charset="0"/>
                <a:cs typeface="Times New Roman" panose="02020603050405020304" pitchFamily="18" charset="0"/>
              </a:rPr>
              <a:t>24</a:t>
            </a:r>
            <a:r>
              <a:rPr lang="en-US" dirty="0">
                <a:solidFill>
                  <a:srgbClr val="FFFF00"/>
                </a:solidFill>
                <a:ea typeface="Verdana" panose="020B0604030504040204" pitchFamily="34" charset="0"/>
                <a:cs typeface="Times New Roman" panose="02020603050405020304" pitchFamily="18" charset="0"/>
              </a:rPr>
              <a:t> </a:t>
            </a:r>
            <a:r>
              <a:rPr lang="en-US" dirty="0">
                <a:solidFill>
                  <a:schemeClr val="bg1"/>
                </a:solidFill>
                <a:ea typeface="Verdana" panose="020B0604030504040204" pitchFamily="34" charset="0"/>
                <a:cs typeface="Times New Roman" panose="02020603050405020304" pitchFamily="18" charset="0"/>
              </a:rPr>
              <a:t>For a certain man named Demetrius, a silversmith, who made silver shrines of Diana, brought no small profit to the craftsmen . . . </a:t>
            </a:r>
            <a:r>
              <a:rPr lang="en-US" baseline="30000" dirty="0">
                <a:solidFill>
                  <a:srgbClr val="FFFF00"/>
                </a:solidFill>
                <a:ea typeface="Verdana" panose="020B0604030504040204" pitchFamily="34" charset="0"/>
                <a:cs typeface="Times New Roman" panose="02020603050405020304" pitchFamily="18" charset="0"/>
              </a:rPr>
              <a:t>27</a:t>
            </a:r>
            <a:r>
              <a:rPr lang="en-US" dirty="0">
                <a:solidFill>
                  <a:schemeClr val="bg1"/>
                </a:solidFill>
                <a:ea typeface="Verdana" panose="020B0604030504040204" pitchFamily="34" charset="0"/>
                <a:cs typeface="Times New Roman" panose="02020603050405020304" pitchFamily="18" charset="0"/>
              </a:rPr>
              <a:t> So not only is this trade of ours in danger of falling into disrepute, but also the temple of the great goddess Diana may be despised and her magnificence destroyed, whom all Asia and the world worship”</a:t>
            </a:r>
          </a:p>
          <a:p>
            <a:r>
              <a:rPr lang="en-US" dirty="0">
                <a:solidFill>
                  <a:schemeClr val="bg1"/>
                </a:solidFill>
                <a:ea typeface="Verdana" panose="020B0604030504040204" pitchFamily="34" charset="0"/>
                <a:cs typeface="Times New Roman" panose="02020603050405020304" pitchFamily="18" charset="0"/>
              </a:rPr>
              <a:t>Ephesus: goddess of fertility</a:t>
            </a:r>
          </a:p>
          <a:p>
            <a:r>
              <a:rPr lang="en-US" dirty="0">
                <a:solidFill>
                  <a:schemeClr val="bg1"/>
                </a:solidFill>
                <a:ea typeface="Verdana" panose="020B0604030504040204" pitchFamily="34" charset="0"/>
                <a:cs typeface="Times New Roman" panose="02020603050405020304" pitchFamily="18" charset="0"/>
              </a:rPr>
              <a:t>Included hierodules</a:t>
            </a:r>
          </a:p>
          <a:p>
            <a:endParaRPr lang="en-US" dirty="0">
              <a:solidFill>
                <a:schemeClr val="bg1"/>
              </a:solidFill>
              <a:ea typeface="Verdana" panose="020B0604030504040204" pitchFamily="34" charset="0"/>
              <a:cs typeface="Times New Roman" panose="02020603050405020304" pitchFamily="18" charset="0"/>
            </a:endParaRPr>
          </a:p>
          <a:p>
            <a:endParaRPr lang="en-US" dirty="0">
              <a:solidFill>
                <a:schemeClr val="bg1"/>
              </a:solidFill>
              <a:ea typeface="Verdana" panose="020B0604030504040204" pitchFamily="34" charset="0"/>
              <a:cs typeface="Times New Roman" panose="02020603050405020304" pitchFamily="18" charset="0"/>
            </a:endParaRPr>
          </a:p>
          <a:p>
            <a:pPr marL="0" indent="0">
              <a:buNone/>
            </a:pPr>
            <a:endParaRPr lang="en-US"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88327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Rectangle 3">
            <a:extLst>
              <a:ext uri="{FF2B5EF4-FFF2-40B4-BE49-F238E27FC236}">
                <a16:creationId xmlns:a16="http://schemas.microsoft.com/office/drawing/2014/main" id="{16F4116C-12DE-46B7-8C11-C3F1020D414D}"/>
              </a:ext>
            </a:extLst>
          </p:cNvPr>
          <p:cNvSpPr/>
          <p:nvPr/>
        </p:nvSpPr>
        <p:spPr>
          <a:xfrm>
            <a:off x="2616541" y="1219201"/>
            <a:ext cx="3927078" cy="4572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Verdana" panose="020B0604030504040204" pitchFamily="34" charset="0"/>
                <a:ea typeface="Verdana" panose="020B0604030504040204" pitchFamily="34" charset="0"/>
              </a:rPr>
              <a:t>I</a:t>
            </a:r>
            <a:r>
              <a:rPr lang="en-US" sz="2400" dirty="0">
                <a:solidFill>
                  <a:schemeClr val="bg1"/>
                </a:solidFill>
              </a:rPr>
              <a:t>.  False gods</a:t>
            </a:r>
          </a:p>
        </p:txBody>
      </p:sp>
      <p:sp>
        <p:nvSpPr>
          <p:cNvPr id="5" name="Rectangle 4">
            <a:extLst>
              <a:ext uri="{FF2B5EF4-FFF2-40B4-BE49-F238E27FC236}">
                <a16:creationId xmlns:a16="http://schemas.microsoft.com/office/drawing/2014/main" id="{D2AD6328-36D0-4B32-8DCC-37A4147560D2}"/>
              </a:ext>
            </a:extLst>
          </p:cNvPr>
          <p:cNvSpPr/>
          <p:nvPr/>
        </p:nvSpPr>
        <p:spPr>
          <a:xfrm>
            <a:off x="1410856" y="1828800"/>
            <a:ext cx="6324600" cy="1160463"/>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latin typeface="Verdana" panose="020B0604030504040204" pitchFamily="34" charset="0"/>
                <a:ea typeface="Verdana" panose="020B0604030504040204" pitchFamily="34" charset="0"/>
              </a:rPr>
              <a:t>II</a:t>
            </a:r>
            <a:r>
              <a:rPr lang="en-US" sz="2800" dirty="0"/>
              <a:t>.</a:t>
            </a:r>
            <a:r>
              <a:rPr lang="en-US" dirty="0"/>
              <a:t>  </a:t>
            </a:r>
            <a:r>
              <a:rPr lang="en-US" sz="3600" dirty="0">
                <a:solidFill>
                  <a:srgbClr val="CCFFFF"/>
                </a:solidFill>
              </a:rPr>
              <a:t>The god behind the gods</a:t>
            </a:r>
            <a:endParaRPr lang="en-US" dirty="0">
              <a:solidFill>
                <a:srgbClr val="CCFFFF"/>
              </a:solidFill>
            </a:endParaRPr>
          </a:p>
        </p:txBody>
      </p:sp>
    </p:spTree>
    <p:extLst>
      <p:ext uri="{BB962C8B-B14F-4D97-AF65-F5344CB8AC3E}">
        <p14:creationId xmlns:p14="http://schemas.microsoft.com/office/powerpoint/2010/main" val="531615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828964"/>
          </a:xfrm>
        </p:spPr>
        <p:txBody>
          <a:bodyPr/>
          <a:lstStyle/>
          <a:p>
            <a:r>
              <a:rPr lang="en-US" sz="3600" dirty="0" err="1">
                <a:solidFill>
                  <a:srgbClr val="CCFFFF"/>
                </a:solidFill>
              </a:rPr>
              <a:t>satan</a:t>
            </a:r>
            <a:endParaRPr lang="en-US" sz="28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90600"/>
            <a:ext cx="8610600" cy="5105400"/>
          </a:xfrm>
        </p:spPr>
        <p:txBody>
          <a:bodyPr/>
          <a:lstStyle/>
          <a:p>
            <a:pPr>
              <a:spcAft>
                <a:spcPts val="60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2 Co.4:4</a:t>
            </a:r>
          </a:p>
          <a:p>
            <a:pPr>
              <a:spcAft>
                <a:spcPts val="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Why ‘god’?  (No divine attributes)</a:t>
            </a:r>
          </a:p>
          <a:p>
            <a:pPr lvl="1">
              <a:spcAft>
                <a:spcPts val="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Worldly people give him service, honor, worship…   Mt.4:8-10</a:t>
            </a:r>
            <a:endParaRPr lang="en-US" sz="3200" dirty="0">
              <a:solidFill>
                <a:srgbClr val="FFFFCC"/>
              </a:solidFill>
              <a:ea typeface="Verdana" panose="020B0604030504040204" pitchFamily="34" charset="0"/>
              <a:cs typeface="Times New Roman" panose="02020603050405020304" pitchFamily="18" charset="0"/>
            </a:endParaRPr>
          </a:p>
          <a:p>
            <a:pPr marL="0" indent="0">
              <a:spcAft>
                <a:spcPts val="0"/>
              </a:spcAft>
              <a:buNone/>
            </a:pPr>
            <a:endParaRPr lang="en-US" sz="3200" dirty="0">
              <a:solidFill>
                <a:srgbClr val="FFFFCC"/>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97165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828964"/>
          </a:xfrm>
        </p:spPr>
        <p:txBody>
          <a:bodyPr/>
          <a:lstStyle/>
          <a:p>
            <a:r>
              <a:rPr lang="en-US" sz="3600" dirty="0" err="1">
                <a:solidFill>
                  <a:srgbClr val="CCFFFF"/>
                </a:solidFill>
              </a:rPr>
              <a:t>satan’s</a:t>
            </a:r>
            <a:r>
              <a:rPr lang="en-US" sz="3600" dirty="0">
                <a:solidFill>
                  <a:srgbClr val="CCFFFF"/>
                </a:solidFill>
              </a:rPr>
              <a:t> devices</a:t>
            </a:r>
            <a:endParaRPr lang="en-US" sz="28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90600"/>
            <a:ext cx="8610600" cy="5105400"/>
          </a:xfrm>
        </p:spPr>
        <p:txBody>
          <a:bodyPr/>
          <a:lstStyle/>
          <a:p>
            <a:pPr>
              <a:spcAft>
                <a:spcPts val="60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(2 Co.4:4)</a:t>
            </a:r>
          </a:p>
          <a:p>
            <a:pPr>
              <a:spcAft>
                <a:spcPts val="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Minds.   2 Co.3:14, insensible, dull  </a:t>
            </a:r>
            <a:endParaRPr lang="en-US" dirty="0">
              <a:solidFill>
                <a:schemeClr val="bg1"/>
              </a:solidFill>
              <a:ea typeface="Verdana" panose="020B0604030504040204" pitchFamily="34" charset="0"/>
              <a:cs typeface="Times New Roman" panose="02020603050405020304" pitchFamily="18" charset="0"/>
            </a:endParaRPr>
          </a:p>
          <a:p>
            <a:pPr lvl="1">
              <a:spcAft>
                <a:spcPts val="0"/>
              </a:spcAft>
              <a:buFont typeface="Wingdings" panose="05000000000000000000" pitchFamily="2" charset="2"/>
              <a:buChar char="§"/>
            </a:pPr>
            <a:r>
              <a:rPr lang="en-US" sz="3200" dirty="0">
                <a:solidFill>
                  <a:srgbClr val="FFFF00"/>
                </a:solidFill>
                <a:ea typeface="Verdana" panose="020B0604030504040204" pitchFamily="34" charset="0"/>
                <a:cs typeface="Times New Roman" panose="02020603050405020304" pitchFamily="18" charset="0"/>
              </a:rPr>
              <a:t>Blinded.  </a:t>
            </a:r>
            <a:r>
              <a:rPr lang="en-US" sz="3200" dirty="0">
                <a:solidFill>
                  <a:schemeClr val="bg1"/>
                </a:solidFill>
                <a:ea typeface="Verdana" panose="020B0604030504040204" pitchFamily="34" charset="0"/>
                <a:cs typeface="Times New Roman" panose="02020603050405020304" pitchFamily="18" charset="0"/>
              </a:rPr>
              <a:t>3:14.  1 K.22.    Jn.9:39-41</a:t>
            </a:r>
          </a:p>
          <a:p>
            <a:pPr lvl="1">
              <a:spcAft>
                <a:spcPts val="600"/>
              </a:spcAft>
              <a:buFont typeface="Wingdings" panose="05000000000000000000" pitchFamily="2" charset="2"/>
              <a:buChar char="§"/>
            </a:pPr>
            <a:r>
              <a:rPr lang="en-US" sz="3200" dirty="0">
                <a:solidFill>
                  <a:srgbClr val="FFFF00"/>
                </a:solidFill>
                <a:ea typeface="Verdana" panose="020B0604030504040204" pitchFamily="34" charset="0"/>
                <a:cs typeface="Times New Roman" panose="02020603050405020304" pitchFamily="18" charset="0"/>
              </a:rPr>
              <a:t>Do not believe.  </a:t>
            </a:r>
            <a:r>
              <a:rPr lang="en-US" sz="3200" dirty="0">
                <a:solidFill>
                  <a:schemeClr val="bg1"/>
                </a:solidFill>
                <a:ea typeface="Verdana" panose="020B0604030504040204" pitchFamily="34" charset="0"/>
                <a:cs typeface="Times New Roman" panose="02020603050405020304" pitchFamily="18" charset="0"/>
              </a:rPr>
              <a:t>Ac.26:18 (13)</a:t>
            </a:r>
          </a:p>
          <a:p>
            <a:pPr lvl="1">
              <a:spcAft>
                <a:spcPts val="0"/>
              </a:spcAft>
              <a:buFont typeface="Wingdings" panose="05000000000000000000" pitchFamily="2" charset="2"/>
              <a:buChar char="§"/>
            </a:pPr>
            <a:r>
              <a:rPr lang="en-US" sz="3200" dirty="0">
                <a:solidFill>
                  <a:srgbClr val="FFFF00"/>
                </a:solidFill>
                <a:ea typeface="Verdana" panose="020B0604030504040204" pitchFamily="34" charset="0"/>
                <a:cs typeface="Times New Roman" panose="02020603050405020304" pitchFamily="18" charset="0"/>
              </a:rPr>
              <a:t>Glory of Christ  </a:t>
            </a:r>
            <a:r>
              <a:rPr lang="en-US" sz="3200" dirty="0">
                <a:solidFill>
                  <a:schemeClr val="bg1"/>
                </a:solidFill>
                <a:ea typeface="Verdana" panose="020B0604030504040204" pitchFamily="34" charset="0"/>
                <a:cs typeface="Times New Roman" panose="02020603050405020304" pitchFamily="18" charset="0"/>
              </a:rPr>
              <a:t>[</a:t>
            </a:r>
            <a:r>
              <a:rPr lang="en-US" sz="3200" dirty="0">
                <a:solidFill>
                  <a:srgbClr val="CCFFCC"/>
                </a:solidFill>
                <a:ea typeface="Verdana" panose="020B0604030504040204" pitchFamily="34" charset="0"/>
                <a:cs typeface="Times New Roman" panose="02020603050405020304" pitchFamily="18" charset="0"/>
              </a:rPr>
              <a:t>jealous </a:t>
            </a:r>
            <a:r>
              <a:rPr lang="en-US" sz="3200" dirty="0" err="1">
                <a:solidFill>
                  <a:srgbClr val="CCFFCC"/>
                </a:solidFill>
                <a:ea typeface="Verdana" panose="020B0604030504040204" pitchFamily="34" charset="0"/>
                <a:cs typeface="Times New Roman" panose="02020603050405020304" pitchFamily="18" charset="0"/>
              </a:rPr>
              <a:t>satan</a:t>
            </a:r>
            <a:r>
              <a:rPr lang="en-US" sz="3200" dirty="0">
                <a:solidFill>
                  <a:srgbClr val="CCFFCC"/>
                </a:solidFill>
                <a:ea typeface="Verdana" panose="020B0604030504040204" pitchFamily="34" charset="0"/>
                <a:cs typeface="Times New Roman" panose="02020603050405020304" pitchFamily="18" charset="0"/>
              </a:rPr>
              <a:t> blinds them to Lord’s true glory</a:t>
            </a:r>
            <a:r>
              <a:rPr lang="en-US" sz="3200" dirty="0">
                <a:solidFill>
                  <a:schemeClr val="bg1"/>
                </a:solidFill>
                <a:ea typeface="Verdana" panose="020B0604030504040204" pitchFamily="34" charset="0"/>
                <a:cs typeface="Times New Roman" panose="02020603050405020304" pitchFamily="18" charset="0"/>
              </a:rPr>
              <a:t>]</a:t>
            </a:r>
            <a:endParaRPr lang="en-US" sz="3200" dirty="0">
              <a:solidFill>
                <a:srgbClr val="FFFFCC"/>
              </a:solidFill>
              <a:ea typeface="Verdana" panose="020B0604030504040204" pitchFamily="34" charset="0"/>
              <a:cs typeface="Times New Roman" panose="02020603050405020304" pitchFamily="18" charset="0"/>
            </a:endParaRPr>
          </a:p>
          <a:p>
            <a:pPr marL="0" indent="0">
              <a:spcAft>
                <a:spcPts val="0"/>
              </a:spcAft>
              <a:buNone/>
            </a:pPr>
            <a:endParaRPr lang="en-US" sz="3200" dirty="0">
              <a:solidFill>
                <a:srgbClr val="FFFFCC"/>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539727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828964"/>
          </a:xfrm>
        </p:spPr>
        <p:txBody>
          <a:bodyPr/>
          <a:lstStyle/>
          <a:p>
            <a:r>
              <a:rPr lang="en-US" sz="3600" dirty="0">
                <a:solidFill>
                  <a:srgbClr val="CCFFFF"/>
                </a:solidFill>
              </a:rPr>
              <a:t>Pagan deities are imaginary</a:t>
            </a:r>
            <a:endParaRPr lang="en-US" sz="28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90600"/>
            <a:ext cx="8610600" cy="5105400"/>
          </a:xfrm>
        </p:spPr>
        <p:txBody>
          <a:bodyPr/>
          <a:lstStyle/>
          <a:p>
            <a:pPr>
              <a:spcAft>
                <a:spcPts val="30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demons use pagan deities to entice people away from God.  1 Co.10:14-22</a:t>
            </a:r>
          </a:p>
          <a:p>
            <a:pPr lvl="1">
              <a:spcAft>
                <a:spcPts val="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Satan → demons → idols → Israel</a:t>
            </a:r>
          </a:p>
          <a:p>
            <a:pPr lvl="1">
              <a:spcAft>
                <a:spcPts val="6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Satan → demons →idols → Corinthians</a:t>
            </a:r>
          </a:p>
          <a:p>
            <a:pPr marL="0" indent="0">
              <a:spcAft>
                <a:spcPts val="0"/>
              </a:spcAft>
              <a:buNone/>
            </a:pPr>
            <a:endParaRPr lang="en-US" sz="3200" dirty="0">
              <a:solidFill>
                <a:srgbClr val="FFFFCC"/>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69502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828964"/>
          </a:xfrm>
        </p:spPr>
        <p:txBody>
          <a:bodyPr/>
          <a:lstStyle/>
          <a:p>
            <a:r>
              <a:rPr lang="en-US" sz="3600" dirty="0">
                <a:solidFill>
                  <a:srgbClr val="CCFFFF"/>
                </a:solidFill>
              </a:rPr>
              <a:t>Parallel passages</a:t>
            </a:r>
            <a:endParaRPr lang="en-US" sz="28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14400"/>
            <a:ext cx="8610600" cy="5334000"/>
          </a:xfrm>
        </p:spPr>
        <p:txBody>
          <a:bodyPr/>
          <a:lstStyle/>
          <a:p>
            <a:pPr marL="0" indent="0" algn="ctr">
              <a:spcAft>
                <a:spcPts val="600"/>
              </a:spcAft>
              <a:buNone/>
            </a:pPr>
            <a:r>
              <a:rPr lang="en-US" dirty="0">
                <a:solidFill>
                  <a:srgbClr val="FFFFCC"/>
                </a:solidFill>
                <a:ea typeface="Verdana" panose="020B0604030504040204" pitchFamily="34" charset="0"/>
                <a:cs typeface="Times New Roman" panose="02020603050405020304" pitchFamily="18" charset="0"/>
              </a:rPr>
              <a:t>Wisdom of this world, </a:t>
            </a:r>
            <a:r>
              <a:rPr lang="en-US" dirty="0">
                <a:solidFill>
                  <a:schemeClr val="bg1"/>
                </a:solidFill>
                <a:ea typeface="Verdana" panose="020B0604030504040204" pitchFamily="34" charset="0"/>
                <a:cs typeface="Times New Roman" panose="02020603050405020304" pitchFamily="18" charset="0"/>
              </a:rPr>
              <a:t>1 Co.1:20</a:t>
            </a:r>
          </a:p>
          <a:p>
            <a:pPr>
              <a:spcAft>
                <a:spcPts val="3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“In </a:t>
            </a:r>
            <a:r>
              <a:rPr lang="en-US" dirty="0">
                <a:solidFill>
                  <a:schemeClr val="bg1"/>
                </a:solidFill>
                <a:ea typeface="Times New Roman" panose="02020603050405020304" pitchFamily="18" charset="0"/>
              </a:rPr>
              <a:t>truth the world has derived very little, if any, moral good, either from the Jewish </a:t>
            </a:r>
            <a:r>
              <a:rPr lang="en-US" dirty="0" err="1">
                <a:solidFill>
                  <a:schemeClr val="bg1"/>
                </a:solidFill>
                <a:ea typeface="Times New Roman" panose="02020603050405020304" pitchFamily="18" charset="0"/>
              </a:rPr>
              <a:t>rabbins</a:t>
            </a:r>
            <a:r>
              <a:rPr lang="en-US" dirty="0">
                <a:solidFill>
                  <a:schemeClr val="bg1"/>
                </a:solidFill>
                <a:ea typeface="Times New Roman" panose="02020603050405020304" pitchFamily="18" charset="0"/>
              </a:rPr>
              <a:t> or the Gentile philosophers” </a:t>
            </a:r>
            <a:r>
              <a:rPr lang="en-US" sz="2400" dirty="0">
                <a:solidFill>
                  <a:schemeClr val="bg1"/>
                </a:solidFill>
                <a:ea typeface="Times New Roman" panose="02020603050405020304" pitchFamily="18" charset="0"/>
              </a:rPr>
              <a:t>(Clarke)  </a:t>
            </a:r>
            <a:endParaRPr lang="en-US" dirty="0">
              <a:solidFill>
                <a:schemeClr val="bg1"/>
              </a:solidFill>
              <a:ea typeface="Times New Roman" panose="02020603050405020304" pitchFamily="18" charset="0"/>
            </a:endParaRPr>
          </a:p>
          <a:p>
            <a:pPr lvl="1">
              <a:spcAft>
                <a:spcPts val="600"/>
              </a:spcAft>
              <a:buFont typeface="Wingdings" panose="05000000000000000000" pitchFamily="2" charset="2"/>
              <a:buChar char="§"/>
            </a:pPr>
            <a:r>
              <a:rPr lang="en-US" sz="3200" dirty="0">
                <a:solidFill>
                  <a:schemeClr val="bg1"/>
                </a:solidFill>
                <a:ea typeface="Times New Roman" panose="02020603050405020304" pitchFamily="18" charset="0"/>
              </a:rPr>
              <a:t>Socrates</a:t>
            </a:r>
          </a:p>
          <a:p>
            <a:pPr lvl="1">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1 Co.6:7</a:t>
            </a:r>
          </a:p>
          <a:p>
            <a:pPr lvl="2">
              <a:spcAft>
                <a:spcPts val="600"/>
              </a:spcAft>
              <a:buFont typeface="Wingdings" panose="05000000000000000000" pitchFamily="2" charset="2"/>
              <a:buChar char="§"/>
            </a:pPr>
            <a:r>
              <a:rPr lang="en-US" sz="3200" dirty="0">
                <a:solidFill>
                  <a:schemeClr val="bg1"/>
                </a:solidFill>
                <a:ea typeface="Times New Roman" panose="02020603050405020304" pitchFamily="18" charset="0"/>
              </a:rPr>
              <a:t>Socrates approved of immorality</a:t>
            </a:r>
          </a:p>
          <a:p>
            <a:pPr lvl="1">
              <a:spcAft>
                <a:spcPts val="600"/>
              </a:spcAft>
              <a:buFont typeface="Wingdings" panose="05000000000000000000" pitchFamily="2" charset="2"/>
              <a:buChar char="§"/>
            </a:pPr>
            <a:r>
              <a:rPr lang="en-US" sz="3200" dirty="0">
                <a:solidFill>
                  <a:schemeClr val="bg1"/>
                </a:solidFill>
                <a:ea typeface="Times New Roman" panose="02020603050405020304" pitchFamily="18" charset="0"/>
              </a:rPr>
              <a:t>Jesus chose no philosopher to spread His gospel (1 Co.1:26)</a:t>
            </a:r>
          </a:p>
          <a:p>
            <a:pPr>
              <a:spcAft>
                <a:spcPts val="600"/>
              </a:spcAft>
              <a:buFont typeface="Wingdings" panose="05000000000000000000" pitchFamily="2" charset="2"/>
              <a:buChar char="§"/>
            </a:pPr>
            <a:endParaRPr lang="en-US" sz="3200" dirty="0">
              <a:solidFill>
                <a:srgbClr val="FFFFCC"/>
              </a:solidFill>
              <a:ea typeface="Verdana" panose="020B0604030504040204" pitchFamily="34" charset="0"/>
              <a:cs typeface="Times New Roman" panose="02020603050405020304" pitchFamily="18" charset="0"/>
            </a:endParaRPr>
          </a:p>
          <a:p>
            <a:pPr marL="0" indent="0">
              <a:spcAft>
                <a:spcPts val="0"/>
              </a:spcAft>
              <a:buNone/>
            </a:pPr>
            <a:endParaRPr lang="en-US" sz="3200" dirty="0">
              <a:solidFill>
                <a:srgbClr val="FFFFCC"/>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623437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828964"/>
          </a:xfrm>
        </p:spPr>
        <p:txBody>
          <a:bodyPr/>
          <a:lstStyle/>
          <a:p>
            <a:r>
              <a:rPr lang="en-US" sz="3600" dirty="0">
                <a:solidFill>
                  <a:srgbClr val="CCFFFF"/>
                </a:solidFill>
              </a:rPr>
              <a:t>Idolatry / Polytheism</a:t>
            </a:r>
            <a:endParaRPr lang="en-US" sz="28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14400"/>
            <a:ext cx="8610600" cy="5334000"/>
          </a:xfrm>
        </p:spPr>
        <p:txBody>
          <a:bodyPr/>
          <a:lstStyle/>
          <a:p>
            <a:pPr>
              <a:spcAft>
                <a:spcPts val="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Gn.31:30 (19)</a:t>
            </a:r>
          </a:p>
          <a:p>
            <a:pPr>
              <a:spcAft>
                <a:spcPts val="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Idolatry can be subtle</a:t>
            </a:r>
          </a:p>
          <a:p>
            <a:pPr marL="0" indent="0">
              <a:spcAft>
                <a:spcPts val="0"/>
              </a:spcAft>
              <a:buNone/>
            </a:pPr>
            <a:endParaRPr lang="en-US" dirty="0">
              <a:solidFill>
                <a:schemeClr val="bg1"/>
              </a:solidFill>
              <a:ea typeface="Verdana" panose="020B0604030504040204" pitchFamily="34" charset="0"/>
              <a:cs typeface="Times New Roman" panose="02020603050405020304" pitchFamily="18" charset="0"/>
            </a:endParaRPr>
          </a:p>
          <a:p>
            <a:pPr marL="0" indent="0">
              <a:spcAft>
                <a:spcPts val="0"/>
              </a:spcAft>
              <a:buNone/>
            </a:pPr>
            <a:endParaRPr lang="en-US" dirty="0">
              <a:solidFill>
                <a:schemeClr val="bg1"/>
              </a:solidFill>
              <a:ea typeface="Verdana" panose="020B0604030504040204" pitchFamily="34" charset="0"/>
              <a:cs typeface="Times New Roman" panose="02020603050405020304" pitchFamily="18" charset="0"/>
            </a:endParaRPr>
          </a:p>
          <a:p>
            <a:pPr>
              <a:spcAft>
                <a:spcPts val="0"/>
              </a:spcAft>
              <a:buFont typeface="Wingdings" panose="05000000000000000000" pitchFamily="2" charset="2"/>
              <a:buChar char="§"/>
            </a:pPr>
            <a:endParaRPr lang="en-US" sz="3200" dirty="0">
              <a:solidFill>
                <a:schemeClr val="bg1"/>
              </a:solidFill>
              <a:ea typeface="Verdana" panose="020B0604030504040204" pitchFamily="34" charset="0"/>
              <a:cs typeface="Times New Roman" panose="02020603050405020304" pitchFamily="18" charset="0"/>
            </a:endParaRPr>
          </a:p>
          <a:p>
            <a:pPr>
              <a:spcBef>
                <a:spcPts val="1200"/>
              </a:spcBef>
              <a:spcAft>
                <a:spcPts val="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2 Co.4:1</a:t>
            </a:r>
          </a:p>
          <a:p>
            <a:pPr lvl="1">
              <a:spcBef>
                <a:spcPts val="600"/>
              </a:spcBef>
              <a:spcAft>
                <a:spcPts val="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Answers question: </a:t>
            </a:r>
            <a:r>
              <a:rPr lang="en-US" sz="3200" dirty="0">
                <a:solidFill>
                  <a:srgbClr val="CCFFFF"/>
                </a:solidFill>
                <a:ea typeface="Verdana" panose="020B0604030504040204" pitchFamily="34" charset="0"/>
                <a:cs typeface="Times New Roman" panose="02020603050405020304" pitchFamily="18" charset="0"/>
              </a:rPr>
              <a:t>‘Who is sufficient for these things’ </a:t>
            </a:r>
            <a:r>
              <a:rPr lang="en-US" sz="3200" dirty="0">
                <a:solidFill>
                  <a:schemeClr val="bg1"/>
                </a:solidFill>
                <a:ea typeface="Verdana" panose="020B0604030504040204" pitchFamily="34" charset="0"/>
                <a:cs typeface="Times New Roman" panose="02020603050405020304" pitchFamily="18" charset="0"/>
              </a:rPr>
              <a:t>(2:16)?  </a:t>
            </a:r>
          </a:p>
          <a:p>
            <a:pPr lvl="1">
              <a:spcAft>
                <a:spcPts val="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Paul does not lose heart (4:16).   Ac.14</a:t>
            </a:r>
            <a:endParaRPr lang="en-US" dirty="0">
              <a:solidFill>
                <a:srgbClr val="FFFFCC"/>
              </a:solidFill>
              <a:ea typeface="Verdana" panose="020B0604030504040204" pitchFamily="34" charset="0"/>
              <a:cs typeface="Times New Roman" panose="02020603050405020304" pitchFamily="18" charset="0"/>
            </a:endParaRPr>
          </a:p>
        </p:txBody>
      </p:sp>
      <p:sp>
        <p:nvSpPr>
          <p:cNvPr id="3" name="Rectangle: Rounded Corners 2">
            <a:extLst>
              <a:ext uri="{FF2B5EF4-FFF2-40B4-BE49-F238E27FC236}">
                <a16:creationId xmlns:a16="http://schemas.microsoft.com/office/drawing/2014/main" id="{CFD079DC-A769-47B7-96D8-DD2197FF2C83}"/>
              </a:ext>
            </a:extLst>
          </p:cNvPr>
          <p:cNvSpPr/>
          <p:nvPr/>
        </p:nvSpPr>
        <p:spPr>
          <a:xfrm>
            <a:off x="838200" y="2200564"/>
            <a:ext cx="7467600" cy="1609436"/>
          </a:xfrm>
          <a:prstGeom prst="round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solidFill>
                  <a:srgbClr val="CCFFFF"/>
                </a:solidFill>
                <a:effectLst/>
                <a:latin typeface="Calibri" panose="020F0502020204030204" pitchFamily="34" charset="0"/>
                <a:ea typeface="Times New Roman" panose="02020603050405020304" pitchFamily="18" charset="0"/>
              </a:rPr>
              <a:t>“Idolatry is worshipping anything that ought </a:t>
            </a:r>
            <a:br>
              <a:rPr lang="en-US" sz="3100" dirty="0">
                <a:solidFill>
                  <a:srgbClr val="CCFFFF"/>
                </a:solidFill>
                <a:effectLst/>
                <a:latin typeface="Calibri" panose="020F0502020204030204" pitchFamily="34" charset="0"/>
                <a:ea typeface="Times New Roman" panose="02020603050405020304" pitchFamily="18" charset="0"/>
              </a:rPr>
            </a:br>
            <a:r>
              <a:rPr lang="en-US" sz="3100" dirty="0">
                <a:solidFill>
                  <a:srgbClr val="CCFFFF"/>
                </a:solidFill>
                <a:effectLst/>
                <a:latin typeface="Calibri" panose="020F0502020204030204" pitchFamily="34" charset="0"/>
                <a:ea typeface="Times New Roman" panose="02020603050405020304" pitchFamily="18" charset="0"/>
              </a:rPr>
              <a:t>to be used, or using anything that ought to be worshipped”</a:t>
            </a:r>
            <a:endParaRPr lang="en-US" sz="3100" dirty="0">
              <a:solidFill>
                <a:srgbClr val="CCFFFF"/>
              </a:solidFill>
            </a:endParaRPr>
          </a:p>
        </p:txBody>
      </p:sp>
    </p:spTree>
    <p:extLst>
      <p:ext uri="{BB962C8B-B14F-4D97-AF65-F5344CB8AC3E}">
        <p14:creationId xmlns:p14="http://schemas.microsoft.com/office/powerpoint/2010/main" val="2397588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828964"/>
          </a:xfrm>
        </p:spPr>
        <p:txBody>
          <a:bodyPr/>
          <a:lstStyle/>
          <a:p>
            <a:r>
              <a:rPr lang="en-US" sz="3600" dirty="0">
                <a:solidFill>
                  <a:srgbClr val="CCFFFF"/>
                </a:solidFill>
              </a:rPr>
              <a:t>Parallel passages</a:t>
            </a:r>
            <a:endParaRPr lang="en-US" sz="28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14400"/>
            <a:ext cx="8610600" cy="5334000"/>
          </a:xfrm>
        </p:spPr>
        <p:txBody>
          <a:bodyPr/>
          <a:lstStyle/>
          <a:p>
            <a:pPr marL="0" indent="0" algn="ctr">
              <a:spcAft>
                <a:spcPts val="0"/>
              </a:spcAft>
              <a:buNone/>
            </a:pPr>
            <a:r>
              <a:rPr lang="en-US" sz="2400" dirty="0">
                <a:solidFill>
                  <a:srgbClr val="FFFFCC"/>
                </a:solidFill>
                <a:ea typeface="Verdana" panose="020B0604030504040204" pitchFamily="34" charset="0"/>
                <a:cs typeface="Times New Roman" panose="02020603050405020304" pitchFamily="18" charset="0"/>
              </a:rPr>
              <a:t>Wisdom of this world, </a:t>
            </a:r>
            <a:r>
              <a:rPr lang="en-US" sz="2400" dirty="0">
                <a:solidFill>
                  <a:schemeClr val="bg1"/>
                </a:solidFill>
                <a:ea typeface="Verdana" panose="020B0604030504040204" pitchFamily="34" charset="0"/>
                <a:cs typeface="Times New Roman" panose="02020603050405020304" pitchFamily="18" charset="0"/>
              </a:rPr>
              <a:t>1 Co.1:20</a:t>
            </a:r>
          </a:p>
          <a:p>
            <a:pPr marL="0" indent="0" algn="ctr">
              <a:spcAft>
                <a:spcPts val="600"/>
              </a:spcAft>
              <a:buNone/>
            </a:pPr>
            <a:r>
              <a:rPr lang="en-US" dirty="0">
                <a:solidFill>
                  <a:srgbClr val="FFFFCC"/>
                </a:solidFill>
                <a:ea typeface="Verdana" panose="020B0604030504040204" pitchFamily="34" charset="0"/>
                <a:cs typeface="Times New Roman" panose="02020603050405020304" pitchFamily="18" charset="0"/>
              </a:rPr>
              <a:t>Form of this world, </a:t>
            </a:r>
            <a:r>
              <a:rPr lang="en-US" dirty="0">
                <a:solidFill>
                  <a:schemeClr val="bg1"/>
                </a:solidFill>
                <a:ea typeface="Verdana" panose="020B0604030504040204" pitchFamily="34" charset="0"/>
                <a:cs typeface="Times New Roman" panose="02020603050405020304" pitchFamily="18" charset="0"/>
              </a:rPr>
              <a:t>1 Co.7:31</a:t>
            </a:r>
          </a:p>
          <a:p>
            <a:pPr lvl="1">
              <a:spcAft>
                <a:spcPts val="6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Form: outward appearance: marrying, houses, work…now passing away like scenes on stage</a:t>
            </a:r>
            <a:endParaRPr lang="en-US" sz="3200" dirty="0">
              <a:solidFill>
                <a:schemeClr val="bg1"/>
              </a:solidFill>
              <a:ea typeface="Times New Roman" panose="02020603050405020304" pitchFamily="18" charset="0"/>
            </a:endParaRPr>
          </a:p>
          <a:p>
            <a:pPr>
              <a:spcAft>
                <a:spcPts val="600"/>
              </a:spcAft>
              <a:buFont typeface="Wingdings" panose="05000000000000000000" pitchFamily="2" charset="2"/>
              <a:buChar char="§"/>
            </a:pPr>
            <a:endParaRPr lang="en-US" sz="3200" dirty="0">
              <a:solidFill>
                <a:srgbClr val="FFFFCC"/>
              </a:solidFill>
              <a:ea typeface="Verdana" panose="020B0604030504040204" pitchFamily="34" charset="0"/>
              <a:cs typeface="Times New Roman" panose="02020603050405020304" pitchFamily="18" charset="0"/>
            </a:endParaRPr>
          </a:p>
          <a:p>
            <a:pPr marL="0" indent="0">
              <a:spcAft>
                <a:spcPts val="0"/>
              </a:spcAft>
              <a:buNone/>
            </a:pPr>
            <a:endParaRPr lang="en-US" sz="3200" dirty="0">
              <a:solidFill>
                <a:srgbClr val="FFFFCC"/>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318416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828964"/>
          </a:xfrm>
        </p:spPr>
        <p:txBody>
          <a:bodyPr/>
          <a:lstStyle/>
          <a:p>
            <a:r>
              <a:rPr lang="en-US" sz="3600" dirty="0">
                <a:solidFill>
                  <a:srgbClr val="CCFFFF"/>
                </a:solidFill>
              </a:rPr>
              <a:t>Parallel passages</a:t>
            </a:r>
            <a:endParaRPr lang="en-US" sz="28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14400"/>
            <a:ext cx="8610600" cy="5334000"/>
          </a:xfrm>
        </p:spPr>
        <p:txBody>
          <a:bodyPr/>
          <a:lstStyle/>
          <a:p>
            <a:pPr marL="0" indent="0" algn="ctr">
              <a:spcAft>
                <a:spcPts val="0"/>
              </a:spcAft>
              <a:buNone/>
            </a:pPr>
            <a:r>
              <a:rPr lang="en-US" sz="2400" dirty="0">
                <a:solidFill>
                  <a:srgbClr val="FFFFCC"/>
                </a:solidFill>
                <a:ea typeface="Verdana" panose="020B0604030504040204" pitchFamily="34" charset="0"/>
                <a:cs typeface="Times New Roman" panose="02020603050405020304" pitchFamily="18" charset="0"/>
              </a:rPr>
              <a:t>Wisdom of this world, </a:t>
            </a:r>
            <a:r>
              <a:rPr lang="en-US" sz="2400" dirty="0">
                <a:solidFill>
                  <a:schemeClr val="bg1"/>
                </a:solidFill>
                <a:ea typeface="Verdana" panose="020B0604030504040204" pitchFamily="34" charset="0"/>
                <a:cs typeface="Times New Roman" panose="02020603050405020304" pitchFamily="18" charset="0"/>
              </a:rPr>
              <a:t>1 Co.1:20</a:t>
            </a:r>
          </a:p>
          <a:p>
            <a:pPr marL="0" indent="0" algn="ctr">
              <a:spcAft>
                <a:spcPts val="0"/>
              </a:spcAft>
              <a:buNone/>
            </a:pPr>
            <a:r>
              <a:rPr lang="en-US" sz="2400" dirty="0">
                <a:solidFill>
                  <a:srgbClr val="FFFFCC"/>
                </a:solidFill>
                <a:ea typeface="Verdana" panose="020B0604030504040204" pitchFamily="34" charset="0"/>
                <a:cs typeface="Times New Roman" panose="02020603050405020304" pitchFamily="18" charset="0"/>
              </a:rPr>
              <a:t>Form of this world, </a:t>
            </a:r>
            <a:r>
              <a:rPr lang="en-US" sz="2400" dirty="0">
                <a:solidFill>
                  <a:schemeClr val="bg1"/>
                </a:solidFill>
                <a:ea typeface="Verdana" panose="020B0604030504040204" pitchFamily="34" charset="0"/>
                <a:cs typeface="Times New Roman" panose="02020603050405020304" pitchFamily="18" charset="0"/>
              </a:rPr>
              <a:t>1 Co7:31</a:t>
            </a:r>
          </a:p>
          <a:p>
            <a:pPr marL="0" indent="0" algn="ctr">
              <a:spcAft>
                <a:spcPts val="600"/>
              </a:spcAft>
              <a:buNone/>
            </a:pPr>
            <a:r>
              <a:rPr lang="en-US" dirty="0">
                <a:solidFill>
                  <a:srgbClr val="FFFFCC"/>
                </a:solidFill>
                <a:ea typeface="Verdana" panose="020B0604030504040204" pitchFamily="34" charset="0"/>
                <a:cs typeface="Times New Roman" panose="02020603050405020304" pitchFamily="18" charset="0"/>
              </a:rPr>
              <a:t>Course of this world, </a:t>
            </a:r>
            <a:r>
              <a:rPr lang="en-US" dirty="0">
                <a:solidFill>
                  <a:schemeClr val="bg1"/>
                </a:solidFill>
                <a:ea typeface="Verdana" panose="020B0604030504040204" pitchFamily="34" charset="0"/>
                <a:cs typeface="Times New Roman" panose="02020603050405020304" pitchFamily="18" charset="0"/>
              </a:rPr>
              <a:t>Ep.2:1</a:t>
            </a:r>
          </a:p>
          <a:p>
            <a:pPr>
              <a:spcAft>
                <a:spcPts val="6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Conformed to ways of world; live like other heathens…</a:t>
            </a:r>
            <a:endParaRPr lang="en-US" sz="3200" dirty="0">
              <a:solidFill>
                <a:srgbClr val="FFFFCC"/>
              </a:solidFill>
              <a:ea typeface="Verdana" panose="020B0604030504040204" pitchFamily="34" charset="0"/>
              <a:cs typeface="Times New Roman" panose="02020603050405020304" pitchFamily="18" charset="0"/>
            </a:endParaRPr>
          </a:p>
          <a:p>
            <a:pPr marL="0" indent="0">
              <a:spcAft>
                <a:spcPts val="0"/>
              </a:spcAft>
              <a:buNone/>
            </a:pPr>
            <a:endParaRPr lang="en-US" sz="3200" dirty="0">
              <a:solidFill>
                <a:srgbClr val="FFFFCC"/>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23728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Rectangle 3">
            <a:extLst>
              <a:ext uri="{FF2B5EF4-FFF2-40B4-BE49-F238E27FC236}">
                <a16:creationId xmlns:a16="http://schemas.microsoft.com/office/drawing/2014/main" id="{16F4116C-12DE-46B7-8C11-C3F1020D414D}"/>
              </a:ext>
            </a:extLst>
          </p:cNvPr>
          <p:cNvSpPr/>
          <p:nvPr/>
        </p:nvSpPr>
        <p:spPr>
          <a:xfrm>
            <a:off x="2420187" y="1219201"/>
            <a:ext cx="4319786" cy="4572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Verdana" panose="020B0604030504040204" pitchFamily="34" charset="0"/>
                <a:ea typeface="Verdana" panose="020B0604030504040204" pitchFamily="34" charset="0"/>
              </a:rPr>
              <a:t>I</a:t>
            </a:r>
            <a:r>
              <a:rPr lang="en-US" sz="2400" dirty="0">
                <a:solidFill>
                  <a:schemeClr val="bg1"/>
                </a:solidFill>
              </a:rPr>
              <a:t>.  False gods</a:t>
            </a:r>
          </a:p>
        </p:txBody>
      </p:sp>
      <p:sp>
        <p:nvSpPr>
          <p:cNvPr id="5" name="Rectangle 4">
            <a:extLst>
              <a:ext uri="{FF2B5EF4-FFF2-40B4-BE49-F238E27FC236}">
                <a16:creationId xmlns:a16="http://schemas.microsoft.com/office/drawing/2014/main" id="{D2AD6328-36D0-4B32-8DCC-37A4147560D2}"/>
              </a:ext>
            </a:extLst>
          </p:cNvPr>
          <p:cNvSpPr/>
          <p:nvPr/>
        </p:nvSpPr>
        <p:spPr>
          <a:xfrm>
            <a:off x="1410856" y="2497137"/>
            <a:ext cx="6324600" cy="1160463"/>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latin typeface="Verdana" panose="020B0604030504040204" pitchFamily="34" charset="0"/>
                <a:ea typeface="Verdana" panose="020B0604030504040204" pitchFamily="34" charset="0"/>
              </a:rPr>
              <a:t>III</a:t>
            </a:r>
            <a:r>
              <a:rPr lang="en-US" sz="2800" dirty="0"/>
              <a:t>.</a:t>
            </a:r>
            <a:r>
              <a:rPr lang="en-US" dirty="0"/>
              <a:t>  </a:t>
            </a:r>
            <a:r>
              <a:rPr lang="en-US" sz="3600" dirty="0" err="1">
                <a:solidFill>
                  <a:srgbClr val="CCFFFF"/>
                </a:solidFill>
              </a:rPr>
              <a:t>satan</a:t>
            </a:r>
            <a:r>
              <a:rPr lang="en-US" sz="3600" dirty="0">
                <a:solidFill>
                  <a:srgbClr val="CCFFFF"/>
                </a:solidFill>
              </a:rPr>
              <a:t> Is Still On The Job</a:t>
            </a:r>
            <a:endParaRPr lang="en-US" dirty="0">
              <a:solidFill>
                <a:srgbClr val="CCFFFF"/>
              </a:solidFill>
            </a:endParaRPr>
          </a:p>
        </p:txBody>
      </p:sp>
      <p:sp>
        <p:nvSpPr>
          <p:cNvPr id="6" name="Rectangle 5">
            <a:extLst>
              <a:ext uri="{FF2B5EF4-FFF2-40B4-BE49-F238E27FC236}">
                <a16:creationId xmlns:a16="http://schemas.microsoft.com/office/drawing/2014/main" id="{7F129940-D309-4F0C-B293-DA0878B081EB}"/>
              </a:ext>
            </a:extLst>
          </p:cNvPr>
          <p:cNvSpPr/>
          <p:nvPr/>
        </p:nvSpPr>
        <p:spPr>
          <a:xfrm>
            <a:off x="2412918" y="1828800"/>
            <a:ext cx="4319786" cy="4572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Verdana" panose="020B0604030504040204" pitchFamily="34" charset="0"/>
                <a:ea typeface="Verdana" panose="020B0604030504040204" pitchFamily="34" charset="0"/>
              </a:rPr>
              <a:t>II</a:t>
            </a:r>
            <a:r>
              <a:rPr lang="en-US" sz="2400" dirty="0">
                <a:solidFill>
                  <a:schemeClr val="bg1"/>
                </a:solidFill>
              </a:rPr>
              <a:t>.  The god behind the gods</a:t>
            </a:r>
          </a:p>
        </p:txBody>
      </p:sp>
    </p:spTree>
    <p:extLst>
      <p:ext uri="{BB962C8B-B14F-4D97-AF65-F5344CB8AC3E}">
        <p14:creationId xmlns:p14="http://schemas.microsoft.com/office/powerpoint/2010/main" val="22738422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1057564"/>
          </a:xfrm>
        </p:spPr>
        <p:txBody>
          <a:bodyPr/>
          <a:lstStyle/>
          <a:p>
            <a:r>
              <a:rPr lang="en-US" sz="3600" dirty="0">
                <a:solidFill>
                  <a:srgbClr val="CCFFFF"/>
                </a:solidFill>
              </a:rPr>
              <a:t>God does not speak</a:t>
            </a:r>
            <a:br>
              <a:rPr lang="en-US" sz="3600" dirty="0">
                <a:solidFill>
                  <a:srgbClr val="CCFFFF"/>
                </a:solidFill>
              </a:rPr>
            </a:br>
            <a:r>
              <a:rPr lang="en-US" sz="3600" dirty="0">
                <a:solidFill>
                  <a:srgbClr val="CCFFFF"/>
                </a:solidFill>
              </a:rPr>
              <a:t>audibly to people today</a:t>
            </a:r>
            <a:endParaRPr lang="en-US" sz="3200" dirty="0">
              <a:solidFill>
                <a:schemeClr val="bg1"/>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219200"/>
            <a:ext cx="8610600" cy="5334000"/>
          </a:xfrm>
        </p:spPr>
        <p:txBody>
          <a:bodyPr/>
          <a:lstStyle/>
          <a:p>
            <a:r>
              <a:rPr lang="en-US" dirty="0">
                <a:solidFill>
                  <a:schemeClr val="bg1"/>
                </a:solidFill>
                <a:ea typeface="Verdana" panose="020B0604030504040204" pitchFamily="34" charset="0"/>
                <a:cs typeface="Times New Roman" panose="02020603050405020304" pitchFamily="18" charset="0"/>
              </a:rPr>
              <a:t>Even if He did, He would never contradict His Word.   Jer.23:16ff</a:t>
            </a:r>
          </a:p>
          <a:p>
            <a:r>
              <a:rPr lang="en-US" dirty="0">
                <a:solidFill>
                  <a:schemeClr val="bg1"/>
                </a:solidFill>
                <a:ea typeface="Verdana" panose="020B0604030504040204" pitchFamily="34" charset="0"/>
                <a:cs typeface="Times New Roman" panose="02020603050405020304" pitchFamily="18" charset="0"/>
              </a:rPr>
              <a:t>“God wants me to do </a:t>
            </a:r>
            <a:r>
              <a:rPr lang="en-US" dirty="0">
                <a:solidFill>
                  <a:srgbClr val="FFC000"/>
                </a:solidFill>
                <a:ea typeface="Verdana" panose="020B0604030504040204" pitchFamily="34" charset="0"/>
                <a:cs typeface="Times New Roman" panose="02020603050405020304" pitchFamily="18" charset="0"/>
              </a:rPr>
              <a:t>x</a:t>
            </a:r>
            <a:r>
              <a:rPr lang="en-US" dirty="0">
                <a:solidFill>
                  <a:schemeClr val="bg1"/>
                </a:solidFill>
                <a:ea typeface="Verdana" panose="020B0604030504040204" pitchFamily="34" charset="0"/>
                <a:cs typeface="Times New Roman" panose="02020603050405020304" pitchFamily="18" charset="0"/>
              </a:rPr>
              <a:t>” – which god?</a:t>
            </a:r>
          </a:p>
          <a:p>
            <a:pPr lvl="1"/>
            <a:r>
              <a:rPr lang="en-US" sz="3200" dirty="0">
                <a:solidFill>
                  <a:schemeClr val="bg1"/>
                </a:solidFill>
                <a:ea typeface="Verdana" panose="020B0604030504040204" pitchFamily="34" charset="0"/>
                <a:cs typeface="Times New Roman" panose="02020603050405020304" pitchFamily="18" charset="0"/>
              </a:rPr>
              <a:t>Gn.3:1-6, how did </a:t>
            </a:r>
            <a:r>
              <a:rPr lang="en-US" sz="3200" dirty="0" err="1">
                <a:solidFill>
                  <a:schemeClr val="bg1"/>
                </a:solidFill>
                <a:ea typeface="Verdana" panose="020B0604030504040204" pitchFamily="34" charset="0"/>
                <a:cs typeface="Times New Roman" panose="02020603050405020304" pitchFamily="18" charset="0"/>
              </a:rPr>
              <a:t>satan</a:t>
            </a:r>
            <a:r>
              <a:rPr lang="en-US" sz="3200" dirty="0">
                <a:solidFill>
                  <a:schemeClr val="bg1"/>
                </a:solidFill>
                <a:ea typeface="Verdana" panose="020B0604030504040204" pitchFamily="34" charset="0"/>
                <a:cs typeface="Times New Roman" panose="02020603050405020304" pitchFamily="18" charset="0"/>
              </a:rPr>
              <a:t> destroy Eve?  </a:t>
            </a:r>
          </a:p>
          <a:p>
            <a:pPr marL="914400" lvl="2" indent="0">
              <a:buNone/>
            </a:pPr>
            <a:endParaRPr lang="en-US" sz="3200" dirty="0">
              <a:solidFill>
                <a:schemeClr val="bg1"/>
              </a:solidFill>
              <a:ea typeface="Verdana" panose="020B0604030504040204" pitchFamily="34" charset="0"/>
              <a:cs typeface="Times New Roman" panose="02020603050405020304" pitchFamily="18" charset="0"/>
            </a:endParaRPr>
          </a:p>
          <a:p>
            <a:pPr marL="914400" lvl="2" indent="0">
              <a:buNone/>
            </a:pPr>
            <a:endParaRPr lang="en-US" sz="3200" dirty="0">
              <a:solidFill>
                <a:schemeClr val="bg1"/>
              </a:solidFill>
              <a:ea typeface="Verdana" panose="020B0604030504040204" pitchFamily="34" charset="0"/>
              <a:cs typeface="Times New Roman" panose="02020603050405020304" pitchFamily="18" charset="0"/>
            </a:endParaRPr>
          </a:p>
          <a:p>
            <a:pPr lvl="1">
              <a:spcBef>
                <a:spcPts val="600"/>
              </a:spcBef>
            </a:pPr>
            <a:r>
              <a:rPr lang="en-US" sz="3200" dirty="0">
                <a:solidFill>
                  <a:schemeClr val="bg1"/>
                </a:solidFill>
                <a:ea typeface="Verdana" panose="020B0604030504040204" pitchFamily="34" charset="0"/>
                <a:cs typeface="Times New Roman" panose="02020603050405020304" pitchFamily="18" charset="0"/>
              </a:rPr>
              <a:t>2 Co.11:13-15, major decisions…</a:t>
            </a:r>
          </a:p>
          <a:p>
            <a:pPr lvl="1"/>
            <a:r>
              <a:rPr lang="en-US" sz="3200" dirty="0">
                <a:solidFill>
                  <a:schemeClr val="bg1"/>
                </a:solidFill>
                <a:ea typeface="Verdana" panose="020B0604030504040204" pitchFamily="34" charset="0"/>
                <a:cs typeface="Times New Roman" panose="02020603050405020304" pitchFamily="18" charset="0"/>
              </a:rPr>
              <a:t>Prov.14:12, seems right…  </a:t>
            </a:r>
          </a:p>
          <a:p>
            <a:pPr lvl="2"/>
            <a:r>
              <a:rPr lang="en-US" sz="3200" dirty="0">
                <a:solidFill>
                  <a:schemeClr val="bg1"/>
                </a:solidFill>
                <a:ea typeface="Verdana" panose="020B0604030504040204" pitchFamily="34" charset="0"/>
                <a:cs typeface="Times New Roman" panose="02020603050405020304" pitchFamily="18" charset="0"/>
              </a:rPr>
              <a:t>“God wants me to be happy”</a:t>
            </a:r>
          </a:p>
        </p:txBody>
      </p:sp>
      <p:sp>
        <p:nvSpPr>
          <p:cNvPr id="3" name="Rectangle: Rounded Corners 2">
            <a:extLst>
              <a:ext uri="{FF2B5EF4-FFF2-40B4-BE49-F238E27FC236}">
                <a16:creationId xmlns:a16="http://schemas.microsoft.com/office/drawing/2014/main" id="{68E2AC60-D5AA-4356-AC00-1C3ECB2F43E8}"/>
              </a:ext>
            </a:extLst>
          </p:cNvPr>
          <p:cNvSpPr/>
          <p:nvPr/>
        </p:nvSpPr>
        <p:spPr>
          <a:xfrm>
            <a:off x="1189180" y="3599872"/>
            <a:ext cx="6781800" cy="838200"/>
          </a:xfrm>
          <a:prstGeom prst="roundRect">
            <a:avLst/>
          </a:prstGeom>
          <a:solidFill>
            <a:schemeClr val="tx1"/>
          </a:solidFill>
          <a:ln w="63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CC"/>
                </a:solidFill>
              </a:rPr>
              <a:t>Drew her focus from God to fruit</a:t>
            </a:r>
          </a:p>
        </p:txBody>
      </p:sp>
    </p:spTree>
    <p:extLst>
      <p:ext uri="{BB962C8B-B14F-4D97-AF65-F5344CB8AC3E}">
        <p14:creationId xmlns:p14="http://schemas.microsoft.com/office/powerpoint/2010/main" val="52068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1057564"/>
          </a:xfrm>
        </p:spPr>
        <p:txBody>
          <a:bodyPr/>
          <a:lstStyle/>
          <a:p>
            <a:r>
              <a:rPr lang="en-US" sz="3600" dirty="0">
                <a:solidFill>
                  <a:srgbClr val="CCFFFF"/>
                </a:solidFill>
              </a:rPr>
              <a:t>God does not speak</a:t>
            </a:r>
            <a:br>
              <a:rPr lang="en-US" sz="3600" dirty="0">
                <a:solidFill>
                  <a:srgbClr val="CCFFFF"/>
                </a:solidFill>
              </a:rPr>
            </a:br>
            <a:r>
              <a:rPr lang="en-US" sz="3600" dirty="0">
                <a:solidFill>
                  <a:srgbClr val="CCFFFF"/>
                </a:solidFill>
              </a:rPr>
              <a:t>audibly to people today</a:t>
            </a:r>
            <a:endParaRPr lang="en-US" sz="3200" dirty="0">
              <a:solidFill>
                <a:schemeClr val="bg1"/>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219200"/>
            <a:ext cx="8610600" cy="5334000"/>
          </a:xfrm>
        </p:spPr>
        <p:txBody>
          <a:bodyPr/>
          <a:lstStyle/>
          <a:p>
            <a:r>
              <a:rPr lang="en-US" sz="3100" dirty="0">
                <a:solidFill>
                  <a:srgbClr val="FFFFCC"/>
                </a:solidFill>
                <a:ea typeface="Verdana" panose="020B0604030504040204" pitchFamily="34" charset="0"/>
                <a:cs typeface="Times New Roman" panose="02020603050405020304" pitchFamily="18" charset="0"/>
              </a:rPr>
              <a:t>Jer.7</a:t>
            </a:r>
            <a:r>
              <a:rPr lang="en-US" sz="3100" baseline="30000" dirty="0">
                <a:solidFill>
                  <a:srgbClr val="FFFFCC"/>
                </a:solidFill>
                <a:ea typeface="Verdana" panose="020B0604030504040204" pitchFamily="34" charset="0"/>
                <a:cs typeface="Times New Roman" panose="02020603050405020304" pitchFamily="18" charset="0"/>
              </a:rPr>
              <a:t>31</a:t>
            </a:r>
            <a:r>
              <a:rPr lang="en-US" sz="3100" dirty="0">
                <a:solidFill>
                  <a:srgbClr val="FFFFCC"/>
                </a:solidFill>
                <a:ea typeface="Verdana" panose="020B0604030504040204" pitchFamily="34" charset="0"/>
                <a:cs typeface="Times New Roman" panose="02020603050405020304" pitchFamily="18" charset="0"/>
              </a:rPr>
              <a:t> </a:t>
            </a:r>
            <a:r>
              <a:rPr lang="en-US" sz="3100" dirty="0">
                <a:solidFill>
                  <a:schemeClr val="bg1"/>
                </a:solidFill>
                <a:ea typeface="Times New Roman" panose="02020603050405020304" pitchFamily="18" charset="0"/>
              </a:rPr>
              <a:t>they have built the high places of </a:t>
            </a:r>
            <a:r>
              <a:rPr lang="en-US" sz="3100" dirty="0" err="1">
                <a:solidFill>
                  <a:schemeClr val="bg1"/>
                </a:solidFill>
                <a:ea typeface="Times New Roman" panose="02020603050405020304" pitchFamily="18" charset="0"/>
              </a:rPr>
              <a:t>Topheth</a:t>
            </a:r>
            <a:r>
              <a:rPr lang="en-US" sz="3100" dirty="0">
                <a:solidFill>
                  <a:schemeClr val="bg1"/>
                </a:solidFill>
                <a:ea typeface="Times New Roman" panose="02020603050405020304" pitchFamily="18" charset="0"/>
              </a:rPr>
              <a:t>, which is in the Valley of the Son of Hinnom, to burn their sons and their daughters in the fire, which I did not com-mand, nor did it come into My heart</a:t>
            </a:r>
          </a:p>
          <a:p>
            <a:pPr lvl="1"/>
            <a:r>
              <a:rPr lang="en-US" sz="3100" dirty="0">
                <a:solidFill>
                  <a:srgbClr val="FFC000"/>
                </a:solidFill>
                <a:ea typeface="Verdana" panose="020B0604030504040204" pitchFamily="34" charset="0"/>
                <a:cs typeface="Times New Roman" panose="02020603050405020304" pitchFamily="18" charset="0"/>
              </a:rPr>
              <a:t>“God told me to leave my wife…”</a:t>
            </a:r>
          </a:p>
          <a:p>
            <a:r>
              <a:rPr lang="en-US" sz="3100" dirty="0">
                <a:solidFill>
                  <a:srgbClr val="CCFFCC"/>
                </a:solidFill>
                <a:ea typeface="Verdana" panose="020B0604030504040204" pitchFamily="34" charset="0"/>
                <a:cs typeface="Times New Roman" panose="02020603050405020304" pitchFamily="18" charset="0"/>
              </a:rPr>
              <a:t>A god gets to make its own rules.   New Age</a:t>
            </a:r>
          </a:p>
          <a:p>
            <a:r>
              <a:rPr lang="en-US" sz="3100" dirty="0">
                <a:solidFill>
                  <a:srgbClr val="CCFFCC"/>
                </a:solidFill>
                <a:ea typeface="Verdana" panose="020B0604030504040204" pitchFamily="34" charset="0"/>
                <a:cs typeface="Times New Roman" panose="02020603050405020304" pitchFamily="18" charset="0"/>
              </a:rPr>
              <a:t>U.S.: god of self encourages lust, materialism, hedonism…  </a:t>
            </a:r>
          </a:p>
          <a:p>
            <a:pPr lvl="1"/>
            <a:r>
              <a:rPr lang="en-US" sz="3200" dirty="0">
                <a:solidFill>
                  <a:schemeClr val="bg1"/>
                </a:solidFill>
                <a:ea typeface="Verdana" panose="020B0604030504040204" pitchFamily="34" charset="0"/>
                <a:cs typeface="Times New Roman" panose="02020603050405020304" pitchFamily="18" charset="0"/>
              </a:rPr>
              <a:t>Turns Christianity into </a:t>
            </a:r>
            <a:r>
              <a:rPr lang="en-US" sz="3200" dirty="0" err="1">
                <a:solidFill>
                  <a:schemeClr val="bg1"/>
                </a:solidFill>
                <a:ea typeface="Verdana" panose="020B0604030504040204" pitchFamily="34" charset="0"/>
                <a:cs typeface="Times New Roman" panose="02020603050405020304" pitchFamily="18" charset="0"/>
              </a:rPr>
              <a:t>Selfianity</a:t>
            </a:r>
            <a:endParaRPr lang="en-US" sz="320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667915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828964"/>
          </a:xfrm>
        </p:spPr>
        <p:txBody>
          <a:bodyPr/>
          <a:lstStyle/>
          <a:p>
            <a:r>
              <a:rPr lang="en-US" sz="3600" dirty="0">
                <a:solidFill>
                  <a:srgbClr val="CCFFFF"/>
                </a:solidFill>
              </a:rPr>
              <a:t>Idol</a:t>
            </a:r>
            <a:endParaRPr lang="en-US" sz="3200" dirty="0">
              <a:solidFill>
                <a:schemeClr val="bg1"/>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14400"/>
            <a:ext cx="8610600" cy="5257800"/>
          </a:xfrm>
        </p:spPr>
        <p:txBody>
          <a:bodyPr/>
          <a:lstStyle/>
          <a:p>
            <a:pPr marL="0" indent="0" algn="ctr">
              <a:spcAft>
                <a:spcPts val="900"/>
              </a:spcAft>
              <a:buNone/>
            </a:pPr>
            <a:r>
              <a:rPr lang="en-US" dirty="0">
                <a:solidFill>
                  <a:schemeClr val="bg1"/>
                </a:solidFill>
                <a:ea typeface="Verdana" panose="020B0604030504040204" pitchFamily="34" charset="0"/>
                <a:cs typeface="Times New Roman" panose="02020603050405020304" pitchFamily="18" charset="0"/>
              </a:rPr>
              <a:t>Anything that people worship / serve</a:t>
            </a:r>
            <a:br>
              <a:rPr lang="en-US" dirty="0">
                <a:solidFill>
                  <a:schemeClr val="bg1"/>
                </a:solidFill>
                <a:ea typeface="Verdana" panose="020B0604030504040204" pitchFamily="34" charset="0"/>
                <a:cs typeface="Times New Roman" panose="02020603050405020304" pitchFamily="18" charset="0"/>
              </a:rPr>
            </a:br>
            <a:r>
              <a:rPr lang="en-US" dirty="0">
                <a:solidFill>
                  <a:schemeClr val="bg1"/>
                </a:solidFill>
                <a:ea typeface="Verdana" panose="020B0604030504040204" pitchFamily="34" charset="0"/>
                <a:cs typeface="Times New Roman" panose="02020603050405020304" pitchFamily="18" charset="0"/>
              </a:rPr>
              <a:t>/ glorify instead of God</a:t>
            </a:r>
          </a:p>
          <a:p>
            <a:pPr>
              <a:spcAft>
                <a:spcPts val="0"/>
              </a:spcAft>
            </a:pPr>
            <a:r>
              <a:rPr lang="en-US" dirty="0">
                <a:solidFill>
                  <a:srgbClr val="FFFFCC"/>
                </a:solidFill>
              </a:rPr>
              <a:t>Money?  </a:t>
            </a:r>
            <a:r>
              <a:rPr lang="en-US" dirty="0">
                <a:solidFill>
                  <a:schemeClr val="bg1"/>
                </a:solidFill>
              </a:rPr>
              <a:t>Mt.6:24</a:t>
            </a:r>
          </a:p>
          <a:p>
            <a:pPr lvl="1">
              <a:spcAft>
                <a:spcPts val="300"/>
              </a:spcAft>
            </a:pPr>
            <a:r>
              <a:rPr lang="en-US" sz="3200" dirty="0">
                <a:solidFill>
                  <a:schemeClr val="bg1"/>
                </a:solidFill>
              </a:rPr>
              <a:t>Mammon: 4x in NT; Aramaic</a:t>
            </a:r>
          </a:p>
          <a:p>
            <a:pPr lvl="1">
              <a:spcAft>
                <a:spcPts val="300"/>
              </a:spcAft>
            </a:pPr>
            <a:r>
              <a:rPr lang="en-US" sz="3200" dirty="0">
                <a:solidFill>
                  <a:schemeClr val="bg1"/>
                </a:solidFill>
              </a:rPr>
              <a:t>Property, earthly goods, wealth</a:t>
            </a:r>
          </a:p>
          <a:p>
            <a:pPr lvl="1">
              <a:spcAft>
                <a:spcPts val="300"/>
              </a:spcAft>
            </a:pPr>
            <a:r>
              <a:rPr lang="en-US" sz="3200" dirty="0">
                <a:solidFill>
                  <a:schemeClr val="bg1"/>
                </a:solidFill>
              </a:rPr>
              <a:t>Mammon demands our all; cannot serve God and mammon</a:t>
            </a:r>
          </a:p>
          <a:p>
            <a:pPr lvl="1">
              <a:spcAft>
                <a:spcPts val="300"/>
              </a:spcAft>
            </a:pPr>
            <a:r>
              <a:rPr lang="en-US" sz="3200" dirty="0">
                <a:solidFill>
                  <a:schemeClr val="bg1"/>
                </a:solidFill>
              </a:rPr>
              <a:t>Lk.12</a:t>
            </a:r>
          </a:p>
          <a:p>
            <a:pPr marL="457200" lvl="1" indent="0">
              <a:buNone/>
            </a:pPr>
            <a:endParaRPr lang="en-US" sz="320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74826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828964"/>
          </a:xfrm>
        </p:spPr>
        <p:txBody>
          <a:bodyPr/>
          <a:lstStyle/>
          <a:p>
            <a:r>
              <a:rPr lang="en-US" sz="3600" dirty="0">
                <a:solidFill>
                  <a:srgbClr val="CCFFFF"/>
                </a:solidFill>
              </a:rPr>
              <a:t>Idol</a:t>
            </a:r>
            <a:endParaRPr lang="en-US" sz="3200" dirty="0">
              <a:solidFill>
                <a:schemeClr val="bg1"/>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14400"/>
            <a:ext cx="8610600" cy="5257800"/>
          </a:xfrm>
        </p:spPr>
        <p:txBody>
          <a:bodyPr/>
          <a:lstStyle/>
          <a:p>
            <a:pPr marL="0" indent="0" algn="ctr">
              <a:spcAft>
                <a:spcPts val="900"/>
              </a:spcAft>
              <a:buNone/>
            </a:pPr>
            <a:r>
              <a:rPr lang="en-US" dirty="0">
                <a:solidFill>
                  <a:schemeClr val="bg1"/>
                </a:solidFill>
                <a:ea typeface="Verdana" panose="020B0604030504040204" pitchFamily="34" charset="0"/>
                <a:cs typeface="Times New Roman" panose="02020603050405020304" pitchFamily="18" charset="0"/>
              </a:rPr>
              <a:t>Anything that people worship / serve</a:t>
            </a:r>
            <a:br>
              <a:rPr lang="en-US" dirty="0">
                <a:solidFill>
                  <a:schemeClr val="bg1"/>
                </a:solidFill>
                <a:ea typeface="Verdana" panose="020B0604030504040204" pitchFamily="34" charset="0"/>
                <a:cs typeface="Times New Roman" panose="02020603050405020304" pitchFamily="18" charset="0"/>
              </a:rPr>
            </a:br>
            <a:r>
              <a:rPr lang="en-US" dirty="0">
                <a:solidFill>
                  <a:schemeClr val="bg1"/>
                </a:solidFill>
                <a:ea typeface="Verdana" panose="020B0604030504040204" pitchFamily="34" charset="0"/>
                <a:cs typeface="Times New Roman" panose="02020603050405020304" pitchFamily="18" charset="0"/>
              </a:rPr>
              <a:t>/ glorify instead of God</a:t>
            </a:r>
          </a:p>
          <a:p>
            <a:pPr>
              <a:spcAft>
                <a:spcPts val="0"/>
              </a:spcAft>
            </a:pPr>
            <a:r>
              <a:rPr lang="en-US" dirty="0">
                <a:solidFill>
                  <a:srgbClr val="FFFFCC"/>
                </a:solidFill>
              </a:rPr>
              <a:t>Money?  </a:t>
            </a:r>
            <a:r>
              <a:rPr lang="en-US" dirty="0">
                <a:solidFill>
                  <a:schemeClr val="bg1"/>
                </a:solidFill>
              </a:rPr>
              <a:t>Mt.6:24</a:t>
            </a:r>
          </a:p>
          <a:p>
            <a:pPr>
              <a:spcAft>
                <a:spcPts val="0"/>
              </a:spcAft>
            </a:pPr>
            <a:r>
              <a:rPr lang="en-US" dirty="0">
                <a:solidFill>
                  <a:srgbClr val="FFFFCC"/>
                </a:solidFill>
              </a:rPr>
              <a:t>Relatives?  </a:t>
            </a:r>
            <a:r>
              <a:rPr lang="en-US" dirty="0">
                <a:solidFill>
                  <a:schemeClr val="bg1"/>
                </a:solidFill>
              </a:rPr>
              <a:t>Mt.10:37</a:t>
            </a:r>
          </a:p>
          <a:p>
            <a:pPr>
              <a:spcAft>
                <a:spcPts val="0"/>
              </a:spcAft>
            </a:pPr>
            <a:r>
              <a:rPr lang="en-US" dirty="0">
                <a:solidFill>
                  <a:srgbClr val="FFFFCC"/>
                </a:solidFill>
              </a:rPr>
              <a:t>Praise?   </a:t>
            </a:r>
            <a:r>
              <a:rPr lang="en-US" dirty="0">
                <a:solidFill>
                  <a:schemeClr val="bg1"/>
                </a:solidFill>
              </a:rPr>
              <a:t>Jn.12:42-43</a:t>
            </a:r>
          </a:p>
          <a:p>
            <a:pPr>
              <a:spcAft>
                <a:spcPts val="0"/>
              </a:spcAft>
            </a:pPr>
            <a:r>
              <a:rPr lang="en-US" dirty="0">
                <a:solidFill>
                  <a:srgbClr val="FFFFCC"/>
                </a:solidFill>
              </a:rPr>
              <a:t>Protection?</a:t>
            </a:r>
            <a:r>
              <a:rPr lang="en-US" dirty="0">
                <a:solidFill>
                  <a:schemeClr val="bg1"/>
                </a:solidFill>
              </a:rPr>
              <a:t>  1 Th.4:18</a:t>
            </a:r>
          </a:p>
          <a:p>
            <a:pPr lvl="1">
              <a:spcAft>
                <a:spcPts val="0"/>
              </a:spcAft>
            </a:pPr>
            <a:r>
              <a:rPr lang="en-US" sz="3000" dirty="0">
                <a:solidFill>
                  <a:schemeClr val="bg1"/>
                </a:solidFill>
              </a:rPr>
              <a:t>“The gods have feet of wool” </a:t>
            </a:r>
            <a:r>
              <a:rPr lang="en-US" sz="2600" dirty="0">
                <a:solidFill>
                  <a:schemeClr val="bg1"/>
                </a:solidFill>
              </a:rPr>
              <a:t>– </a:t>
            </a:r>
            <a:r>
              <a:rPr lang="en-US" sz="2600" dirty="0" err="1">
                <a:solidFill>
                  <a:schemeClr val="bg1"/>
                </a:solidFill>
              </a:rPr>
              <a:t>Macrobius</a:t>
            </a:r>
            <a:r>
              <a:rPr lang="en-US" sz="2600" dirty="0">
                <a:solidFill>
                  <a:schemeClr val="bg1"/>
                </a:solidFill>
              </a:rPr>
              <a:t> </a:t>
            </a:r>
          </a:p>
          <a:p>
            <a:pPr lvl="1">
              <a:spcAft>
                <a:spcPts val="0"/>
              </a:spcAft>
            </a:pPr>
            <a:r>
              <a:rPr lang="en-US" sz="3000" dirty="0">
                <a:solidFill>
                  <a:schemeClr val="bg1"/>
                </a:solidFill>
              </a:rPr>
              <a:t>“Alone among the gods, Death loves not gifts” </a:t>
            </a:r>
            <a:r>
              <a:rPr lang="en-US" sz="2600" dirty="0">
                <a:solidFill>
                  <a:schemeClr val="bg1"/>
                </a:solidFill>
              </a:rPr>
              <a:t>– Aristophanes</a:t>
            </a:r>
          </a:p>
          <a:p>
            <a:pPr lvl="1">
              <a:spcAft>
                <a:spcPts val="0"/>
              </a:spcAft>
            </a:pPr>
            <a:endParaRPr lang="en-US" dirty="0">
              <a:solidFill>
                <a:schemeClr val="bg1"/>
              </a:solidFill>
            </a:endParaRPr>
          </a:p>
        </p:txBody>
      </p:sp>
    </p:spTree>
    <p:extLst>
      <p:ext uri="{BB962C8B-B14F-4D97-AF65-F5344CB8AC3E}">
        <p14:creationId xmlns:p14="http://schemas.microsoft.com/office/powerpoint/2010/main" val="1895943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828964"/>
          </a:xfrm>
        </p:spPr>
        <p:txBody>
          <a:bodyPr/>
          <a:lstStyle/>
          <a:p>
            <a:r>
              <a:rPr lang="en-US" sz="3600" dirty="0">
                <a:solidFill>
                  <a:srgbClr val="CCFFFF"/>
                </a:solidFill>
              </a:rPr>
              <a:t>Idol</a:t>
            </a:r>
            <a:endParaRPr lang="en-US" sz="3200" dirty="0">
              <a:solidFill>
                <a:schemeClr val="bg1"/>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14400"/>
            <a:ext cx="8610600" cy="5257800"/>
          </a:xfrm>
        </p:spPr>
        <p:txBody>
          <a:bodyPr/>
          <a:lstStyle/>
          <a:p>
            <a:pPr marL="0" indent="0" algn="ctr">
              <a:spcAft>
                <a:spcPts val="900"/>
              </a:spcAft>
              <a:buNone/>
            </a:pPr>
            <a:r>
              <a:rPr lang="en-US" dirty="0">
                <a:solidFill>
                  <a:schemeClr val="bg1"/>
                </a:solidFill>
                <a:ea typeface="Verdana" panose="020B0604030504040204" pitchFamily="34" charset="0"/>
                <a:cs typeface="Times New Roman" panose="02020603050405020304" pitchFamily="18" charset="0"/>
              </a:rPr>
              <a:t>Anything that people worship / serve</a:t>
            </a:r>
            <a:br>
              <a:rPr lang="en-US" dirty="0">
                <a:solidFill>
                  <a:schemeClr val="bg1"/>
                </a:solidFill>
                <a:ea typeface="Verdana" panose="020B0604030504040204" pitchFamily="34" charset="0"/>
                <a:cs typeface="Times New Roman" panose="02020603050405020304" pitchFamily="18" charset="0"/>
              </a:rPr>
            </a:br>
            <a:r>
              <a:rPr lang="en-US" dirty="0">
                <a:solidFill>
                  <a:schemeClr val="bg1"/>
                </a:solidFill>
                <a:ea typeface="Verdana" panose="020B0604030504040204" pitchFamily="34" charset="0"/>
                <a:cs typeface="Times New Roman" panose="02020603050405020304" pitchFamily="18" charset="0"/>
              </a:rPr>
              <a:t>/ glorify instead of God</a:t>
            </a:r>
          </a:p>
          <a:p>
            <a:pPr>
              <a:spcAft>
                <a:spcPts val="0"/>
              </a:spcAft>
            </a:pPr>
            <a:r>
              <a:rPr lang="en-US" dirty="0">
                <a:solidFill>
                  <a:srgbClr val="FFFFCC"/>
                </a:solidFill>
              </a:rPr>
              <a:t>Money?  </a:t>
            </a:r>
            <a:r>
              <a:rPr lang="en-US" dirty="0">
                <a:solidFill>
                  <a:schemeClr val="bg1"/>
                </a:solidFill>
              </a:rPr>
              <a:t>Mt.6:24</a:t>
            </a:r>
          </a:p>
          <a:p>
            <a:pPr>
              <a:spcAft>
                <a:spcPts val="0"/>
              </a:spcAft>
            </a:pPr>
            <a:r>
              <a:rPr lang="en-US" dirty="0">
                <a:solidFill>
                  <a:srgbClr val="FFFFCC"/>
                </a:solidFill>
              </a:rPr>
              <a:t>Relatives?  </a:t>
            </a:r>
            <a:r>
              <a:rPr lang="en-US" dirty="0">
                <a:solidFill>
                  <a:schemeClr val="bg1"/>
                </a:solidFill>
              </a:rPr>
              <a:t>Mt.10:37</a:t>
            </a:r>
          </a:p>
          <a:p>
            <a:pPr>
              <a:spcAft>
                <a:spcPts val="0"/>
              </a:spcAft>
            </a:pPr>
            <a:r>
              <a:rPr lang="en-US" dirty="0">
                <a:solidFill>
                  <a:srgbClr val="FFFFCC"/>
                </a:solidFill>
              </a:rPr>
              <a:t>Praise?   </a:t>
            </a:r>
            <a:r>
              <a:rPr lang="en-US" dirty="0">
                <a:solidFill>
                  <a:schemeClr val="bg1"/>
                </a:solidFill>
              </a:rPr>
              <a:t>Jn.12:42-43</a:t>
            </a:r>
          </a:p>
          <a:p>
            <a:pPr>
              <a:spcAft>
                <a:spcPts val="0"/>
              </a:spcAft>
            </a:pPr>
            <a:r>
              <a:rPr lang="en-US" dirty="0">
                <a:solidFill>
                  <a:srgbClr val="FFFFCC"/>
                </a:solidFill>
              </a:rPr>
              <a:t>Protection?</a:t>
            </a:r>
            <a:r>
              <a:rPr lang="en-US" dirty="0">
                <a:solidFill>
                  <a:schemeClr val="bg1"/>
                </a:solidFill>
              </a:rPr>
              <a:t>  1 Th.4:18</a:t>
            </a:r>
          </a:p>
          <a:p>
            <a:pPr>
              <a:spcAft>
                <a:spcPts val="0"/>
              </a:spcAft>
            </a:pPr>
            <a:r>
              <a:rPr lang="en-US" dirty="0">
                <a:solidFill>
                  <a:srgbClr val="FFFFCC"/>
                </a:solidFill>
              </a:rPr>
              <a:t>Pleasure?</a:t>
            </a:r>
            <a:r>
              <a:rPr lang="en-US" dirty="0">
                <a:solidFill>
                  <a:schemeClr val="bg1"/>
                </a:solidFill>
              </a:rPr>
              <a:t>  2 Tim.3:4  </a:t>
            </a:r>
          </a:p>
          <a:p>
            <a:pPr lvl="1">
              <a:spcAft>
                <a:spcPts val="0"/>
              </a:spcAft>
            </a:pPr>
            <a:r>
              <a:rPr lang="en-US" sz="3200" dirty="0">
                <a:solidFill>
                  <a:schemeClr val="bg1"/>
                </a:solidFill>
              </a:rPr>
              <a:t>Lk.9:23-24</a:t>
            </a:r>
          </a:p>
          <a:p>
            <a:pPr lvl="1">
              <a:spcAft>
                <a:spcPts val="0"/>
              </a:spcAft>
            </a:pPr>
            <a:endParaRPr lang="en-US" dirty="0">
              <a:solidFill>
                <a:schemeClr val="bg1"/>
              </a:solidFill>
            </a:endParaRPr>
          </a:p>
        </p:txBody>
      </p:sp>
    </p:spTree>
    <p:extLst>
      <p:ext uri="{BB962C8B-B14F-4D97-AF65-F5344CB8AC3E}">
        <p14:creationId xmlns:p14="http://schemas.microsoft.com/office/powerpoint/2010/main" val="1080377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828964"/>
          </a:xfrm>
        </p:spPr>
        <p:txBody>
          <a:bodyPr/>
          <a:lstStyle/>
          <a:p>
            <a:r>
              <a:rPr lang="en-US" sz="3600" dirty="0">
                <a:solidFill>
                  <a:srgbClr val="CCFFFF"/>
                </a:solidFill>
              </a:rPr>
              <a:t>Ruler of this world</a:t>
            </a:r>
            <a:endParaRPr lang="en-US" sz="3200" dirty="0">
              <a:solidFill>
                <a:schemeClr val="bg1"/>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14400"/>
            <a:ext cx="8610600" cy="5257800"/>
          </a:xfrm>
        </p:spPr>
        <p:txBody>
          <a:bodyPr/>
          <a:lstStyle/>
          <a:p>
            <a:pPr marL="0" indent="0">
              <a:spcAft>
                <a:spcPts val="0"/>
              </a:spcAft>
              <a:buNone/>
            </a:pPr>
            <a:r>
              <a:rPr lang="en-US" dirty="0">
                <a:solidFill>
                  <a:srgbClr val="FFFFCC"/>
                </a:solidFill>
              </a:rPr>
              <a:t>Jn.12</a:t>
            </a:r>
            <a:r>
              <a:rPr lang="en-US" baseline="30000" dirty="0">
                <a:solidFill>
                  <a:srgbClr val="FFFFCC"/>
                </a:solidFill>
              </a:rPr>
              <a:t>31</a:t>
            </a:r>
            <a:r>
              <a:rPr lang="en-US" dirty="0">
                <a:solidFill>
                  <a:srgbClr val="FFFFCC"/>
                </a:solidFill>
              </a:rPr>
              <a:t> </a:t>
            </a:r>
            <a:r>
              <a:rPr lang="en-US" sz="3100" dirty="0">
                <a:solidFill>
                  <a:schemeClr val="bg1"/>
                </a:solidFill>
                <a:ea typeface="Times New Roman" panose="02020603050405020304" pitchFamily="18" charset="0"/>
              </a:rPr>
              <a:t>Now is the judgment of this world; now the ruler of this world will be cast out </a:t>
            </a:r>
          </a:p>
          <a:p>
            <a:pPr lvl="1">
              <a:spcAft>
                <a:spcPts val="0"/>
              </a:spcAft>
              <a:buFont typeface="Arial" panose="020B0604020202020204" pitchFamily="34" charset="0"/>
              <a:buChar char="•"/>
            </a:pPr>
            <a:r>
              <a:rPr lang="en-US" sz="3200" dirty="0">
                <a:solidFill>
                  <a:schemeClr val="bg1"/>
                </a:solidFill>
              </a:rPr>
              <a:t>Jesus rules believers; </a:t>
            </a:r>
            <a:r>
              <a:rPr lang="en-US" sz="3200" dirty="0" err="1">
                <a:solidFill>
                  <a:schemeClr val="bg1"/>
                </a:solidFill>
              </a:rPr>
              <a:t>satan</a:t>
            </a:r>
            <a:r>
              <a:rPr lang="en-US" sz="3200" dirty="0">
                <a:solidFill>
                  <a:schemeClr val="bg1"/>
                </a:solidFill>
              </a:rPr>
              <a:t>, unbelievers</a:t>
            </a:r>
          </a:p>
        </p:txBody>
      </p:sp>
    </p:spTree>
    <p:extLst>
      <p:ext uri="{BB962C8B-B14F-4D97-AF65-F5344CB8AC3E}">
        <p14:creationId xmlns:p14="http://schemas.microsoft.com/office/powerpoint/2010/main" val="229746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828964"/>
          </a:xfrm>
        </p:spPr>
        <p:txBody>
          <a:bodyPr/>
          <a:lstStyle/>
          <a:p>
            <a:r>
              <a:rPr lang="en-US" sz="3600" dirty="0">
                <a:solidFill>
                  <a:srgbClr val="CCFFFF"/>
                </a:solidFill>
              </a:rPr>
              <a:t>Ruler of this world</a:t>
            </a:r>
            <a:endParaRPr lang="en-US" sz="3200" dirty="0">
              <a:solidFill>
                <a:schemeClr val="bg1"/>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14400"/>
            <a:ext cx="8610600" cy="5257800"/>
          </a:xfrm>
        </p:spPr>
        <p:txBody>
          <a:bodyPr/>
          <a:lstStyle/>
          <a:p>
            <a:pPr marL="0" marR="0" indent="0" algn="just">
              <a:spcBef>
                <a:spcPts val="0"/>
              </a:spcBef>
              <a:spcAft>
                <a:spcPts val="200"/>
              </a:spcAft>
              <a:buNone/>
            </a:pPr>
            <a:r>
              <a:rPr lang="en-US" dirty="0">
                <a:solidFill>
                  <a:srgbClr val="FFFFCC"/>
                </a:solidFill>
              </a:rPr>
              <a:t>1 Jn.5</a:t>
            </a:r>
            <a:r>
              <a:rPr lang="en-US" baseline="30000" dirty="0">
                <a:solidFill>
                  <a:srgbClr val="FFFFCC"/>
                </a:solidFill>
              </a:rPr>
              <a:t>19</a:t>
            </a:r>
            <a:r>
              <a:rPr lang="en-US" dirty="0">
                <a:solidFill>
                  <a:srgbClr val="FFFFCC"/>
                </a:solidFill>
              </a:rPr>
              <a:t> </a:t>
            </a:r>
            <a:r>
              <a:rPr lang="en-US" sz="3100" dirty="0">
                <a:solidFill>
                  <a:schemeClr val="bg1"/>
                </a:solidFill>
                <a:ea typeface="Times New Roman" panose="02020603050405020304" pitchFamily="18" charset="0"/>
              </a:rPr>
              <a:t>We know that we are of God, and the whole world lies </a:t>
            </a:r>
            <a:r>
              <a:rPr lang="en-US" sz="3100" i="1" dirty="0">
                <a:solidFill>
                  <a:schemeClr val="bg1"/>
                </a:solidFill>
                <a:ea typeface="Times New Roman" panose="02020603050405020304" pitchFamily="18" charset="0"/>
              </a:rPr>
              <a:t>under the sway of</a:t>
            </a:r>
            <a:r>
              <a:rPr lang="en-US" sz="3100" dirty="0">
                <a:solidFill>
                  <a:schemeClr val="bg1"/>
                </a:solidFill>
                <a:ea typeface="Times New Roman" panose="02020603050405020304" pitchFamily="18" charset="0"/>
              </a:rPr>
              <a:t> the wicked one.  </a:t>
            </a:r>
            <a:r>
              <a:rPr lang="en-US" sz="3100" baseline="30000" dirty="0">
                <a:solidFill>
                  <a:srgbClr val="FFFFCC"/>
                </a:solidFill>
                <a:ea typeface="Times New Roman" panose="02020603050405020304" pitchFamily="18" charset="0"/>
              </a:rPr>
              <a:t>20</a:t>
            </a:r>
            <a:r>
              <a:rPr lang="en-US" sz="3100" baseline="30000" dirty="0">
                <a:solidFill>
                  <a:schemeClr val="bg1"/>
                </a:solidFill>
                <a:ea typeface="Times New Roman" panose="02020603050405020304" pitchFamily="18" charset="0"/>
              </a:rPr>
              <a:t> </a:t>
            </a:r>
            <a:r>
              <a:rPr lang="en-US" sz="3100" dirty="0">
                <a:solidFill>
                  <a:schemeClr val="bg1"/>
                </a:solidFill>
                <a:ea typeface="Times New Roman" panose="02020603050405020304" pitchFamily="18" charset="0"/>
              </a:rPr>
              <a:t>And we know that the Son of God has come and has given us an understanding, that we may know Him who is true; and we are in Him who is true, in His Son Jesus Christ.   This is the true God and eternal life. </a:t>
            </a:r>
            <a:r>
              <a:rPr lang="en-US" sz="3100" baseline="30000" dirty="0">
                <a:solidFill>
                  <a:srgbClr val="FFFFCC"/>
                </a:solidFill>
                <a:ea typeface="Times New Roman" panose="02020603050405020304" pitchFamily="18" charset="0"/>
              </a:rPr>
              <a:t>21</a:t>
            </a:r>
            <a:r>
              <a:rPr lang="en-US" sz="3100" baseline="30000" dirty="0">
                <a:solidFill>
                  <a:schemeClr val="bg1"/>
                </a:solidFill>
                <a:ea typeface="Times New Roman" panose="02020603050405020304" pitchFamily="18" charset="0"/>
              </a:rPr>
              <a:t> </a:t>
            </a:r>
            <a:r>
              <a:rPr lang="en-US" sz="3100" dirty="0">
                <a:solidFill>
                  <a:schemeClr val="bg1"/>
                </a:solidFill>
                <a:ea typeface="Times New Roman" panose="02020603050405020304" pitchFamily="18" charset="0"/>
              </a:rPr>
              <a:t>Little children, keep yourselves from idols </a:t>
            </a:r>
          </a:p>
          <a:p>
            <a:pPr marL="0" marR="0" indent="0" algn="ctr">
              <a:spcBef>
                <a:spcPts val="0"/>
              </a:spcBef>
              <a:spcAft>
                <a:spcPts val="200"/>
              </a:spcAft>
              <a:buNone/>
            </a:pPr>
            <a:endParaRPr lang="en-US" sz="3100" b="1" dirty="0">
              <a:solidFill>
                <a:schemeClr val="bg1"/>
              </a:solidFill>
              <a:latin typeface="Times New Roman" panose="02020603050405020304" pitchFamily="18" charset="0"/>
              <a:ea typeface="Times New Roman" panose="02020603050405020304" pitchFamily="18" charset="0"/>
            </a:endParaRPr>
          </a:p>
          <a:p>
            <a:pPr marL="0" marR="0" indent="0" algn="ctr">
              <a:spcBef>
                <a:spcPts val="0"/>
              </a:spcBef>
              <a:spcAft>
                <a:spcPts val="200"/>
              </a:spcAft>
              <a:buNone/>
            </a:pPr>
            <a:r>
              <a:rPr lang="en-US" sz="3100" dirty="0">
                <a:solidFill>
                  <a:schemeClr val="bg1"/>
                </a:solidFill>
                <a:ea typeface="Times New Roman" panose="02020603050405020304" pitchFamily="18" charset="0"/>
              </a:rPr>
              <a:t>Col.3:5, covetousness is idolatry</a:t>
            </a:r>
            <a:endParaRPr lang="en-US" dirty="0">
              <a:solidFill>
                <a:schemeClr val="bg1"/>
              </a:solidFill>
            </a:endParaRPr>
          </a:p>
        </p:txBody>
      </p:sp>
      <p:sp>
        <p:nvSpPr>
          <p:cNvPr id="3" name="Rectangle 2">
            <a:extLst>
              <a:ext uri="{FF2B5EF4-FFF2-40B4-BE49-F238E27FC236}">
                <a16:creationId xmlns:a16="http://schemas.microsoft.com/office/drawing/2014/main" id="{2CEED5B4-7A95-4196-8B36-06B1CEF0F45B}"/>
              </a:ext>
            </a:extLst>
          </p:cNvPr>
          <p:cNvSpPr/>
          <p:nvPr/>
        </p:nvSpPr>
        <p:spPr>
          <a:xfrm>
            <a:off x="1905000" y="981364"/>
            <a:ext cx="1752600" cy="457200"/>
          </a:xfrm>
          <a:prstGeom prst="rect">
            <a:avLst/>
          </a:prstGeom>
          <a:solidFill>
            <a:srgbClr val="FFFF00">
              <a:alpha val="31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F3438C7-47FB-4031-A44B-3E4788776BA8}"/>
              </a:ext>
            </a:extLst>
          </p:cNvPr>
          <p:cNvSpPr/>
          <p:nvPr/>
        </p:nvSpPr>
        <p:spPr>
          <a:xfrm>
            <a:off x="2581564" y="1923472"/>
            <a:ext cx="1752600" cy="457200"/>
          </a:xfrm>
          <a:prstGeom prst="rect">
            <a:avLst/>
          </a:prstGeom>
          <a:solidFill>
            <a:srgbClr val="FFFF00">
              <a:alpha val="31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F764640-A0C4-4D31-9EC5-563DE81A46D0}"/>
              </a:ext>
            </a:extLst>
          </p:cNvPr>
          <p:cNvSpPr/>
          <p:nvPr/>
        </p:nvSpPr>
        <p:spPr>
          <a:xfrm>
            <a:off x="301620" y="2865580"/>
            <a:ext cx="2670180" cy="457200"/>
          </a:xfrm>
          <a:prstGeom prst="rect">
            <a:avLst/>
          </a:prstGeom>
          <a:solidFill>
            <a:srgbClr val="FFFF00">
              <a:alpha val="31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7FE8C30D-A619-426E-BA18-BA3EA85FEA1A}"/>
              </a:ext>
            </a:extLst>
          </p:cNvPr>
          <p:cNvCxnSpPr/>
          <p:nvPr/>
        </p:nvCxnSpPr>
        <p:spPr>
          <a:xfrm>
            <a:off x="301620" y="1886528"/>
            <a:ext cx="8540760" cy="0"/>
          </a:xfrm>
          <a:prstGeom prst="line">
            <a:avLst/>
          </a:prstGeom>
          <a:ln w="57150">
            <a:solidFill>
              <a:srgbClr val="00FFCC"/>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46C2D64B-3884-41FB-BD32-CC8154607680}"/>
              </a:ext>
            </a:extLst>
          </p:cNvPr>
          <p:cNvSpPr/>
          <p:nvPr/>
        </p:nvSpPr>
        <p:spPr>
          <a:xfrm>
            <a:off x="5562600" y="1914236"/>
            <a:ext cx="2743200" cy="581892"/>
          </a:xfrm>
          <a:prstGeom prst="ellipse">
            <a:avLst/>
          </a:prstGeom>
          <a:solidFill>
            <a:srgbClr val="FFC000">
              <a:alpha val="31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0FC445D9-52C3-42FA-83EE-8E6575F20738}"/>
              </a:ext>
            </a:extLst>
          </p:cNvPr>
          <p:cNvSpPr/>
          <p:nvPr/>
        </p:nvSpPr>
        <p:spPr>
          <a:xfrm>
            <a:off x="274780" y="4301831"/>
            <a:ext cx="4830620" cy="516221"/>
          </a:xfrm>
          <a:prstGeom prst="roundRect">
            <a:avLst/>
          </a:prstGeom>
          <a:solidFill>
            <a:srgbClr val="C00000">
              <a:alpha val="30000"/>
            </a:srgbClr>
          </a:solidFill>
          <a:ln>
            <a:solidFill>
              <a:schemeClr val="accent1">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339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828964"/>
          </a:xfrm>
        </p:spPr>
        <p:txBody>
          <a:bodyPr/>
          <a:lstStyle/>
          <a:p>
            <a:r>
              <a:rPr lang="en-US" sz="3600" dirty="0">
                <a:solidFill>
                  <a:srgbClr val="CCFFFF"/>
                </a:solidFill>
              </a:rPr>
              <a:t>Items</a:t>
            </a:r>
            <a:endParaRPr lang="en-US" sz="28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14400"/>
            <a:ext cx="8610600" cy="5334000"/>
          </a:xfrm>
        </p:spPr>
        <p:txBody>
          <a:bodyPr/>
          <a:lstStyle/>
          <a:p>
            <a:pPr>
              <a:spcAft>
                <a:spcPts val="60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If God had sent angels to preach gospel, we would give credit to proclaimer, not message</a:t>
            </a:r>
          </a:p>
          <a:p>
            <a:pPr lvl="1">
              <a:spcAft>
                <a:spcPts val="6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Lk.1:6, 12, 18</a:t>
            </a:r>
          </a:p>
          <a:p>
            <a:pPr>
              <a:spcAft>
                <a:spcPts val="60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Weak men have done so much, the honors must be the Lord’s alone.  1 Co.2:5 </a:t>
            </a:r>
          </a:p>
          <a:p>
            <a:pPr lvl="1">
              <a:spcAft>
                <a:spcPts val="0"/>
              </a:spcAft>
              <a:buFont typeface="Wingdings" panose="05000000000000000000" pitchFamily="2" charset="2"/>
              <a:buChar char="§"/>
            </a:pPr>
            <a:r>
              <a:rPr lang="en-US" sz="3200" i="1" dirty="0">
                <a:solidFill>
                  <a:srgbClr val="FFFFCC"/>
                </a:solidFill>
                <a:ea typeface="Verdana" panose="020B0604030504040204" pitchFamily="34" charset="0"/>
                <a:cs typeface="Times New Roman" panose="02020603050405020304" pitchFamily="18" charset="0"/>
              </a:rPr>
              <a:t>‘The Battle Belongs To The Lord’</a:t>
            </a:r>
          </a:p>
        </p:txBody>
      </p:sp>
    </p:spTree>
    <p:extLst>
      <p:ext uri="{BB962C8B-B14F-4D97-AF65-F5344CB8AC3E}">
        <p14:creationId xmlns:p14="http://schemas.microsoft.com/office/powerpoint/2010/main" val="3067512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828964"/>
          </a:xfrm>
        </p:spPr>
        <p:txBody>
          <a:bodyPr/>
          <a:lstStyle/>
          <a:p>
            <a:r>
              <a:rPr lang="en-US" sz="3600" dirty="0">
                <a:solidFill>
                  <a:schemeClr val="bg1"/>
                </a:solidFill>
              </a:rPr>
              <a:t>1 Co.2:2-7</a:t>
            </a:r>
            <a:endParaRPr lang="en-US" sz="2800" dirty="0">
              <a:solidFill>
                <a:schemeClr val="bg1"/>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14400"/>
            <a:ext cx="8610600" cy="5334000"/>
          </a:xfrm>
        </p:spPr>
        <p:txBody>
          <a:bodyPr/>
          <a:lstStyle/>
          <a:p>
            <a:pPr>
              <a:spcAft>
                <a:spcPts val="600"/>
              </a:spcAft>
              <a:buFont typeface="Wingdings" panose="05000000000000000000" pitchFamily="2" charset="2"/>
              <a:buChar char="§"/>
            </a:pPr>
            <a:r>
              <a:rPr lang="en-US" dirty="0">
                <a:solidFill>
                  <a:srgbClr val="CCFFCC"/>
                </a:solidFill>
                <a:ea typeface="Verdana" panose="020B0604030504040204" pitchFamily="34" charset="0"/>
                <a:cs typeface="Times New Roman" panose="02020603050405020304" pitchFamily="18" charset="0"/>
              </a:rPr>
              <a:t>2:</a:t>
            </a:r>
            <a:r>
              <a:rPr lang="en-US" dirty="0">
                <a:solidFill>
                  <a:schemeClr val="bg1"/>
                </a:solidFill>
                <a:ea typeface="Verdana" panose="020B0604030504040204" pitchFamily="34" charset="0"/>
                <a:cs typeface="Times New Roman" panose="02020603050405020304" pitchFamily="18" charset="0"/>
              </a:rPr>
              <a:t> Paul renounces gimmicks…   </a:t>
            </a:r>
          </a:p>
          <a:p>
            <a:pPr>
              <a:spcAft>
                <a:spcPts val="600"/>
              </a:spcAft>
              <a:buFont typeface="Wingdings" panose="05000000000000000000" pitchFamily="2" charset="2"/>
              <a:buChar char="§"/>
            </a:pPr>
            <a:r>
              <a:rPr lang="en-US" dirty="0">
                <a:solidFill>
                  <a:srgbClr val="CCFFCC"/>
                </a:solidFill>
                <a:ea typeface="Verdana" panose="020B0604030504040204" pitchFamily="34" charset="0"/>
                <a:cs typeface="Times New Roman" panose="02020603050405020304" pitchFamily="18" charset="0"/>
              </a:rPr>
              <a:t>3:</a:t>
            </a:r>
            <a:r>
              <a:rPr lang="en-US" dirty="0">
                <a:solidFill>
                  <a:schemeClr val="bg1"/>
                </a:solidFill>
                <a:ea typeface="Verdana" panose="020B0604030504040204" pitchFamily="34" charset="0"/>
                <a:cs typeface="Times New Roman" panose="02020603050405020304" pitchFamily="18" charset="0"/>
              </a:rPr>
              <a:t> veiled audience (3:14-15)</a:t>
            </a:r>
          </a:p>
          <a:p>
            <a:pPr>
              <a:spcAft>
                <a:spcPts val="600"/>
              </a:spcAft>
              <a:buFont typeface="Wingdings" panose="05000000000000000000" pitchFamily="2" charset="2"/>
              <a:buChar char="§"/>
            </a:pPr>
            <a:r>
              <a:rPr lang="en-US" dirty="0">
                <a:solidFill>
                  <a:srgbClr val="CCFFCC"/>
                </a:solidFill>
                <a:ea typeface="Verdana" panose="020B0604030504040204" pitchFamily="34" charset="0"/>
                <a:cs typeface="Times New Roman" panose="02020603050405020304" pitchFamily="18" charset="0"/>
              </a:rPr>
              <a:t>4:</a:t>
            </a:r>
            <a:r>
              <a:rPr lang="en-US" dirty="0">
                <a:solidFill>
                  <a:schemeClr val="bg1"/>
                </a:solidFill>
                <a:ea typeface="Verdana" panose="020B0604030504040204" pitchFamily="34" charset="0"/>
                <a:cs typeface="Times New Roman" panose="02020603050405020304" pitchFamily="18" charset="0"/>
              </a:rPr>
              <a:t> blinded by </a:t>
            </a:r>
            <a:r>
              <a:rPr lang="en-US" dirty="0" err="1">
                <a:solidFill>
                  <a:schemeClr val="bg1"/>
                </a:solidFill>
                <a:ea typeface="Verdana" panose="020B0604030504040204" pitchFamily="34" charset="0"/>
                <a:cs typeface="Times New Roman" panose="02020603050405020304" pitchFamily="18" charset="0"/>
              </a:rPr>
              <a:t>satan</a:t>
            </a:r>
            <a:r>
              <a:rPr lang="en-US" dirty="0">
                <a:solidFill>
                  <a:schemeClr val="bg1"/>
                </a:solidFill>
                <a:ea typeface="Verdana" panose="020B0604030504040204" pitchFamily="34" charset="0"/>
                <a:cs typeface="Times New Roman" panose="02020603050405020304" pitchFamily="18" charset="0"/>
              </a:rPr>
              <a:t> (1:18;  11:3, 14)</a:t>
            </a:r>
          </a:p>
          <a:p>
            <a:pPr>
              <a:spcAft>
                <a:spcPts val="600"/>
              </a:spcAft>
              <a:buFont typeface="Wingdings" panose="05000000000000000000" pitchFamily="2" charset="2"/>
              <a:buChar char="§"/>
            </a:pPr>
            <a:r>
              <a:rPr lang="en-US" dirty="0">
                <a:solidFill>
                  <a:srgbClr val="CCFFCC"/>
                </a:solidFill>
                <a:ea typeface="Verdana" panose="020B0604030504040204" pitchFamily="34" charset="0"/>
                <a:cs typeface="Times New Roman" panose="02020603050405020304" pitchFamily="18" charset="0"/>
              </a:rPr>
              <a:t>5-6:</a:t>
            </a:r>
            <a:r>
              <a:rPr lang="en-US" dirty="0">
                <a:solidFill>
                  <a:schemeClr val="bg1"/>
                </a:solidFill>
                <a:ea typeface="Verdana" panose="020B0604030504040204" pitchFamily="34" charset="0"/>
                <a:cs typeface="Times New Roman" panose="02020603050405020304" pitchFamily="18" charset="0"/>
              </a:rPr>
              <a:t> we preach Christ, not ourselves </a:t>
            </a:r>
          </a:p>
          <a:p>
            <a:pPr>
              <a:spcAft>
                <a:spcPts val="0"/>
              </a:spcAft>
              <a:buFont typeface="Wingdings" panose="05000000000000000000" pitchFamily="2" charset="2"/>
              <a:buChar char="§"/>
            </a:pPr>
            <a:r>
              <a:rPr lang="en-US" dirty="0">
                <a:solidFill>
                  <a:srgbClr val="CCFFCC"/>
                </a:solidFill>
                <a:ea typeface="Verdana" panose="020B0604030504040204" pitchFamily="34" charset="0"/>
                <a:cs typeface="Times New Roman" panose="02020603050405020304" pitchFamily="18" charset="0"/>
              </a:rPr>
              <a:t>7:</a:t>
            </a:r>
            <a:r>
              <a:rPr lang="en-US" dirty="0">
                <a:solidFill>
                  <a:schemeClr val="bg1"/>
                </a:solidFill>
                <a:ea typeface="Verdana" panose="020B0604030504040204" pitchFamily="34" charset="0"/>
                <a:cs typeface="Times New Roman" panose="02020603050405020304" pitchFamily="18" charset="0"/>
              </a:rPr>
              <a:t> earthen vessels … hide glorious treasures</a:t>
            </a:r>
            <a:endParaRPr lang="en-US" dirty="0">
              <a:solidFill>
                <a:srgbClr val="FFFFCC"/>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680478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Rectangle 3">
            <a:extLst>
              <a:ext uri="{FF2B5EF4-FFF2-40B4-BE49-F238E27FC236}">
                <a16:creationId xmlns:a16="http://schemas.microsoft.com/office/drawing/2014/main" id="{16F4116C-12DE-46B7-8C11-C3F1020D414D}"/>
              </a:ext>
            </a:extLst>
          </p:cNvPr>
          <p:cNvSpPr/>
          <p:nvPr/>
        </p:nvSpPr>
        <p:spPr>
          <a:xfrm>
            <a:off x="1417780" y="1219200"/>
            <a:ext cx="6324600" cy="1160463"/>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latin typeface="Verdana" panose="020B0604030504040204" pitchFamily="34" charset="0"/>
                <a:ea typeface="Verdana" panose="020B0604030504040204" pitchFamily="34" charset="0"/>
              </a:rPr>
              <a:t>I</a:t>
            </a:r>
            <a:r>
              <a:rPr lang="en-US" sz="2800" dirty="0"/>
              <a:t>.</a:t>
            </a:r>
            <a:r>
              <a:rPr lang="en-US" dirty="0"/>
              <a:t>  </a:t>
            </a:r>
            <a:r>
              <a:rPr lang="en-US" sz="3600" dirty="0">
                <a:solidFill>
                  <a:srgbClr val="CCFFFF"/>
                </a:solidFill>
              </a:rPr>
              <a:t>False gods</a:t>
            </a:r>
            <a:endParaRPr lang="en-US" dirty="0">
              <a:solidFill>
                <a:srgbClr val="CCFFFF"/>
              </a:solidFill>
            </a:endParaRPr>
          </a:p>
        </p:txBody>
      </p:sp>
    </p:spTree>
    <p:extLst>
      <p:ext uri="{BB962C8B-B14F-4D97-AF65-F5344CB8AC3E}">
        <p14:creationId xmlns:p14="http://schemas.microsoft.com/office/powerpoint/2010/main" val="225994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828964"/>
          </a:xfrm>
        </p:spPr>
        <p:txBody>
          <a:bodyPr/>
          <a:lstStyle/>
          <a:p>
            <a:r>
              <a:rPr lang="en-US" sz="3600" dirty="0">
                <a:solidFill>
                  <a:srgbClr val="CCFFFF"/>
                </a:solidFill>
              </a:rPr>
              <a:t>Molech</a:t>
            </a:r>
            <a:endParaRPr lang="en-US" sz="28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14400"/>
            <a:ext cx="8610600" cy="5334000"/>
          </a:xfrm>
        </p:spPr>
        <p:txBody>
          <a:bodyPr/>
          <a:lstStyle/>
          <a:p>
            <a:pPr>
              <a:spcAft>
                <a:spcPts val="600"/>
              </a:spcAft>
              <a:buFont typeface="Wingdings" panose="05000000000000000000" pitchFamily="2" charset="2"/>
              <a:buChar char="§"/>
            </a:pPr>
            <a:r>
              <a:rPr lang="en-US" dirty="0">
                <a:solidFill>
                  <a:srgbClr val="FFFF00"/>
                </a:solidFill>
                <a:ea typeface="Verdana" panose="020B0604030504040204" pitchFamily="34" charset="0"/>
                <a:cs typeface="Times New Roman" panose="02020603050405020304" pitchFamily="18" charset="0"/>
              </a:rPr>
              <a:t>Lv.18</a:t>
            </a:r>
            <a:r>
              <a:rPr lang="en-US" baseline="30000" dirty="0">
                <a:solidFill>
                  <a:srgbClr val="FFFF00"/>
                </a:solidFill>
                <a:ea typeface="Verdana" panose="020B0604030504040204" pitchFamily="34" charset="0"/>
                <a:cs typeface="Times New Roman" panose="02020603050405020304" pitchFamily="18" charset="0"/>
              </a:rPr>
              <a:t>21</a:t>
            </a:r>
            <a:r>
              <a:rPr lang="en-US" dirty="0">
                <a:solidFill>
                  <a:schemeClr val="bg1"/>
                </a:solidFill>
                <a:ea typeface="Verdana" panose="020B0604030504040204" pitchFamily="34" charset="0"/>
                <a:cs typeface="Times New Roman" panose="02020603050405020304" pitchFamily="18" charset="0"/>
              </a:rPr>
              <a:t> and you shall not let any of </a:t>
            </a:r>
            <a:r>
              <a:rPr lang="en-US" dirty="0">
                <a:solidFill>
                  <a:schemeClr val="bg1"/>
                </a:solidFill>
                <a:ea typeface="Times New Roman" panose="02020603050405020304" pitchFamily="18" charset="0"/>
              </a:rPr>
              <a:t>your descendants pass through </a:t>
            </a:r>
            <a:r>
              <a:rPr lang="en-US" i="1" dirty="0">
                <a:solidFill>
                  <a:schemeClr val="bg1"/>
                </a:solidFill>
                <a:ea typeface="Times New Roman" panose="02020603050405020304" pitchFamily="18" charset="0"/>
              </a:rPr>
              <a:t>the fire</a:t>
            </a:r>
            <a:r>
              <a:rPr lang="en-US" dirty="0">
                <a:solidFill>
                  <a:schemeClr val="bg1"/>
                </a:solidFill>
                <a:ea typeface="Times New Roman" panose="02020603050405020304" pitchFamily="18" charset="0"/>
              </a:rPr>
              <a:t> to Molech, nor shall you profane the name of your God: I </a:t>
            </a:r>
            <a:r>
              <a:rPr lang="en-US" i="1" dirty="0">
                <a:solidFill>
                  <a:schemeClr val="bg1"/>
                </a:solidFill>
                <a:ea typeface="Times New Roman" panose="02020603050405020304" pitchFamily="18" charset="0"/>
              </a:rPr>
              <a:t>am</a:t>
            </a:r>
            <a:r>
              <a:rPr lang="en-US" dirty="0">
                <a:solidFill>
                  <a:schemeClr val="bg1"/>
                </a:solidFill>
                <a:ea typeface="Times New Roman" panose="02020603050405020304" pitchFamily="18" charset="0"/>
              </a:rPr>
              <a:t> the </a:t>
            </a:r>
            <a:r>
              <a:rPr lang="en-US" cap="small" dirty="0">
                <a:solidFill>
                  <a:schemeClr val="bg1"/>
                </a:solidFill>
                <a:ea typeface="Times New Roman" panose="02020603050405020304" pitchFamily="18" charset="0"/>
              </a:rPr>
              <a:t>Lord</a:t>
            </a:r>
          </a:p>
          <a:p>
            <a:pPr>
              <a:spcAft>
                <a:spcPts val="600"/>
              </a:spcAft>
              <a:buFont typeface="Wingdings" panose="05000000000000000000" pitchFamily="2" charset="2"/>
              <a:buChar char="§"/>
            </a:pPr>
            <a:r>
              <a:rPr lang="en-US" dirty="0">
                <a:solidFill>
                  <a:schemeClr val="bg1"/>
                </a:solidFill>
                <a:ea typeface="Times New Roman" panose="02020603050405020304" pitchFamily="18" charset="0"/>
              </a:rPr>
              <a:t>Idolators heated a metal statue of god until it was red hot</a:t>
            </a:r>
          </a:p>
          <a:p>
            <a:pPr>
              <a:spcAft>
                <a:spcPts val="6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Placed baby on its outstretched hands</a:t>
            </a:r>
          </a:p>
          <a:p>
            <a:pPr>
              <a:spcAft>
                <a:spcPts val="60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Beat drums to drown out child’s screams…</a:t>
            </a:r>
            <a:endParaRPr lang="en-US" sz="3200" dirty="0">
              <a:solidFill>
                <a:srgbClr val="FFFFCC"/>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809146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828964"/>
          </a:xfrm>
        </p:spPr>
        <p:txBody>
          <a:bodyPr/>
          <a:lstStyle/>
          <a:p>
            <a:r>
              <a:rPr lang="en-US" sz="3600" dirty="0">
                <a:solidFill>
                  <a:srgbClr val="CCFFFF"/>
                </a:solidFill>
              </a:rPr>
              <a:t>Baal</a:t>
            </a:r>
            <a:endParaRPr lang="en-US" sz="28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14400"/>
            <a:ext cx="8610600" cy="5334000"/>
          </a:xfrm>
        </p:spPr>
        <p:txBody>
          <a:bodyPr/>
          <a:lstStyle/>
          <a:p>
            <a:pPr>
              <a:spcAft>
                <a:spcPts val="600"/>
              </a:spcAft>
              <a:buFont typeface="Wingdings" panose="05000000000000000000" pitchFamily="2" charset="2"/>
              <a:buChar char="§"/>
            </a:pPr>
            <a:r>
              <a:rPr lang="en-US" dirty="0">
                <a:solidFill>
                  <a:srgbClr val="FFFF00"/>
                </a:solidFill>
                <a:ea typeface="Verdana" panose="020B0604030504040204" pitchFamily="34" charset="0"/>
                <a:cs typeface="Times New Roman" panose="02020603050405020304" pitchFamily="18" charset="0"/>
              </a:rPr>
              <a:t>Num.22</a:t>
            </a:r>
            <a:r>
              <a:rPr lang="en-US" baseline="30000" dirty="0">
                <a:solidFill>
                  <a:srgbClr val="FFFF00"/>
                </a:solidFill>
                <a:ea typeface="Verdana" panose="020B0604030504040204" pitchFamily="34" charset="0"/>
                <a:cs typeface="Times New Roman" panose="02020603050405020304" pitchFamily="18" charset="0"/>
              </a:rPr>
              <a:t>41</a:t>
            </a:r>
            <a:r>
              <a:rPr lang="en-US" dirty="0">
                <a:solidFill>
                  <a:srgbClr val="FFFF00"/>
                </a:solidFill>
                <a:ea typeface="Verdana" panose="020B0604030504040204" pitchFamily="34" charset="0"/>
                <a:cs typeface="Times New Roman" panose="02020603050405020304" pitchFamily="18" charset="0"/>
              </a:rPr>
              <a:t> </a:t>
            </a:r>
            <a:r>
              <a:rPr lang="en-US" dirty="0">
                <a:solidFill>
                  <a:schemeClr val="bg1"/>
                </a:solidFill>
                <a:ea typeface="Verdana" panose="020B0604030504040204" pitchFamily="34" charset="0"/>
                <a:cs typeface="Times New Roman" panose="02020603050405020304" pitchFamily="18" charset="0"/>
              </a:rPr>
              <a:t>…</a:t>
            </a:r>
            <a:r>
              <a:rPr lang="en-US" dirty="0" err="1">
                <a:solidFill>
                  <a:schemeClr val="bg1"/>
                </a:solidFill>
                <a:ea typeface="Verdana" panose="020B0604030504040204" pitchFamily="34" charset="0"/>
                <a:cs typeface="Times New Roman" panose="02020603050405020304" pitchFamily="18" charset="0"/>
              </a:rPr>
              <a:t>Balak</a:t>
            </a:r>
            <a:r>
              <a:rPr lang="en-US" dirty="0">
                <a:solidFill>
                  <a:schemeClr val="bg1"/>
                </a:solidFill>
                <a:ea typeface="Verdana" panose="020B0604030504040204" pitchFamily="34" charset="0"/>
                <a:cs typeface="Times New Roman" panose="02020603050405020304" pitchFamily="18" charset="0"/>
              </a:rPr>
              <a:t> took Balaam and brought him up to the high places of Baal, that from there he might observe the extent of </a:t>
            </a:r>
            <a:r>
              <a:rPr lang="en-US" sz="2600" dirty="0">
                <a:solidFill>
                  <a:srgbClr val="FFFFCC"/>
                </a:solidFill>
                <a:ea typeface="Verdana" panose="020B0604030504040204" pitchFamily="34" charset="0"/>
                <a:cs typeface="Times New Roman" panose="02020603050405020304" pitchFamily="18" charset="0"/>
              </a:rPr>
              <a:t>[portion of, NASB] </a:t>
            </a:r>
            <a:r>
              <a:rPr lang="en-US" dirty="0">
                <a:solidFill>
                  <a:schemeClr val="bg1"/>
                </a:solidFill>
                <a:ea typeface="Verdana" panose="020B0604030504040204" pitchFamily="34" charset="0"/>
                <a:cs typeface="Times New Roman" panose="02020603050405020304" pitchFamily="18" charset="0"/>
              </a:rPr>
              <a:t>the people </a:t>
            </a:r>
          </a:p>
          <a:p>
            <a:pPr>
              <a:spcAft>
                <a:spcPts val="6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Nature gods were ‘fun’: gluttony, drunken-ness, ritual (religious) immorality</a:t>
            </a:r>
            <a:endParaRPr lang="en-US" sz="3200" dirty="0">
              <a:solidFill>
                <a:srgbClr val="FFFFCC"/>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92019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828964"/>
          </a:xfrm>
        </p:spPr>
        <p:txBody>
          <a:bodyPr/>
          <a:lstStyle/>
          <a:p>
            <a:r>
              <a:rPr lang="en-US" sz="3600" dirty="0">
                <a:solidFill>
                  <a:srgbClr val="CCFFFF"/>
                </a:solidFill>
              </a:rPr>
              <a:t>Asherah</a:t>
            </a:r>
            <a:endParaRPr lang="en-US" sz="28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90600"/>
            <a:ext cx="8610600" cy="5410200"/>
          </a:xfrm>
        </p:spPr>
        <p:txBody>
          <a:bodyPr/>
          <a:lstStyle/>
          <a:p>
            <a:pPr>
              <a:spcAft>
                <a:spcPts val="600"/>
              </a:spcAft>
              <a:buFont typeface="Wingdings" panose="05000000000000000000" pitchFamily="2" charset="2"/>
              <a:buChar char="§"/>
            </a:pPr>
            <a:r>
              <a:rPr lang="en-US" dirty="0">
                <a:solidFill>
                  <a:srgbClr val="FFFF00"/>
                </a:solidFill>
                <a:ea typeface="Verdana" panose="020B0604030504040204" pitchFamily="34" charset="0"/>
                <a:cs typeface="Times New Roman" panose="02020603050405020304" pitchFamily="18" charset="0"/>
              </a:rPr>
              <a:t>Jg.3</a:t>
            </a:r>
            <a:r>
              <a:rPr lang="en-US" baseline="30000" dirty="0">
                <a:solidFill>
                  <a:srgbClr val="FFFF00"/>
                </a:solidFill>
                <a:ea typeface="Verdana" panose="020B0604030504040204" pitchFamily="34" charset="0"/>
                <a:cs typeface="Times New Roman" panose="02020603050405020304" pitchFamily="18" charset="0"/>
              </a:rPr>
              <a:t>7</a:t>
            </a:r>
            <a:r>
              <a:rPr lang="en-US" dirty="0">
                <a:solidFill>
                  <a:srgbClr val="FFFF00"/>
                </a:solidFill>
                <a:ea typeface="Verdana" panose="020B0604030504040204" pitchFamily="34" charset="0"/>
                <a:cs typeface="Times New Roman" panose="02020603050405020304" pitchFamily="18" charset="0"/>
              </a:rPr>
              <a:t> </a:t>
            </a:r>
            <a:r>
              <a:rPr lang="en-US" dirty="0">
                <a:solidFill>
                  <a:schemeClr val="bg1"/>
                </a:solidFill>
                <a:ea typeface="Verdana" panose="020B0604030504040204" pitchFamily="34" charset="0"/>
                <a:cs typeface="Times New Roman" panose="02020603050405020304" pitchFamily="18" charset="0"/>
              </a:rPr>
              <a:t>the sons of Israel did what was evil in the sight of the </a:t>
            </a:r>
            <a:r>
              <a:rPr lang="en-US" cap="small" dirty="0">
                <a:solidFill>
                  <a:schemeClr val="bg1"/>
                </a:solidFill>
                <a:ea typeface="Times New Roman" panose="02020603050405020304" pitchFamily="18" charset="0"/>
              </a:rPr>
              <a:t>Lord</a:t>
            </a:r>
            <a:r>
              <a:rPr lang="en-US" dirty="0">
                <a:solidFill>
                  <a:schemeClr val="bg1"/>
                </a:solidFill>
                <a:ea typeface="Verdana" panose="020B0604030504040204" pitchFamily="34" charset="0"/>
                <a:cs typeface="Times New Roman" panose="02020603050405020304" pitchFamily="18" charset="0"/>
              </a:rPr>
              <a:t> and forgot the </a:t>
            </a:r>
            <a:r>
              <a:rPr lang="en-US" cap="small" dirty="0">
                <a:solidFill>
                  <a:schemeClr val="bg1"/>
                </a:solidFill>
                <a:ea typeface="Times New Roman" panose="02020603050405020304" pitchFamily="18" charset="0"/>
              </a:rPr>
              <a:t>Lord </a:t>
            </a:r>
            <a:r>
              <a:rPr lang="en-US" dirty="0">
                <a:solidFill>
                  <a:schemeClr val="bg1"/>
                </a:solidFill>
                <a:ea typeface="Verdana" panose="020B0604030504040204" pitchFamily="34" charset="0"/>
                <a:cs typeface="Times New Roman" panose="02020603050405020304" pitchFamily="18" charset="0"/>
              </a:rPr>
              <a:t> their God and served the Baals and the </a:t>
            </a:r>
            <a:r>
              <a:rPr lang="en-US" dirty="0" err="1">
                <a:solidFill>
                  <a:schemeClr val="bg1"/>
                </a:solidFill>
                <a:ea typeface="Verdana" panose="020B0604030504040204" pitchFamily="34" charset="0"/>
                <a:cs typeface="Times New Roman" panose="02020603050405020304" pitchFamily="18" charset="0"/>
              </a:rPr>
              <a:t>Asheroth</a:t>
            </a:r>
            <a:endParaRPr lang="en-US" dirty="0">
              <a:solidFill>
                <a:schemeClr val="bg1"/>
              </a:solidFill>
              <a:ea typeface="Verdana" panose="020B0604030504040204" pitchFamily="34" charset="0"/>
              <a:cs typeface="Times New Roman" panose="02020603050405020304" pitchFamily="18" charset="0"/>
            </a:endParaRPr>
          </a:p>
          <a:p>
            <a:pPr>
              <a:spcAft>
                <a:spcPts val="6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Wife of </a:t>
            </a:r>
            <a:r>
              <a:rPr lang="en-US" sz="3200" dirty="0" err="1">
                <a:solidFill>
                  <a:schemeClr val="bg1"/>
                </a:solidFill>
                <a:ea typeface="Verdana" panose="020B0604030504040204" pitchFamily="34" charset="0"/>
                <a:cs typeface="Times New Roman" panose="02020603050405020304" pitchFamily="18" charset="0"/>
              </a:rPr>
              <a:t>baal</a:t>
            </a:r>
            <a:r>
              <a:rPr lang="en-US" sz="3200" dirty="0">
                <a:solidFill>
                  <a:schemeClr val="bg1"/>
                </a:solidFill>
                <a:ea typeface="Verdana" panose="020B0604030504040204" pitchFamily="34" charset="0"/>
                <a:cs typeface="Times New Roman" panose="02020603050405020304" pitchFamily="18" charset="0"/>
              </a:rPr>
              <a:t> . . . chief goddess of </a:t>
            </a:r>
            <a:r>
              <a:rPr lang="en-US" sz="3200" dirty="0" err="1">
                <a:solidFill>
                  <a:schemeClr val="bg1"/>
                </a:solidFill>
                <a:ea typeface="Verdana" panose="020B0604030504040204" pitchFamily="34" charset="0"/>
                <a:cs typeface="Times New Roman" panose="02020603050405020304" pitchFamily="18" charset="0"/>
              </a:rPr>
              <a:t>Tyre</a:t>
            </a:r>
            <a:endParaRPr lang="en-US" sz="3200" dirty="0">
              <a:solidFill>
                <a:srgbClr val="FFFFCC"/>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18074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828964"/>
          </a:xfrm>
        </p:spPr>
        <p:txBody>
          <a:bodyPr/>
          <a:lstStyle/>
          <a:p>
            <a:r>
              <a:rPr lang="en-US" sz="3600" dirty="0">
                <a:solidFill>
                  <a:srgbClr val="CCFFFF"/>
                </a:solidFill>
              </a:rPr>
              <a:t>Dagon</a:t>
            </a:r>
            <a:endParaRPr lang="en-US" sz="28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90600"/>
            <a:ext cx="8610600" cy="5410200"/>
          </a:xfrm>
        </p:spPr>
        <p:txBody>
          <a:bodyPr/>
          <a:lstStyle/>
          <a:p>
            <a:pPr>
              <a:spcAft>
                <a:spcPts val="600"/>
              </a:spcAft>
              <a:buFont typeface="Wingdings" panose="05000000000000000000" pitchFamily="2" charset="2"/>
              <a:buChar char="§"/>
            </a:pPr>
            <a:r>
              <a:rPr lang="en-US" dirty="0">
                <a:solidFill>
                  <a:srgbClr val="FFFF00"/>
                </a:solidFill>
                <a:ea typeface="Verdana" panose="020B0604030504040204" pitchFamily="34" charset="0"/>
                <a:cs typeface="Times New Roman" panose="02020603050405020304" pitchFamily="18" charset="0"/>
              </a:rPr>
              <a:t>1 Sm.5:2-7</a:t>
            </a:r>
          </a:p>
          <a:p>
            <a:pPr>
              <a:spcAft>
                <a:spcPts val="6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Chief god of Philistines</a:t>
            </a:r>
          </a:p>
          <a:p>
            <a:pPr>
              <a:spcAft>
                <a:spcPts val="6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Vegetation deity</a:t>
            </a:r>
          </a:p>
          <a:p>
            <a:pPr>
              <a:spcAft>
                <a:spcPts val="6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Some – work … food … prosperity</a:t>
            </a:r>
            <a:endParaRPr lang="en-US" sz="3200" dirty="0">
              <a:solidFill>
                <a:srgbClr val="FFFFCC"/>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408163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5553</TotalTime>
  <Words>1402</Words>
  <Application>Microsoft Office PowerPoint</Application>
  <PresentationFormat>On-screen Show (4:3)</PresentationFormat>
  <Paragraphs>143</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Times New Roman</vt:lpstr>
      <vt:lpstr>Verdana</vt:lpstr>
      <vt:lpstr>Wingdings</vt:lpstr>
      <vt:lpstr>1_Default Design</vt:lpstr>
      <vt:lpstr>PowerPoint Presentation</vt:lpstr>
      <vt:lpstr>Idolatry / Polytheism</vt:lpstr>
      <vt:lpstr>Items</vt:lpstr>
      <vt:lpstr>1 Co.2:2-7</vt:lpstr>
      <vt:lpstr>PowerPoint Presentation</vt:lpstr>
      <vt:lpstr>Molech</vt:lpstr>
      <vt:lpstr>Baal</vt:lpstr>
      <vt:lpstr>Asherah</vt:lpstr>
      <vt:lpstr>Dagon</vt:lpstr>
      <vt:lpstr>Ashtoreth</vt:lpstr>
      <vt:lpstr>Chemosh</vt:lpstr>
      <vt:lpstr>Bel (Marduk)</vt:lpstr>
      <vt:lpstr>Zeus</vt:lpstr>
      <vt:lpstr>Diana</vt:lpstr>
      <vt:lpstr>PowerPoint Presentation</vt:lpstr>
      <vt:lpstr>satan</vt:lpstr>
      <vt:lpstr>satan’s devices</vt:lpstr>
      <vt:lpstr>Pagan deities are imaginary</vt:lpstr>
      <vt:lpstr>Parallel passages</vt:lpstr>
      <vt:lpstr>Parallel passages</vt:lpstr>
      <vt:lpstr>Parallel passages</vt:lpstr>
      <vt:lpstr>PowerPoint Presentation</vt:lpstr>
      <vt:lpstr>God does not speak audibly to people today</vt:lpstr>
      <vt:lpstr>God does not speak audibly to people today</vt:lpstr>
      <vt:lpstr>Idol</vt:lpstr>
      <vt:lpstr>Idol</vt:lpstr>
      <vt:lpstr>Idol</vt:lpstr>
      <vt:lpstr>Ruler of this world</vt:lpstr>
      <vt:lpstr>Ruler of this world</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249</cp:revision>
  <dcterms:created xsi:type="dcterms:W3CDTF">2006-09-18T21:36:30Z</dcterms:created>
  <dcterms:modified xsi:type="dcterms:W3CDTF">2021-07-17T00:45:31Z</dcterms:modified>
</cp:coreProperties>
</file>