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541" r:id="rId2"/>
    <p:sldId id="544" r:id="rId3"/>
    <p:sldId id="655" r:id="rId4"/>
    <p:sldId id="656" r:id="rId5"/>
    <p:sldId id="657" r:id="rId6"/>
    <p:sldId id="543" r:id="rId7"/>
    <p:sldId id="649" r:id="rId8"/>
    <p:sldId id="662" r:id="rId9"/>
    <p:sldId id="658" r:id="rId10"/>
    <p:sldId id="659" r:id="rId11"/>
    <p:sldId id="660" r:id="rId12"/>
    <p:sldId id="661" r:id="rId13"/>
    <p:sldId id="650" r:id="rId14"/>
    <p:sldId id="638" r:id="rId15"/>
    <p:sldId id="663" r:id="rId16"/>
    <p:sldId id="651" r:id="rId17"/>
    <p:sldId id="664" r:id="rId18"/>
    <p:sldId id="665" r:id="rId19"/>
    <p:sldId id="666" r:id="rId20"/>
    <p:sldId id="667" r:id="rId21"/>
    <p:sldId id="668" r:id="rId22"/>
    <p:sldId id="669" r:id="rId23"/>
    <p:sldId id="670" r:id="rId24"/>
    <p:sldId id="623" r:id="rId25"/>
    <p:sldId id="671" r:id="rId26"/>
    <p:sldId id="673" r:id="rId27"/>
    <p:sldId id="672" r:id="rId28"/>
    <p:sldId id="653" r:id="rId2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CCFFFF"/>
    <a:srgbClr val="FFFFCC"/>
    <a:srgbClr val="FFFF99"/>
    <a:srgbClr val="66CCFF"/>
    <a:srgbClr val="CC3300"/>
    <a:srgbClr val="FFCC00"/>
    <a:srgbClr val="00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8027" autoAdjust="0"/>
    <p:restoredTop sz="94660"/>
  </p:normalViewPr>
  <p:slideViewPr>
    <p:cSldViewPr showGuides="1">
      <p:cViewPr varScale="1">
        <p:scale>
          <a:sx n="91" d="100"/>
          <a:sy n="91" d="100"/>
        </p:scale>
        <p:origin x="882" y="84"/>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7806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102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8593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9166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28576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01095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21804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9371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8234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79035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79978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9420188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259DB44-E7FB-4639-98C3-0335F6FD610A}"/>
              </a:ext>
            </a:extLst>
          </p:cNvPr>
          <p:cNvSpPr/>
          <p:nvPr/>
        </p:nvSpPr>
        <p:spPr>
          <a:xfrm>
            <a:off x="1864066" y="685800"/>
            <a:ext cx="5415868" cy="1325628"/>
          </a:xfrm>
          <a:prstGeom prst="rect">
            <a:avLst/>
          </a:prstGeom>
          <a:solidFill>
            <a:schemeClr val="tx1"/>
          </a:solidFill>
          <a:ln w="31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rPr>
              <a:t>Nothing But The Truth</a:t>
            </a:r>
            <a:endParaRPr lang="en-US" sz="3400" dirty="0">
              <a:solidFill>
                <a:schemeClr val="bg1"/>
              </a:solidFill>
            </a:endParaRPr>
          </a:p>
        </p:txBody>
      </p:sp>
    </p:spTree>
    <p:extLst>
      <p:ext uri="{BB962C8B-B14F-4D97-AF65-F5344CB8AC3E}">
        <p14:creationId xmlns:p14="http://schemas.microsoft.com/office/powerpoint/2010/main" val="2133740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152400"/>
            <a:ext cx="8229600" cy="762000"/>
          </a:xfrm>
        </p:spPr>
        <p:txBody>
          <a:bodyPr/>
          <a:lstStyle/>
          <a:p>
            <a:r>
              <a:rPr lang="en-US" altLang="en-US" sz="3600" dirty="0">
                <a:solidFill>
                  <a:srgbClr val="FFFF00"/>
                </a:solidFill>
                <a:effectLst>
                  <a:outerShdw blurRad="38100" dist="38100" dir="2700000" algn="tl">
                    <a:srgbClr val="000000"/>
                  </a:outerShdw>
                </a:effectLst>
              </a:rPr>
              <a:t>Truth and Pilate</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a:spcAft>
                <a:spcPts val="0"/>
              </a:spcAft>
              <a:buFont typeface="Arial" panose="020B0604020202020204" pitchFamily="34" charset="0"/>
              <a:buChar char="•"/>
            </a:pPr>
            <a:r>
              <a:rPr lang="en-US" altLang="en-US" dirty="0">
                <a:solidFill>
                  <a:srgbClr val="FFFF00"/>
                </a:solidFill>
              </a:rPr>
              <a:t>37:</a:t>
            </a:r>
            <a:r>
              <a:rPr lang="en-US" altLang="en-US" dirty="0">
                <a:solidFill>
                  <a:schemeClr val="bg1"/>
                </a:solidFill>
              </a:rPr>
              <a:t> </a:t>
            </a:r>
            <a:r>
              <a:rPr lang="en-US" altLang="en-US" dirty="0">
                <a:solidFill>
                  <a:srgbClr val="FFFFCC"/>
                </a:solidFill>
              </a:rPr>
              <a:t>“</a:t>
            </a:r>
            <a:r>
              <a:rPr lang="en-US" altLang="en-US" i="1" dirty="0">
                <a:solidFill>
                  <a:srgbClr val="FFFFCC"/>
                </a:solidFill>
              </a:rPr>
              <a:t>So, you are a king? . . .</a:t>
            </a:r>
            <a:r>
              <a:rPr lang="en-US" altLang="en-US" dirty="0">
                <a:solidFill>
                  <a:srgbClr val="FFFFCC"/>
                </a:solidFill>
              </a:rPr>
              <a:t>”  </a:t>
            </a:r>
            <a:r>
              <a:rPr lang="en-US" altLang="en-US" dirty="0">
                <a:solidFill>
                  <a:schemeClr val="bg1"/>
                </a:solidFill>
              </a:rPr>
              <a:t> </a:t>
            </a:r>
          </a:p>
          <a:p>
            <a:pPr lvl="1">
              <a:spcAft>
                <a:spcPts val="300"/>
              </a:spcAft>
              <a:buFont typeface="Arial" panose="020B0604020202020204" pitchFamily="34" charset="0"/>
              <a:buChar char="•"/>
            </a:pPr>
            <a:r>
              <a:rPr lang="en-US" altLang="en-US" sz="3200" dirty="0">
                <a:solidFill>
                  <a:schemeClr val="bg1"/>
                </a:solidFill>
              </a:rPr>
              <a:t>Yes…purpose for coming into world: to establish kingdom based on </a:t>
            </a:r>
            <a:r>
              <a:rPr lang="en-US" altLang="en-US" sz="3200" dirty="0">
                <a:solidFill>
                  <a:srgbClr val="CCFFFF"/>
                </a:solidFill>
              </a:rPr>
              <a:t>truth</a:t>
            </a:r>
          </a:p>
          <a:p>
            <a:pPr lvl="1">
              <a:spcAft>
                <a:spcPts val="300"/>
              </a:spcAft>
              <a:buFont typeface="Arial" panose="020B0604020202020204" pitchFamily="34" charset="0"/>
              <a:buChar char="•"/>
            </a:pPr>
            <a:r>
              <a:rPr lang="en-US" altLang="en-US" sz="3200" dirty="0">
                <a:solidFill>
                  <a:schemeClr val="bg1"/>
                </a:solidFill>
              </a:rPr>
              <a:t>Everyone </a:t>
            </a:r>
            <a:r>
              <a:rPr lang="en-US" altLang="en-US" sz="3200" u="sng" dirty="0">
                <a:solidFill>
                  <a:srgbClr val="CCFFFF"/>
                </a:solidFill>
              </a:rPr>
              <a:t>of</a:t>
            </a:r>
            <a:r>
              <a:rPr lang="en-US" altLang="en-US" sz="3200" dirty="0">
                <a:solidFill>
                  <a:srgbClr val="CCFFFF"/>
                </a:solidFill>
              </a:rPr>
              <a:t> the truth </a:t>
            </a:r>
            <a:r>
              <a:rPr lang="en-US" altLang="en-US" sz="3200" dirty="0">
                <a:solidFill>
                  <a:schemeClr val="bg1"/>
                </a:solidFill>
              </a:rPr>
              <a:t>is </a:t>
            </a:r>
            <a:r>
              <a:rPr lang="en-US" altLang="en-US" sz="3200" dirty="0">
                <a:solidFill>
                  <a:srgbClr val="CCFFFF"/>
                </a:solidFill>
              </a:rPr>
              <a:t>‘son of truth’</a:t>
            </a:r>
          </a:p>
          <a:p>
            <a:pPr lvl="2">
              <a:spcAft>
                <a:spcPts val="300"/>
              </a:spcAft>
              <a:buFont typeface="Arial" panose="020B0604020202020204" pitchFamily="34" charset="0"/>
              <a:buChar char="•"/>
            </a:pPr>
            <a:r>
              <a:rPr lang="en-US" altLang="en-US" sz="3200" dirty="0">
                <a:solidFill>
                  <a:srgbClr val="CCFFFF"/>
                </a:solidFill>
              </a:rPr>
              <a:t>Depends on, abides in truth … lives under God’s guidance</a:t>
            </a:r>
          </a:p>
        </p:txBody>
      </p:sp>
    </p:spTree>
    <p:extLst>
      <p:ext uri="{BB962C8B-B14F-4D97-AF65-F5344CB8AC3E}">
        <p14:creationId xmlns:p14="http://schemas.microsoft.com/office/powerpoint/2010/main" val="319549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152400"/>
            <a:ext cx="8229600" cy="762000"/>
          </a:xfrm>
        </p:spPr>
        <p:txBody>
          <a:bodyPr/>
          <a:lstStyle/>
          <a:p>
            <a:r>
              <a:rPr lang="en-US" altLang="en-US" sz="3600" dirty="0">
                <a:solidFill>
                  <a:srgbClr val="FFFF00"/>
                </a:solidFill>
                <a:effectLst>
                  <a:outerShdw blurRad="38100" dist="38100" dir="2700000" algn="tl">
                    <a:srgbClr val="000000"/>
                  </a:outerShdw>
                </a:effectLst>
              </a:rPr>
              <a:t>Truth and Pilate</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a:spcAft>
                <a:spcPts val="0"/>
              </a:spcAft>
              <a:buFont typeface="Arial" panose="020B0604020202020204" pitchFamily="34" charset="0"/>
              <a:buChar char="•"/>
            </a:pPr>
            <a:r>
              <a:rPr lang="en-US" altLang="en-US" dirty="0">
                <a:solidFill>
                  <a:srgbClr val="FFFF00"/>
                </a:solidFill>
              </a:rPr>
              <a:t>38:</a:t>
            </a:r>
            <a:r>
              <a:rPr lang="en-US" altLang="en-US" dirty="0">
                <a:solidFill>
                  <a:schemeClr val="bg1"/>
                </a:solidFill>
              </a:rPr>
              <a:t> </a:t>
            </a:r>
            <a:r>
              <a:rPr lang="en-US" altLang="en-US" i="1" dirty="0">
                <a:solidFill>
                  <a:srgbClr val="FFFFCC"/>
                </a:solidFill>
              </a:rPr>
              <a:t>Pilate </a:t>
            </a:r>
            <a:r>
              <a:rPr lang="en-US" altLang="en-US" dirty="0">
                <a:solidFill>
                  <a:srgbClr val="FFFFCC"/>
                </a:solidFill>
              </a:rPr>
              <a:t>doesn’t ask to learn but to dismiss the claim – this Galilean peasant knows truth??</a:t>
            </a:r>
            <a:endParaRPr lang="en-US" altLang="en-US" dirty="0">
              <a:solidFill>
                <a:schemeClr val="bg1"/>
              </a:solidFill>
            </a:endParaRPr>
          </a:p>
          <a:p>
            <a:pPr lvl="1">
              <a:spcAft>
                <a:spcPts val="300"/>
              </a:spcAft>
              <a:buFont typeface="Arial" panose="020B0604020202020204" pitchFamily="34" charset="0"/>
              <a:buChar char="•"/>
            </a:pPr>
            <a:r>
              <a:rPr lang="en-US" altLang="en-US" sz="3200" dirty="0">
                <a:solidFill>
                  <a:schemeClr val="bg1"/>
                </a:solidFill>
              </a:rPr>
              <a:t>Pilate cared enough about truth to free innocent man (Jn.18:38-39)  </a:t>
            </a:r>
          </a:p>
          <a:p>
            <a:pPr lvl="2">
              <a:spcAft>
                <a:spcPts val="300"/>
              </a:spcAft>
              <a:buFont typeface="Arial" panose="020B0604020202020204" pitchFamily="34" charset="0"/>
              <a:buChar char="•"/>
            </a:pPr>
            <a:r>
              <a:rPr lang="en-US" altLang="en-US" sz="3200" dirty="0">
                <a:solidFill>
                  <a:schemeClr val="bg1"/>
                </a:solidFill>
              </a:rPr>
              <a:t>It mattered…but not enough to wait for Lord’s answer</a:t>
            </a:r>
            <a:endParaRPr lang="en-US" altLang="en-US" sz="3200" dirty="0">
              <a:solidFill>
                <a:srgbClr val="CCFFFF"/>
              </a:solidFill>
            </a:endParaRPr>
          </a:p>
        </p:txBody>
      </p:sp>
    </p:spTree>
    <p:extLst>
      <p:ext uri="{BB962C8B-B14F-4D97-AF65-F5344CB8AC3E}">
        <p14:creationId xmlns:p14="http://schemas.microsoft.com/office/powerpoint/2010/main" val="1966934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152400"/>
            <a:ext cx="8229600" cy="762000"/>
          </a:xfrm>
        </p:spPr>
        <p:txBody>
          <a:bodyPr/>
          <a:lstStyle/>
          <a:p>
            <a:r>
              <a:rPr lang="en-US" altLang="en-US" sz="3600" dirty="0">
                <a:solidFill>
                  <a:srgbClr val="FFFF00"/>
                </a:solidFill>
                <a:effectLst>
                  <a:outerShdw blurRad="38100" dist="38100" dir="2700000" algn="tl">
                    <a:srgbClr val="000000"/>
                  </a:outerShdw>
                </a:effectLst>
              </a:rPr>
              <a:t>Truth and an apostle</a:t>
            </a: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a:spcAft>
                <a:spcPts val="0"/>
              </a:spcAft>
              <a:buFont typeface="Arial" panose="020B0604020202020204" pitchFamily="34" charset="0"/>
              <a:buChar char="•"/>
            </a:pPr>
            <a:r>
              <a:rPr lang="en-US" altLang="en-US" dirty="0">
                <a:solidFill>
                  <a:srgbClr val="FFFF00"/>
                </a:solidFill>
              </a:rPr>
              <a:t>John’s forced conclusion – </a:t>
            </a:r>
          </a:p>
          <a:p>
            <a:pPr lvl="1">
              <a:spcAft>
                <a:spcPts val="600"/>
              </a:spcAft>
              <a:buFont typeface="Arial" panose="020B0604020202020204" pitchFamily="34" charset="0"/>
              <a:buChar char="•"/>
            </a:pPr>
            <a:r>
              <a:rPr lang="en-US" altLang="en-US" sz="3200" dirty="0">
                <a:solidFill>
                  <a:schemeClr val="bg1"/>
                </a:solidFill>
              </a:rPr>
              <a:t>Jn.19:…35, eyewitness to crucifixion and death</a:t>
            </a:r>
          </a:p>
          <a:p>
            <a:pPr lvl="1">
              <a:spcAft>
                <a:spcPts val="600"/>
              </a:spcAft>
              <a:buFont typeface="Arial" panose="020B0604020202020204" pitchFamily="34" charset="0"/>
              <a:buChar char="•"/>
            </a:pPr>
            <a:r>
              <a:rPr lang="en-US" altLang="en-US" sz="3200" dirty="0">
                <a:solidFill>
                  <a:schemeClr val="bg1"/>
                </a:solidFill>
              </a:rPr>
              <a:t>Jn.20:1-10 … 30-31 (resurrection)</a:t>
            </a:r>
          </a:p>
          <a:p>
            <a:pPr lvl="1">
              <a:spcAft>
                <a:spcPts val="0"/>
              </a:spcAft>
              <a:buFont typeface="Arial" panose="020B0604020202020204" pitchFamily="34" charset="0"/>
              <a:buChar char="•"/>
            </a:pPr>
            <a:r>
              <a:rPr lang="en-US" altLang="en-US" sz="3200" dirty="0">
                <a:solidFill>
                  <a:schemeClr val="bg1"/>
                </a:solidFill>
              </a:rPr>
              <a:t>Jn.21:24-25</a:t>
            </a:r>
          </a:p>
        </p:txBody>
      </p:sp>
    </p:spTree>
    <p:extLst>
      <p:ext uri="{BB962C8B-B14F-4D97-AF65-F5344CB8AC3E}">
        <p14:creationId xmlns:p14="http://schemas.microsoft.com/office/powerpoint/2010/main" val="1189406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74BEF5-D1DD-41ED-8F2A-384516C2D6CF}"/>
              </a:ext>
            </a:extLst>
          </p:cNvPr>
          <p:cNvSpPr/>
          <p:nvPr/>
        </p:nvSpPr>
        <p:spPr>
          <a:xfrm>
            <a:off x="2481945" y="685800"/>
            <a:ext cx="4191000" cy="533400"/>
          </a:xfrm>
          <a:prstGeom prst="rect">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kern="0" dirty="0">
                <a:solidFill>
                  <a:schemeClr val="bg1"/>
                </a:solidFill>
                <a:latin typeface="Times New Roman" panose="02020603050405020304" pitchFamily="18" charset="0"/>
                <a:cs typeface="Times New Roman" panose="02020603050405020304" pitchFamily="18" charset="0"/>
              </a:rPr>
              <a:t>I. </a:t>
            </a:r>
            <a:r>
              <a:rPr lang="en-US" sz="2400" kern="0" dirty="0">
                <a:solidFill>
                  <a:schemeClr val="bg1"/>
                </a:solidFill>
              </a:rPr>
              <a:t>Truth Is</a:t>
            </a:r>
            <a:endParaRPr lang="en-US" sz="2400" dirty="0">
              <a:solidFill>
                <a:schemeClr val="bg1"/>
              </a:solidFill>
            </a:endParaRPr>
          </a:p>
        </p:txBody>
      </p:sp>
      <p:sp>
        <p:nvSpPr>
          <p:cNvPr id="4" name="Rectangle 3">
            <a:extLst>
              <a:ext uri="{FF2B5EF4-FFF2-40B4-BE49-F238E27FC236}">
                <a16:creationId xmlns:a16="http://schemas.microsoft.com/office/drawing/2014/main" id="{B04A1FAE-D183-4182-A964-0C5EAC5CE8B4}"/>
              </a:ext>
            </a:extLst>
          </p:cNvPr>
          <p:cNvSpPr/>
          <p:nvPr/>
        </p:nvSpPr>
        <p:spPr>
          <a:xfrm>
            <a:off x="910021" y="1371600"/>
            <a:ext cx="7341375" cy="1371600"/>
          </a:xfrm>
          <a:prstGeom prst="rect">
            <a:avLst/>
          </a:prstGeom>
          <a:solidFill>
            <a:schemeClr val="tx1"/>
          </a:solidFill>
          <a:ln w="6350">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kern="0" dirty="0">
                <a:solidFill>
                  <a:schemeClr val="bg1"/>
                </a:solidFill>
                <a:latin typeface="Times New Roman" panose="02020603050405020304" pitchFamily="18" charset="0"/>
                <a:cs typeface="Times New Roman" panose="02020603050405020304" pitchFamily="18" charset="0"/>
              </a:rPr>
              <a:t>II. </a:t>
            </a:r>
            <a:r>
              <a:rPr lang="en-US" sz="3600" kern="0" dirty="0">
                <a:solidFill>
                  <a:srgbClr val="FFFF99"/>
                </a:solidFill>
              </a:rPr>
              <a:t>Truth Is Comprehended</a:t>
            </a:r>
            <a:endParaRPr lang="en-US" sz="3600" dirty="0">
              <a:solidFill>
                <a:schemeClr val="bg1"/>
              </a:solidFill>
            </a:endParaRPr>
          </a:p>
        </p:txBody>
      </p:sp>
    </p:spTree>
    <p:extLst>
      <p:ext uri="{BB962C8B-B14F-4D97-AF65-F5344CB8AC3E}">
        <p14:creationId xmlns:p14="http://schemas.microsoft.com/office/powerpoint/2010/main" val="4110275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304800" y="76200"/>
            <a:ext cx="8534400" cy="609600"/>
          </a:xfrm>
        </p:spPr>
        <p:txBody>
          <a:bodyPr/>
          <a:lstStyle/>
          <a:p>
            <a:r>
              <a:rPr lang="en-US" altLang="en-US" sz="3600" dirty="0">
                <a:solidFill>
                  <a:srgbClr val="FFFF00"/>
                </a:solidFill>
                <a:effectLst>
                  <a:outerShdw blurRad="38100" dist="38100" dir="2700000" algn="tl">
                    <a:srgbClr val="000000"/>
                  </a:outerShdw>
                </a:effectLst>
              </a:rPr>
              <a:t>Jn.8</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685800"/>
            <a:ext cx="8382000" cy="5867400"/>
          </a:xfrm>
        </p:spPr>
        <p:txBody>
          <a:bodyPr/>
          <a:lstStyle/>
          <a:p>
            <a:pPr marL="0" lvl="1" indent="0">
              <a:spcAft>
                <a:spcPts val="1800"/>
              </a:spcAft>
              <a:buNone/>
            </a:pPr>
            <a:r>
              <a:rPr lang="en-US" altLang="en-US" sz="3100" baseline="30000" dirty="0">
                <a:solidFill>
                  <a:schemeClr val="bg1"/>
                </a:solidFill>
              </a:rPr>
              <a:t>31</a:t>
            </a:r>
            <a:r>
              <a:rPr lang="en-US" altLang="en-US" sz="3100" dirty="0">
                <a:solidFill>
                  <a:srgbClr val="FFFFCC"/>
                </a:solidFill>
              </a:rPr>
              <a:t> Then Jesus said to those Jews who believed Him, “If you abide in My word, you are My disciples indeed. </a:t>
            </a:r>
            <a:r>
              <a:rPr lang="en-US" altLang="en-US" sz="3100" baseline="30000" dirty="0">
                <a:solidFill>
                  <a:schemeClr val="bg1"/>
                </a:solidFill>
              </a:rPr>
              <a:t>32</a:t>
            </a:r>
            <a:r>
              <a:rPr lang="en-US" altLang="en-US" sz="3100" dirty="0">
                <a:solidFill>
                  <a:srgbClr val="FFFFCC"/>
                </a:solidFill>
              </a:rPr>
              <a:t> And you shall know the truth, and the truth shall make you free.”</a:t>
            </a:r>
          </a:p>
          <a:p>
            <a:pPr marL="0" lvl="1" indent="0">
              <a:spcAft>
                <a:spcPts val="900"/>
              </a:spcAft>
              <a:buNone/>
            </a:pPr>
            <a:r>
              <a:rPr lang="en-US" altLang="en-US" sz="2400" dirty="0">
                <a:solidFill>
                  <a:srgbClr val="FFFF00"/>
                </a:solidFill>
              </a:rPr>
              <a:t>1. </a:t>
            </a:r>
            <a:r>
              <a:rPr lang="en-US" altLang="en-US" sz="3200" dirty="0">
                <a:solidFill>
                  <a:srgbClr val="CCFFFF"/>
                </a:solidFill>
              </a:rPr>
              <a:t>Condition:</a:t>
            </a:r>
            <a:r>
              <a:rPr lang="en-US" altLang="en-US" sz="3200" dirty="0">
                <a:solidFill>
                  <a:schemeClr val="bg1"/>
                </a:solidFill>
              </a:rPr>
              <a:t> abide in His word.   </a:t>
            </a:r>
            <a:r>
              <a:rPr lang="en-US" altLang="en-US" dirty="0">
                <a:solidFill>
                  <a:schemeClr val="bg1"/>
                </a:solidFill>
              </a:rPr>
              <a:t>17:17</a:t>
            </a:r>
            <a:endParaRPr lang="en-US" altLang="en-US" sz="3200" dirty="0">
              <a:solidFill>
                <a:schemeClr val="bg1"/>
              </a:solidFill>
            </a:endParaRPr>
          </a:p>
          <a:p>
            <a:pPr marL="0" lvl="1" indent="0">
              <a:spcAft>
                <a:spcPts val="900"/>
              </a:spcAft>
              <a:buNone/>
            </a:pPr>
            <a:r>
              <a:rPr lang="en-US" altLang="en-US" sz="2400" dirty="0">
                <a:solidFill>
                  <a:srgbClr val="FFFF00"/>
                </a:solidFill>
              </a:rPr>
              <a:t>2. </a:t>
            </a:r>
            <a:r>
              <a:rPr lang="en-US" altLang="en-US" sz="3200" dirty="0">
                <a:solidFill>
                  <a:srgbClr val="CCFFFF"/>
                </a:solidFill>
              </a:rPr>
              <a:t>Status:</a:t>
            </a:r>
            <a:r>
              <a:rPr lang="en-US" altLang="en-US" sz="3200" dirty="0">
                <a:solidFill>
                  <a:schemeClr val="bg1"/>
                </a:solidFill>
              </a:rPr>
              <a:t> disciples indeed </a:t>
            </a:r>
            <a:r>
              <a:rPr lang="en-US" altLang="en-US" dirty="0">
                <a:solidFill>
                  <a:schemeClr val="bg1"/>
                </a:solidFill>
              </a:rPr>
              <a:t>(truly; 1:47; 6:60, 66)</a:t>
            </a:r>
          </a:p>
          <a:p>
            <a:pPr marL="0" lvl="1" indent="0">
              <a:spcAft>
                <a:spcPts val="900"/>
              </a:spcAft>
              <a:buNone/>
            </a:pPr>
            <a:r>
              <a:rPr lang="en-US" altLang="en-US" sz="2400" dirty="0">
                <a:solidFill>
                  <a:srgbClr val="FFFF00"/>
                </a:solidFill>
              </a:rPr>
              <a:t>3. </a:t>
            </a:r>
            <a:r>
              <a:rPr lang="en-US" altLang="en-US" sz="3200" dirty="0">
                <a:solidFill>
                  <a:srgbClr val="CCFFFF"/>
                </a:solidFill>
              </a:rPr>
              <a:t>Promise: </a:t>
            </a:r>
            <a:r>
              <a:rPr lang="en-US" altLang="en-US" sz="3200" dirty="0">
                <a:solidFill>
                  <a:schemeClr val="bg1"/>
                </a:solidFill>
              </a:rPr>
              <a:t>shall know truth.   </a:t>
            </a:r>
            <a:r>
              <a:rPr lang="en-US" altLang="en-US" dirty="0">
                <a:solidFill>
                  <a:schemeClr val="bg1"/>
                </a:solidFill>
              </a:rPr>
              <a:t>Jn.2:11</a:t>
            </a:r>
            <a:endParaRPr lang="en-US" altLang="en-US" sz="3200" dirty="0">
              <a:solidFill>
                <a:schemeClr val="bg1"/>
              </a:solidFill>
            </a:endParaRPr>
          </a:p>
          <a:p>
            <a:pPr marL="0" lvl="1" indent="0">
              <a:spcAft>
                <a:spcPts val="600"/>
              </a:spcAft>
              <a:buNone/>
            </a:pPr>
            <a:r>
              <a:rPr lang="en-US" altLang="en-US" sz="2400" dirty="0">
                <a:solidFill>
                  <a:srgbClr val="FFFF00"/>
                </a:solidFill>
              </a:rPr>
              <a:t>4. </a:t>
            </a:r>
            <a:r>
              <a:rPr lang="en-US" altLang="en-US" sz="3200" dirty="0">
                <a:solidFill>
                  <a:srgbClr val="CCFFFF"/>
                </a:solidFill>
              </a:rPr>
              <a:t>Blessing:</a:t>
            </a:r>
            <a:r>
              <a:rPr lang="en-US" altLang="en-US" sz="3200" dirty="0">
                <a:solidFill>
                  <a:schemeClr val="bg1"/>
                </a:solidFill>
              </a:rPr>
              <a:t> truth makes free.   </a:t>
            </a:r>
            <a:r>
              <a:rPr lang="en-US" altLang="en-US" dirty="0">
                <a:solidFill>
                  <a:schemeClr val="bg1"/>
                </a:solidFill>
              </a:rPr>
              <a:t>Jn.8:33</a:t>
            </a:r>
            <a:endParaRPr lang="en-US" altLang="en-US" sz="3200" dirty="0">
              <a:solidFill>
                <a:schemeClr val="bg1"/>
              </a:solidFill>
            </a:endParaRPr>
          </a:p>
        </p:txBody>
      </p:sp>
    </p:spTree>
    <p:extLst>
      <p:ext uri="{BB962C8B-B14F-4D97-AF65-F5344CB8AC3E}">
        <p14:creationId xmlns:p14="http://schemas.microsoft.com/office/powerpoint/2010/main" val="79229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74BEF5-D1DD-41ED-8F2A-384516C2D6CF}"/>
              </a:ext>
            </a:extLst>
          </p:cNvPr>
          <p:cNvSpPr/>
          <p:nvPr/>
        </p:nvSpPr>
        <p:spPr>
          <a:xfrm>
            <a:off x="2481945" y="685800"/>
            <a:ext cx="4191000" cy="533400"/>
          </a:xfrm>
          <a:prstGeom prst="rect">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kern="0" dirty="0">
                <a:solidFill>
                  <a:schemeClr val="bg1"/>
                </a:solidFill>
                <a:latin typeface="Times New Roman" panose="02020603050405020304" pitchFamily="18" charset="0"/>
                <a:cs typeface="Times New Roman" panose="02020603050405020304" pitchFamily="18" charset="0"/>
              </a:rPr>
              <a:t>I. </a:t>
            </a:r>
            <a:r>
              <a:rPr lang="en-US" sz="2400" kern="0" dirty="0">
                <a:solidFill>
                  <a:schemeClr val="bg1"/>
                </a:solidFill>
              </a:rPr>
              <a:t>Truth Is</a:t>
            </a:r>
            <a:endParaRPr lang="en-US" sz="2400" dirty="0">
              <a:solidFill>
                <a:schemeClr val="bg1"/>
              </a:solidFill>
            </a:endParaRPr>
          </a:p>
        </p:txBody>
      </p:sp>
      <p:sp>
        <p:nvSpPr>
          <p:cNvPr id="4" name="Rectangle 3">
            <a:extLst>
              <a:ext uri="{FF2B5EF4-FFF2-40B4-BE49-F238E27FC236}">
                <a16:creationId xmlns:a16="http://schemas.microsoft.com/office/drawing/2014/main" id="{B04A1FAE-D183-4182-A964-0C5EAC5CE8B4}"/>
              </a:ext>
            </a:extLst>
          </p:cNvPr>
          <p:cNvSpPr/>
          <p:nvPr/>
        </p:nvSpPr>
        <p:spPr>
          <a:xfrm>
            <a:off x="910021" y="2083527"/>
            <a:ext cx="7341375" cy="1371600"/>
          </a:xfrm>
          <a:prstGeom prst="rect">
            <a:avLst/>
          </a:prstGeom>
          <a:solidFill>
            <a:schemeClr val="tx1"/>
          </a:solidFill>
          <a:ln w="6350">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kern="0" dirty="0">
                <a:solidFill>
                  <a:schemeClr val="bg1"/>
                </a:solidFill>
                <a:latin typeface="Times New Roman" panose="02020603050405020304" pitchFamily="18" charset="0"/>
                <a:cs typeface="Times New Roman" panose="02020603050405020304" pitchFamily="18" charset="0"/>
              </a:rPr>
              <a:t>III. </a:t>
            </a:r>
            <a:r>
              <a:rPr lang="en-US" sz="3600" kern="0" dirty="0">
                <a:solidFill>
                  <a:srgbClr val="FFFF99"/>
                </a:solidFill>
              </a:rPr>
              <a:t>Truth Is Cancelled</a:t>
            </a:r>
            <a:endParaRPr lang="en-US" sz="3600" dirty="0">
              <a:solidFill>
                <a:schemeClr val="bg1"/>
              </a:solidFill>
            </a:endParaRPr>
          </a:p>
        </p:txBody>
      </p:sp>
      <p:sp>
        <p:nvSpPr>
          <p:cNvPr id="5" name="Rectangle 4">
            <a:extLst>
              <a:ext uri="{FF2B5EF4-FFF2-40B4-BE49-F238E27FC236}">
                <a16:creationId xmlns:a16="http://schemas.microsoft.com/office/drawing/2014/main" id="{3632FE06-B766-4B5A-B84D-76B612445430}"/>
              </a:ext>
            </a:extLst>
          </p:cNvPr>
          <p:cNvSpPr/>
          <p:nvPr/>
        </p:nvSpPr>
        <p:spPr>
          <a:xfrm>
            <a:off x="2479764" y="1371600"/>
            <a:ext cx="4191000" cy="533400"/>
          </a:xfrm>
          <a:prstGeom prst="rect">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kern="0" dirty="0">
                <a:solidFill>
                  <a:schemeClr val="bg1"/>
                </a:solidFill>
                <a:latin typeface="Times New Roman" panose="02020603050405020304" pitchFamily="18" charset="0"/>
                <a:cs typeface="Times New Roman" panose="02020603050405020304" pitchFamily="18" charset="0"/>
              </a:rPr>
              <a:t>II. </a:t>
            </a:r>
            <a:r>
              <a:rPr lang="en-US" sz="2400" kern="0" dirty="0">
                <a:solidFill>
                  <a:schemeClr val="bg1"/>
                </a:solidFill>
              </a:rPr>
              <a:t>Truth Is Comprehended</a:t>
            </a:r>
            <a:endParaRPr lang="en-US" sz="2400" dirty="0">
              <a:solidFill>
                <a:schemeClr val="bg1"/>
              </a:solidFill>
            </a:endParaRPr>
          </a:p>
        </p:txBody>
      </p:sp>
    </p:spTree>
    <p:extLst>
      <p:ext uri="{BB962C8B-B14F-4D97-AF65-F5344CB8AC3E}">
        <p14:creationId xmlns:p14="http://schemas.microsoft.com/office/powerpoint/2010/main" val="3946909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304800" y="76200"/>
            <a:ext cx="8534400" cy="1143000"/>
          </a:xfrm>
        </p:spPr>
        <p:txBody>
          <a:bodyPr/>
          <a:lstStyle/>
          <a:p>
            <a:r>
              <a:rPr lang="en-US" altLang="en-US" sz="3600" dirty="0">
                <a:solidFill>
                  <a:srgbClr val="FFFF00"/>
                </a:solidFill>
                <a:effectLst>
                  <a:outerShdw blurRad="38100" dist="38100" dir="2700000" algn="tl">
                    <a:srgbClr val="000000"/>
                  </a:outerShdw>
                </a:effectLst>
              </a:rPr>
              <a:t>Professor: no absolute truth</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1143000"/>
            <a:ext cx="8382000" cy="5257800"/>
          </a:xfrm>
        </p:spPr>
        <p:txBody>
          <a:bodyPr/>
          <a:lstStyle/>
          <a:p>
            <a:pPr marL="457200" lvl="1" indent="-457200">
              <a:spcAft>
                <a:spcPts val="600"/>
              </a:spcAft>
              <a:buFont typeface="Wingdings" panose="05000000000000000000" pitchFamily="2" charset="2"/>
              <a:buChar char="§"/>
            </a:pPr>
            <a:r>
              <a:rPr lang="en-US" altLang="en-US" sz="3200" dirty="0">
                <a:solidFill>
                  <a:schemeClr val="bg1"/>
                </a:solidFill>
              </a:rPr>
              <a:t>Existence of one truth disproves the assertion</a:t>
            </a:r>
          </a:p>
          <a:p>
            <a:pPr marL="457200" lvl="1" indent="-457200">
              <a:spcAft>
                <a:spcPts val="1200"/>
              </a:spcAft>
              <a:buFont typeface="Wingdings" panose="05000000000000000000" pitchFamily="2" charset="2"/>
              <a:buChar char="§"/>
            </a:pPr>
            <a:r>
              <a:rPr lang="en-US" altLang="en-US" sz="3200" dirty="0">
                <a:solidFill>
                  <a:schemeClr val="bg1"/>
                </a:solidFill>
              </a:rPr>
              <a:t>Professors rob youth of truth</a:t>
            </a:r>
          </a:p>
        </p:txBody>
      </p:sp>
    </p:spTree>
    <p:extLst>
      <p:ext uri="{BB962C8B-B14F-4D97-AF65-F5344CB8AC3E}">
        <p14:creationId xmlns:p14="http://schemas.microsoft.com/office/powerpoint/2010/main" val="369128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304800" y="76200"/>
            <a:ext cx="8534400" cy="1143000"/>
          </a:xfrm>
        </p:spPr>
        <p:txBody>
          <a:bodyPr/>
          <a:lstStyle/>
          <a:p>
            <a:r>
              <a:rPr lang="en-US" altLang="en-US" sz="3600" dirty="0">
                <a:solidFill>
                  <a:srgbClr val="FFFF00"/>
                </a:solidFill>
                <a:effectLst>
                  <a:outerShdw blurRad="38100" dist="38100" dir="2700000" algn="tl">
                    <a:srgbClr val="000000"/>
                  </a:outerShdw>
                </a:effectLst>
              </a:rPr>
              <a:t>Preachers: whatever you</a:t>
            </a:r>
            <a:br>
              <a:rPr lang="en-US" altLang="en-US" sz="3600" dirty="0">
                <a:solidFill>
                  <a:srgbClr val="FFFF00"/>
                </a:solidFill>
                <a:effectLst>
                  <a:outerShdw blurRad="38100" dist="38100" dir="2700000" algn="tl">
                    <a:srgbClr val="000000"/>
                  </a:outerShdw>
                </a:effectLst>
              </a:rPr>
            </a:br>
            <a:r>
              <a:rPr lang="en-US" altLang="en-US" sz="3600" dirty="0">
                <a:solidFill>
                  <a:srgbClr val="FFFF00"/>
                </a:solidFill>
                <a:effectLst>
                  <a:outerShdw blurRad="38100" dist="38100" dir="2700000" algn="tl">
                    <a:srgbClr val="000000"/>
                  </a:outerShdw>
                </a:effectLst>
              </a:rPr>
              <a:t>believe is truth to you</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1371600"/>
            <a:ext cx="8382000" cy="5029200"/>
          </a:xfrm>
        </p:spPr>
        <p:txBody>
          <a:bodyPr/>
          <a:lstStyle/>
          <a:p>
            <a:pPr marL="457200" lvl="1" indent="-457200">
              <a:spcAft>
                <a:spcPts val="600"/>
              </a:spcAft>
              <a:buFont typeface="Wingdings" panose="05000000000000000000" pitchFamily="2" charset="2"/>
              <a:buChar char="§"/>
            </a:pPr>
            <a:r>
              <a:rPr lang="en-US" altLang="en-US" sz="3200" dirty="0">
                <a:solidFill>
                  <a:schemeClr val="bg1"/>
                </a:solidFill>
              </a:rPr>
              <a:t>Jn.8:40, 44-45</a:t>
            </a:r>
          </a:p>
          <a:p>
            <a:pPr marL="457200" lvl="1" indent="-457200">
              <a:spcAft>
                <a:spcPts val="600"/>
              </a:spcAft>
              <a:buFont typeface="Wingdings" panose="05000000000000000000" pitchFamily="2" charset="2"/>
              <a:buChar char="§"/>
            </a:pPr>
            <a:r>
              <a:rPr lang="en-US" altLang="en-US" sz="3200" dirty="0">
                <a:solidFill>
                  <a:schemeClr val="bg1"/>
                </a:solidFill>
              </a:rPr>
              <a:t>Jn.8:24</a:t>
            </a:r>
          </a:p>
          <a:p>
            <a:pPr marL="457200" lvl="1" indent="-457200">
              <a:spcAft>
                <a:spcPts val="600"/>
              </a:spcAft>
              <a:buFont typeface="Wingdings" panose="05000000000000000000" pitchFamily="2" charset="2"/>
              <a:buChar char="§"/>
            </a:pPr>
            <a:r>
              <a:rPr lang="en-US" altLang="en-US" sz="3200" dirty="0">
                <a:solidFill>
                  <a:schemeClr val="bg1"/>
                </a:solidFill>
              </a:rPr>
              <a:t>Machen</a:t>
            </a:r>
          </a:p>
        </p:txBody>
      </p:sp>
    </p:spTree>
    <p:extLst>
      <p:ext uri="{BB962C8B-B14F-4D97-AF65-F5344CB8AC3E}">
        <p14:creationId xmlns:p14="http://schemas.microsoft.com/office/powerpoint/2010/main" val="4134883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304800" y="76200"/>
            <a:ext cx="8534400" cy="1143000"/>
          </a:xfrm>
        </p:spPr>
        <p:txBody>
          <a:bodyPr/>
          <a:lstStyle/>
          <a:p>
            <a:r>
              <a:rPr lang="en-US" altLang="en-US" sz="3600" dirty="0">
                <a:solidFill>
                  <a:srgbClr val="FFFF00"/>
                </a:solidFill>
                <a:effectLst>
                  <a:outerShdw blurRad="38100" dist="38100" dir="2700000" algn="tl">
                    <a:srgbClr val="000000"/>
                  </a:outerShdw>
                </a:effectLst>
              </a:rPr>
              <a:t>People in general</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1143000"/>
            <a:ext cx="8382000" cy="5257800"/>
          </a:xfrm>
        </p:spPr>
        <p:txBody>
          <a:bodyPr/>
          <a:lstStyle/>
          <a:p>
            <a:pPr marL="457200" lvl="1" indent="-457200">
              <a:spcAft>
                <a:spcPts val="600"/>
              </a:spcAft>
              <a:buFont typeface="Wingdings" panose="05000000000000000000" pitchFamily="2" charset="2"/>
              <a:buChar char="§"/>
            </a:pPr>
            <a:r>
              <a:rPr lang="en-US" altLang="en-US" sz="3200" dirty="0">
                <a:solidFill>
                  <a:schemeClr val="bg1"/>
                </a:solidFill>
              </a:rPr>
              <a:t>Jn.7:12, </a:t>
            </a:r>
            <a:r>
              <a:rPr lang="en-US" altLang="en-US" sz="3100" dirty="0">
                <a:solidFill>
                  <a:schemeClr val="bg1"/>
                </a:solidFill>
              </a:rPr>
              <a:t>And there was much muttering about him among the people. While some said, He is a good man, others said, No, he is leading the people astray.</a:t>
            </a:r>
          </a:p>
          <a:p>
            <a:pPr marL="457200" lvl="1" indent="-457200">
              <a:spcAft>
                <a:spcPts val="600"/>
              </a:spcAft>
              <a:buFont typeface="Wingdings" panose="05000000000000000000" pitchFamily="2" charset="2"/>
              <a:buChar char="§"/>
            </a:pPr>
            <a:r>
              <a:rPr lang="en-US" altLang="en-US" sz="3200" dirty="0">
                <a:solidFill>
                  <a:schemeClr val="bg1"/>
                </a:solidFill>
              </a:rPr>
              <a:t>7:43, </a:t>
            </a:r>
            <a:r>
              <a:rPr lang="en-US" altLang="en-US" sz="3100" dirty="0">
                <a:solidFill>
                  <a:schemeClr val="bg1"/>
                </a:solidFill>
              </a:rPr>
              <a:t>So there was a division among the people over him.</a:t>
            </a:r>
          </a:p>
          <a:p>
            <a:pPr marL="457200" lvl="1" indent="-457200">
              <a:spcAft>
                <a:spcPts val="600"/>
              </a:spcAft>
              <a:buFont typeface="Wingdings" panose="05000000000000000000" pitchFamily="2" charset="2"/>
              <a:buChar char="§"/>
            </a:pPr>
            <a:r>
              <a:rPr lang="en-US" altLang="en-US" sz="3200" dirty="0">
                <a:solidFill>
                  <a:schemeClr val="bg1"/>
                </a:solidFill>
              </a:rPr>
              <a:t>Common people demand truth from spouse … judge … employer … airline … advertising (‘truth in advertising’)</a:t>
            </a:r>
          </a:p>
        </p:txBody>
      </p:sp>
    </p:spTree>
    <p:extLst>
      <p:ext uri="{BB962C8B-B14F-4D97-AF65-F5344CB8AC3E}">
        <p14:creationId xmlns:p14="http://schemas.microsoft.com/office/powerpoint/2010/main" val="1787424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304800" y="76200"/>
            <a:ext cx="8534400" cy="1143000"/>
          </a:xfrm>
        </p:spPr>
        <p:txBody>
          <a:bodyPr/>
          <a:lstStyle/>
          <a:p>
            <a:r>
              <a:rPr lang="en-US" altLang="en-US" sz="3600" dirty="0">
                <a:solidFill>
                  <a:srgbClr val="FFFF00"/>
                </a:solidFill>
                <a:effectLst>
                  <a:outerShdw blurRad="38100" dist="38100" dir="2700000" algn="tl">
                    <a:srgbClr val="000000"/>
                  </a:outerShdw>
                </a:effectLst>
              </a:rPr>
              <a:t>People in general</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1143000"/>
            <a:ext cx="8382000" cy="5257800"/>
          </a:xfrm>
        </p:spPr>
        <p:txBody>
          <a:bodyPr/>
          <a:lstStyle/>
          <a:p>
            <a:pPr marL="457200" lvl="1" indent="-457200">
              <a:spcBef>
                <a:spcPts val="1800"/>
              </a:spcBef>
              <a:spcAft>
                <a:spcPts val="0"/>
              </a:spcAft>
              <a:buFont typeface="Wingdings" panose="05000000000000000000" pitchFamily="2" charset="2"/>
              <a:buChar char="§"/>
            </a:pPr>
            <a:r>
              <a:rPr lang="en-US" altLang="en-US" sz="3200" dirty="0" err="1">
                <a:solidFill>
                  <a:schemeClr val="bg1"/>
                </a:solidFill>
              </a:rPr>
              <a:t>Barna</a:t>
            </a:r>
            <a:r>
              <a:rPr lang="en-US" altLang="en-US" sz="3200" dirty="0">
                <a:solidFill>
                  <a:schemeClr val="bg1"/>
                </a:solidFill>
              </a:rPr>
              <a:t> – the end of absolutes: America’s now moral code.</a:t>
            </a:r>
          </a:p>
          <a:p>
            <a:pPr marL="857250" lvl="2" indent="-457200">
              <a:spcBef>
                <a:spcPts val="600"/>
              </a:spcBef>
              <a:spcAft>
                <a:spcPts val="1000"/>
              </a:spcAft>
              <a:buFont typeface="Wingdings" panose="05000000000000000000" pitchFamily="2" charset="2"/>
              <a:buChar char="§"/>
            </a:pPr>
            <a:r>
              <a:rPr lang="en-US" altLang="en-US" sz="3100" dirty="0">
                <a:solidFill>
                  <a:schemeClr val="bg1"/>
                </a:solidFill>
              </a:rPr>
              <a:t>What is morality based on?  57% of American adults:  knowing what is right or wrong is a matter of personal experience  </a:t>
            </a:r>
          </a:p>
          <a:p>
            <a:pPr marL="857250" lvl="2" indent="-457200">
              <a:spcBef>
                <a:spcPts val="300"/>
              </a:spcBef>
              <a:spcAft>
                <a:spcPts val="0"/>
              </a:spcAft>
              <a:buFont typeface="Wingdings" panose="05000000000000000000" pitchFamily="2" charset="2"/>
              <a:buChar char="§"/>
            </a:pPr>
            <a:r>
              <a:rPr lang="en-US" altLang="en-US" sz="3100" dirty="0">
                <a:solidFill>
                  <a:schemeClr val="bg1"/>
                </a:solidFill>
              </a:rPr>
              <a:t>The Bible provides us with absolute moral truths which are the same for all people in all situations, w/o exception – 59%</a:t>
            </a:r>
          </a:p>
          <a:p>
            <a:pPr marL="857250" lvl="2" indent="-457200">
              <a:spcBef>
                <a:spcPts val="300"/>
              </a:spcBef>
              <a:spcAft>
                <a:spcPts val="0"/>
              </a:spcAft>
              <a:buFont typeface="Wingdings" panose="05000000000000000000" pitchFamily="2" charset="2"/>
              <a:buChar char="§"/>
            </a:pPr>
            <a:endParaRPr lang="en-US" altLang="en-US" sz="3100" dirty="0">
              <a:solidFill>
                <a:schemeClr val="bg1"/>
              </a:solidFill>
            </a:endParaRPr>
          </a:p>
        </p:txBody>
      </p:sp>
    </p:spTree>
    <p:extLst>
      <p:ext uri="{BB962C8B-B14F-4D97-AF65-F5344CB8AC3E}">
        <p14:creationId xmlns:p14="http://schemas.microsoft.com/office/powerpoint/2010/main" val="45991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568236"/>
          </a:xfrm>
        </p:spPr>
        <p:txBody>
          <a:bodyPr/>
          <a:lstStyle/>
          <a:p>
            <a:r>
              <a:rPr lang="en-US" altLang="en-US" sz="3400" dirty="0">
                <a:solidFill>
                  <a:srgbClr val="FFFF00"/>
                </a:solidFill>
                <a:effectLst>
                  <a:outerShdw blurRad="38100" dist="38100" dir="2700000" algn="tl">
                    <a:srgbClr val="000000"/>
                  </a:outerShdw>
                </a:effectLst>
              </a:rPr>
              <a:t>Self-evident truths</a:t>
            </a:r>
            <a:endParaRPr lang="en-US" altLang="en-US" sz="34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533400"/>
            <a:ext cx="8534400" cy="5867400"/>
          </a:xfrm>
        </p:spPr>
        <p:txBody>
          <a:bodyPr/>
          <a:lstStyle/>
          <a:p>
            <a:pPr>
              <a:spcAft>
                <a:spcPts val="600"/>
              </a:spcAft>
              <a:buFont typeface="Arial" panose="020B0604020202020204" pitchFamily="34" charset="0"/>
              <a:buChar char="•"/>
            </a:pPr>
            <a:r>
              <a:rPr lang="en-US" altLang="en-US" dirty="0">
                <a:solidFill>
                  <a:schemeClr val="bg1"/>
                </a:solidFill>
              </a:rPr>
              <a:t>“We hold these truths to be self-evident, that all men are created equal, that they are endowed by their Creator with certain unalienable Rights, that among these are Life, Liberty and the pursuit of Happiness” </a:t>
            </a:r>
            <a:br>
              <a:rPr lang="en-US" altLang="en-US" dirty="0">
                <a:solidFill>
                  <a:schemeClr val="bg1"/>
                </a:solidFill>
              </a:rPr>
            </a:br>
            <a:r>
              <a:rPr lang="en-US" altLang="en-US" sz="2800" dirty="0">
                <a:solidFill>
                  <a:srgbClr val="FFFFCC"/>
                </a:solidFill>
              </a:rPr>
              <a:t>– Declaration of Independence </a:t>
            </a:r>
          </a:p>
          <a:p>
            <a:pPr marL="0" indent="0" algn="ctr">
              <a:spcAft>
                <a:spcPts val="0"/>
              </a:spcAft>
              <a:buNone/>
            </a:pPr>
            <a:r>
              <a:rPr lang="en-US" sz="3400" dirty="0">
                <a:solidFill>
                  <a:srgbClr val="FFFF00"/>
                </a:solidFill>
                <a:ea typeface="Times New Roman" panose="02020603050405020304" pitchFamily="18" charset="0"/>
              </a:rPr>
              <a:t>Admission of enemies</a:t>
            </a:r>
          </a:p>
          <a:p>
            <a:pPr>
              <a:spcBef>
                <a:spcPts val="0"/>
              </a:spcBef>
              <a:spcAft>
                <a:spcPts val="900"/>
              </a:spcAft>
              <a:buFont typeface="Arial" panose="020B0604020202020204" pitchFamily="34" charset="0"/>
              <a:buChar char="•"/>
            </a:pPr>
            <a:r>
              <a:rPr lang="en-US" dirty="0">
                <a:solidFill>
                  <a:srgbClr val="CCFFFF"/>
                </a:solidFill>
                <a:ea typeface="Times New Roman" panose="02020603050405020304" pitchFamily="18" charset="0"/>
              </a:rPr>
              <a:t>What shall we do to these men?  For, indeed, that a </a:t>
            </a:r>
            <a:r>
              <a:rPr lang="en-US" u="sng" dirty="0">
                <a:solidFill>
                  <a:srgbClr val="CCFFFF"/>
                </a:solidFill>
                <a:ea typeface="Times New Roman" panose="02020603050405020304" pitchFamily="18" charset="0"/>
              </a:rPr>
              <a:t>notable miracle</a:t>
            </a:r>
            <a:r>
              <a:rPr lang="en-US" dirty="0">
                <a:solidFill>
                  <a:srgbClr val="CCFFFF"/>
                </a:solidFill>
                <a:ea typeface="Times New Roman" panose="02020603050405020304" pitchFamily="18" charset="0"/>
              </a:rPr>
              <a:t> has been done through them is </a:t>
            </a:r>
            <a:r>
              <a:rPr lang="en-US" u="sng" dirty="0">
                <a:solidFill>
                  <a:srgbClr val="CCFFFF"/>
                </a:solidFill>
                <a:ea typeface="Times New Roman" panose="02020603050405020304" pitchFamily="18" charset="0"/>
              </a:rPr>
              <a:t>evident</a:t>
            </a:r>
            <a:r>
              <a:rPr lang="en-US" dirty="0">
                <a:solidFill>
                  <a:srgbClr val="CCFFFF"/>
                </a:solidFill>
                <a:ea typeface="Times New Roman" panose="02020603050405020304" pitchFamily="18" charset="0"/>
              </a:rPr>
              <a:t> to all who dwell in Jerusalem, and we </a:t>
            </a:r>
            <a:r>
              <a:rPr lang="en-US" u="sng" dirty="0">
                <a:solidFill>
                  <a:srgbClr val="CCFFFF"/>
                </a:solidFill>
                <a:ea typeface="Times New Roman" panose="02020603050405020304" pitchFamily="18" charset="0"/>
              </a:rPr>
              <a:t>cannot deny it</a:t>
            </a:r>
            <a:br>
              <a:rPr lang="en-US" i="1" dirty="0">
                <a:solidFill>
                  <a:srgbClr val="CCFFFF"/>
                </a:solidFill>
                <a:ea typeface="Times New Roman" panose="02020603050405020304" pitchFamily="18" charset="0"/>
              </a:rPr>
            </a:br>
            <a:r>
              <a:rPr lang="en-US" sz="2400" dirty="0">
                <a:solidFill>
                  <a:srgbClr val="FFFFCC"/>
                </a:solidFill>
                <a:ea typeface="Times New Roman" panose="02020603050405020304" pitchFamily="18" charset="0"/>
              </a:rPr>
              <a:t>– Ac.4:16 </a:t>
            </a:r>
            <a:endParaRPr lang="en-US" altLang="en-US" sz="2800" dirty="0">
              <a:solidFill>
                <a:srgbClr val="FFFFCC"/>
              </a:solidFill>
            </a:endParaRPr>
          </a:p>
        </p:txBody>
      </p:sp>
    </p:spTree>
    <p:extLst>
      <p:ext uri="{BB962C8B-B14F-4D97-AF65-F5344CB8AC3E}">
        <p14:creationId xmlns:p14="http://schemas.microsoft.com/office/powerpoint/2010/main" val="3253956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304800" y="76200"/>
            <a:ext cx="8534400" cy="1143000"/>
          </a:xfrm>
        </p:spPr>
        <p:txBody>
          <a:bodyPr/>
          <a:lstStyle/>
          <a:p>
            <a:r>
              <a:rPr lang="en-US" altLang="en-US" sz="3600" dirty="0">
                <a:solidFill>
                  <a:srgbClr val="FFFF00"/>
                </a:solidFill>
                <a:effectLst>
                  <a:outerShdw blurRad="38100" dist="38100" dir="2700000" algn="tl">
                    <a:srgbClr val="000000"/>
                  </a:outerShdw>
                </a:effectLst>
              </a:rPr>
              <a:t>Politicians</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1143000"/>
            <a:ext cx="8382000" cy="5257800"/>
          </a:xfrm>
        </p:spPr>
        <p:txBody>
          <a:bodyPr/>
          <a:lstStyle/>
          <a:p>
            <a:pPr marL="457200" lvl="1" indent="-457200">
              <a:spcAft>
                <a:spcPts val="0"/>
              </a:spcAft>
              <a:buFont typeface="Wingdings" panose="05000000000000000000" pitchFamily="2" charset="2"/>
              <a:buChar char="§"/>
            </a:pPr>
            <a:r>
              <a:rPr lang="en-US" altLang="en-US" sz="3200" dirty="0">
                <a:solidFill>
                  <a:schemeClr val="bg1"/>
                </a:solidFill>
              </a:rPr>
              <a:t>Many Americans have become unleashed from reality</a:t>
            </a:r>
          </a:p>
          <a:p>
            <a:pPr marL="457200" lvl="1" indent="-457200">
              <a:spcAft>
                <a:spcPts val="0"/>
              </a:spcAft>
              <a:buFont typeface="Wingdings" panose="05000000000000000000" pitchFamily="2" charset="2"/>
              <a:buChar char="§"/>
            </a:pPr>
            <a:r>
              <a:rPr lang="en-US" altLang="en-US" sz="3100" dirty="0">
                <a:solidFill>
                  <a:schemeClr val="bg1"/>
                </a:solidFill>
              </a:rPr>
              <a:t>“We risk being the first people in history to have been able to make their illusions so vivid, so persuasive, so ‘realistic’ that they can live in them” </a:t>
            </a:r>
            <a:r>
              <a:rPr lang="en-US" altLang="en-US" sz="2400" dirty="0">
                <a:solidFill>
                  <a:schemeClr val="bg1"/>
                </a:solidFill>
              </a:rPr>
              <a:t>– Daniel J. Boorstin, 1961</a:t>
            </a:r>
            <a:endParaRPr lang="en-US" altLang="en-US" sz="3100" dirty="0">
              <a:solidFill>
                <a:schemeClr val="bg1"/>
              </a:solidFill>
            </a:endParaRPr>
          </a:p>
          <a:p>
            <a:pPr marL="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156622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304800" y="76200"/>
            <a:ext cx="8534400" cy="685800"/>
          </a:xfrm>
        </p:spPr>
        <p:txBody>
          <a:bodyPr/>
          <a:lstStyle/>
          <a:p>
            <a:r>
              <a:rPr lang="en-US" altLang="en-US" sz="3600" dirty="0">
                <a:solidFill>
                  <a:srgbClr val="FFFF00"/>
                </a:solidFill>
                <a:effectLst>
                  <a:outerShdw blurRad="38100" dist="38100" dir="2700000" algn="tl">
                    <a:srgbClr val="000000"/>
                  </a:outerShdw>
                </a:effectLst>
              </a:rPr>
              <a:t>Entertainers</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762000"/>
            <a:ext cx="8382000" cy="5638800"/>
          </a:xfrm>
        </p:spPr>
        <p:txBody>
          <a:bodyPr/>
          <a:lstStyle/>
          <a:p>
            <a:pPr marL="457200" lvl="1" indent="-457200">
              <a:spcAft>
                <a:spcPts val="0"/>
              </a:spcAft>
              <a:buFont typeface="Wingdings" panose="05000000000000000000" pitchFamily="2" charset="2"/>
              <a:buChar char="§"/>
            </a:pPr>
            <a:r>
              <a:rPr lang="en-US" altLang="en-US" sz="3200" dirty="0">
                <a:solidFill>
                  <a:schemeClr val="bg1"/>
                </a:solidFill>
                <a:latin typeface="Calibri" panose="020F0502020204030204" pitchFamily="34" charset="0"/>
                <a:cs typeface="Calibri" panose="020F0502020204030204" pitchFamily="34" charset="0"/>
              </a:rPr>
              <a:t>If </a:t>
            </a:r>
            <a:r>
              <a:rPr lang="en-US" sz="32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1960s amounted to a national nervous breakdown, we are probably mistaken to consider ourselves over it.  . . . The beginning of the end of reason </a:t>
            </a:r>
            <a:r>
              <a:rPr lang="en-US" sz="2400" dirty="0">
                <a:solidFill>
                  <a:schemeClr val="bg1"/>
                </a:solidFill>
                <a:ea typeface="Times New Roman" panose="02020603050405020304" pitchFamily="18" charset="0"/>
              </a:rPr>
              <a:t>– Kurt Andersen</a:t>
            </a:r>
          </a:p>
          <a:p>
            <a:pPr marL="0" lvl="1" indent="0">
              <a:spcAft>
                <a:spcPts val="0"/>
              </a:spcAft>
              <a:buNone/>
            </a:pPr>
            <a:endParaRPr lang="en-US" altLang="en-US" sz="3100" dirty="0">
              <a:solidFill>
                <a:schemeClr val="bg1"/>
              </a:solidFill>
            </a:endParaRPr>
          </a:p>
          <a:p>
            <a:pPr marL="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1195710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304800" y="76200"/>
            <a:ext cx="8534400" cy="685800"/>
          </a:xfrm>
        </p:spPr>
        <p:txBody>
          <a:bodyPr/>
          <a:lstStyle/>
          <a:p>
            <a:r>
              <a:rPr lang="en-US" altLang="en-US" sz="3600" dirty="0">
                <a:solidFill>
                  <a:srgbClr val="FFFF00"/>
                </a:solidFill>
                <a:effectLst>
                  <a:outerShdw blurRad="38100" dist="38100" dir="2700000" algn="tl">
                    <a:srgbClr val="000000"/>
                  </a:outerShdw>
                </a:effectLst>
              </a:rPr>
              <a:t>Entertainers</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81000" y="762000"/>
            <a:ext cx="8382000" cy="5638800"/>
          </a:xfrm>
        </p:spPr>
        <p:txBody>
          <a:bodyPr/>
          <a:lstStyle/>
          <a:p>
            <a:pPr marL="457200" lvl="1" indent="-457200">
              <a:spcAft>
                <a:spcPts val="0"/>
              </a:spcAft>
              <a:buFont typeface="Wingdings" panose="05000000000000000000" pitchFamily="2" charset="2"/>
              <a:buChar char="§"/>
            </a:pPr>
            <a:r>
              <a:rPr lang="en-US" sz="32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Jews did not debate the issue of Jesus with Pilate; they resorted to bully tactics, crowd power.  Pilate feared the political clout of the Jews and their influence with Caesar more than he feared killing an innocent Man.   Today, one who speaks truth is slandered.  Truth is unacceptable.   </a:t>
            </a:r>
          </a:p>
          <a:p>
            <a:pPr marL="0" lvl="1" indent="0">
              <a:spcAft>
                <a:spcPts val="0"/>
              </a:spcAft>
              <a:buNone/>
            </a:pPr>
            <a:endParaRPr lang="en-US" sz="2400"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marL="457200" lvl="1" indent="-457200">
              <a:spcAft>
                <a:spcPts val="0"/>
              </a:spcAft>
              <a:buFont typeface="Wingdings" panose="05000000000000000000" pitchFamily="2" charset="2"/>
              <a:buChar char="§"/>
            </a:pPr>
            <a:endParaRPr lang="en-US" altLang="en-US" sz="3100" dirty="0">
              <a:solidFill>
                <a:schemeClr val="bg1"/>
              </a:solidFill>
            </a:endParaRPr>
          </a:p>
          <a:p>
            <a:pPr marL="0" lvl="1" indent="0">
              <a:spcAft>
                <a:spcPts val="0"/>
              </a:spcAft>
              <a:buNone/>
            </a:pPr>
            <a:endParaRPr lang="en-US" altLang="en-US" sz="3100" dirty="0">
              <a:solidFill>
                <a:schemeClr val="bg1"/>
              </a:solidFill>
            </a:endParaRPr>
          </a:p>
        </p:txBody>
      </p:sp>
    </p:spTree>
    <p:extLst>
      <p:ext uri="{BB962C8B-B14F-4D97-AF65-F5344CB8AC3E}">
        <p14:creationId xmlns:p14="http://schemas.microsoft.com/office/powerpoint/2010/main" val="3103495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74BEF5-D1DD-41ED-8F2A-384516C2D6CF}"/>
              </a:ext>
            </a:extLst>
          </p:cNvPr>
          <p:cNvSpPr/>
          <p:nvPr/>
        </p:nvSpPr>
        <p:spPr>
          <a:xfrm>
            <a:off x="2481945" y="685800"/>
            <a:ext cx="4191000" cy="533400"/>
          </a:xfrm>
          <a:prstGeom prst="rect">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kern="0" dirty="0">
                <a:solidFill>
                  <a:schemeClr val="bg1"/>
                </a:solidFill>
                <a:latin typeface="Times New Roman" panose="02020603050405020304" pitchFamily="18" charset="0"/>
                <a:cs typeface="Times New Roman" panose="02020603050405020304" pitchFamily="18" charset="0"/>
              </a:rPr>
              <a:t>I. </a:t>
            </a:r>
            <a:r>
              <a:rPr lang="en-US" sz="2400" kern="0" dirty="0">
                <a:solidFill>
                  <a:schemeClr val="bg1"/>
                </a:solidFill>
              </a:rPr>
              <a:t>Truth Is</a:t>
            </a:r>
            <a:endParaRPr lang="en-US" sz="2400" dirty="0">
              <a:solidFill>
                <a:schemeClr val="bg1"/>
              </a:solidFill>
            </a:endParaRPr>
          </a:p>
        </p:txBody>
      </p:sp>
      <p:sp>
        <p:nvSpPr>
          <p:cNvPr id="4" name="Rectangle 3">
            <a:extLst>
              <a:ext uri="{FF2B5EF4-FFF2-40B4-BE49-F238E27FC236}">
                <a16:creationId xmlns:a16="http://schemas.microsoft.com/office/drawing/2014/main" id="{B04A1FAE-D183-4182-A964-0C5EAC5CE8B4}"/>
              </a:ext>
            </a:extLst>
          </p:cNvPr>
          <p:cNvSpPr/>
          <p:nvPr/>
        </p:nvSpPr>
        <p:spPr>
          <a:xfrm>
            <a:off x="910021" y="2760618"/>
            <a:ext cx="7341375" cy="1371600"/>
          </a:xfrm>
          <a:prstGeom prst="rect">
            <a:avLst/>
          </a:prstGeom>
          <a:solidFill>
            <a:schemeClr val="tx1"/>
          </a:solidFill>
          <a:ln w="6350">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kern="0" dirty="0">
                <a:solidFill>
                  <a:schemeClr val="bg1"/>
                </a:solidFill>
                <a:latin typeface="Times New Roman" panose="02020603050405020304" pitchFamily="18" charset="0"/>
                <a:cs typeface="Times New Roman" panose="02020603050405020304" pitchFamily="18" charset="0"/>
              </a:rPr>
              <a:t>IV. </a:t>
            </a:r>
            <a:r>
              <a:rPr lang="en-US" sz="3600" kern="0" dirty="0">
                <a:solidFill>
                  <a:srgbClr val="FFFF99"/>
                </a:solidFill>
              </a:rPr>
              <a:t>Truth Is Conditional</a:t>
            </a:r>
            <a:endParaRPr lang="en-US" sz="3600" dirty="0">
              <a:solidFill>
                <a:schemeClr val="bg1"/>
              </a:solidFill>
            </a:endParaRPr>
          </a:p>
        </p:txBody>
      </p:sp>
      <p:sp>
        <p:nvSpPr>
          <p:cNvPr id="5" name="Rectangle 4">
            <a:extLst>
              <a:ext uri="{FF2B5EF4-FFF2-40B4-BE49-F238E27FC236}">
                <a16:creationId xmlns:a16="http://schemas.microsoft.com/office/drawing/2014/main" id="{3632FE06-B766-4B5A-B84D-76B612445430}"/>
              </a:ext>
            </a:extLst>
          </p:cNvPr>
          <p:cNvSpPr/>
          <p:nvPr/>
        </p:nvSpPr>
        <p:spPr>
          <a:xfrm>
            <a:off x="2479764" y="1371600"/>
            <a:ext cx="4191000" cy="533400"/>
          </a:xfrm>
          <a:prstGeom prst="rect">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kern="0" dirty="0">
                <a:solidFill>
                  <a:schemeClr val="bg1"/>
                </a:solidFill>
                <a:latin typeface="Times New Roman" panose="02020603050405020304" pitchFamily="18" charset="0"/>
                <a:cs typeface="Times New Roman" panose="02020603050405020304" pitchFamily="18" charset="0"/>
              </a:rPr>
              <a:t>II. </a:t>
            </a:r>
            <a:r>
              <a:rPr lang="en-US" sz="2400" kern="0" dirty="0">
                <a:solidFill>
                  <a:schemeClr val="bg1"/>
                </a:solidFill>
              </a:rPr>
              <a:t>Truth Is Comprehended</a:t>
            </a:r>
            <a:endParaRPr lang="en-US" sz="2400" dirty="0">
              <a:solidFill>
                <a:schemeClr val="bg1"/>
              </a:solidFill>
            </a:endParaRPr>
          </a:p>
        </p:txBody>
      </p:sp>
      <p:sp>
        <p:nvSpPr>
          <p:cNvPr id="6" name="Rectangle 5">
            <a:extLst>
              <a:ext uri="{FF2B5EF4-FFF2-40B4-BE49-F238E27FC236}">
                <a16:creationId xmlns:a16="http://schemas.microsoft.com/office/drawing/2014/main" id="{F4ECE05B-006F-4875-8936-0FA5DD9317F5}"/>
              </a:ext>
            </a:extLst>
          </p:cNvPr>
          <p:cNvSpPr/>
          <p:nvPr/>
        </p:nvSpPr>
        <p:spPr>
          <a:xfrm>
            <a:off x="2479764" y="2057400"/>
            <a:ext cx="4191000" cy="533400"/>
          </a:xfrm>
          <a:prstGeom prst="rect">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kern="0" dirty="0">
                <a:solidFill>
                  <a:schemeClr val="bg1"/>
                </a:solidFill>
                <a:latin typeface="Times New Roman" panose="02020603050405020304" pitchFamily="18" charset="0"/>
                <a:cs typeface="Times New Roman" panose="02020603050405020304" pitchFamily="18" charset="0"/>
              </a:rPr>
              <a:t>III. </a:t>
            </a:r>
            <a:r>
              <a:rPr lang="en-US" sz="2400" kern="0" dirty="0">
                <a:solidFill>
                  <a:schemeClr val="bg1"/>
                </a:solidFill>
              </a:rPr>
              <a:t>Truth Is Cancelled</a:t>
            </a:r>
            <a:endParaRPr lang="en-US" sz="2400" dirty="0">
              <a:solidFill>
                <a:schemeClr val="bg1"/>
              </a:solidFill>
            </a:endParaRPr>
          </a:p>
        </p:txBody>
      </p:sp>
    </p:spTree>
    <p:extLst>
      <p:ext uri="{BB962C8B-B14F-4D97-AF65-F5344CB8AC3E}">
        <p14:creationId xmlns:p14="http://schemas.microsoft.com/office/powerpoint/2010/main" val="10362097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152400" y="152400"/>
            <a:ext cx="8839200" cy="762000"/>
          </a:xfrm>
        </p:spPr>
        <p:txBody>
          <a:bodyPr/>
          <a:lstStyle/>
          <a:p>
            <a:r>
              <a:rPr lang="en-US" altLang="en-US" sz="2400" dirty="0">
                <a:solidFill>
                  <a:srgbClr val="CCFFFF"/>
                </a:solidFill>
                <a:effectLst>
                  <a:outerShdw blurRad="38100" dist="38100" dir="2700000" algn="tl">
                    <a:srgbClr val="000000"/>
                  </a:outerShdw>
                </a:effectLst>
              </a:rPr>
              <a:t>1. </a:t>
            </a:r>
            <a:r>
              <a:rPr lang="en-US" altLang="en-US" sz="3600" dirty="0">
                <a:solidFill>
                  <a:srgbClr val="FFFF99"/>
                </a:solidFill>
                <a:effectLst>
                  <a:outerShdw blurRad="38100" dist="38100" dir="2700000" algn="tl">
                    <a:srgbClr val="000000"/>
                  </a:outerShdw>
                </a:effectLst>
              </a:rPr>
              <a:t>Look in right place</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marL="0" indent="0" algn="ctr">
              <a:spcAft>
                <a:spcPts val="900"/>
              </a:spcAft>
              <a:buNone/>
            </a:pPr>
            <a:r>
              <a:rPr lang="en-US" altLang="en-US" sz="3200" dirty="0">
                <a:solidFill>
                  <a:schemeClr val="bg1"/>
                </a:solidFill>
              </a:rPr>
              <a:t>Jn.11</a:t>
            </a:r>
          </a:p>
          <a:p>
            <a:pPr>
              <a:spcAft>
                <a:spcPts val="900"/>
              </a:spcAft>
              <a:buFont typeface="Wingdings" panose="05000000000000000000" pitchFamily="2" charset="2"/>
              <a:buChar char="§"/>
            </a:pPr>
            <a:r>
              <a:rPr lang="en-US" altLang="en-US" dirty="0">
                <a:solidFill>
                  <a:schemeClr val="bg1"/>
                </a:solidFill>
              </a:rPr>
              <a:t>Eastern religions…</a:t>
            </a:r>
          </a:p>
          <a:p>
            <a:pPr>
              <a:spcAft>
                <a:spcPts val="900"/>
              </a:spcAft>
              <a:buFont typeface="Wingdings" panose="05000000000000000000" pitchFamily="2" charset="2"/>
              <a:buChar char="§"/>
            </a:pPr>
            <a:r>
              <a:rPr lang="en-US" altLang="en-US" dirty="0">
                <a:solidFill>
                  <a:schemeClr val="bg1"/>
                </a:solidFill>
              </a:rPr>
              <a:t>Cults </a:t>
            </a:r>
          </a:p>
          <a:p>
            <a:pPr>
              <a:spcAft>
                <a:spcPts val="900"/>
              </a:spcAft>
              <a:buFont typeface="Wingdings" panose="05000000000000000000" pitchFamily="2" charset="2"/>
              <a:buChar char="§"/>
            </a:pPr>
            <a:r>
              <a:rPr lang="en-US" altLang="en-US" dirty="0">
                <a:solidFill>
                  <a:schemeClr val="bg1"/>
                </a:solidFill>
              </a:rPr>
              <a:t>Self.  2 Cor.10:12, </a:t>
            </a:r>
            <a:r>
              <a:rPr lang="en-US" dirty="0">
                <a:solidFill>
                  <a:schemeClr val="bg1"/>
                </a:solidFill>
                <a:ea typeface="Times New Roman" panose="02020603050405020304" pitchFamily="18" charset="0"/>
              </a:rPr>
              <a:t>For we dare not class ourselves or compare ourselves with those who commend themselves.   But they, measuring themselves by themselves, and comparing themselves among themselves, are not wise </a:t>
            </a:r>
            <a:endParaRPr lang="en-US" altLang="en-US" dirty="0">
              <a:solidFill>
                <a:schemeClr val="bg1"/>
              </a:solidFill>
            </a:endParaRPr>
          </a:p>
          <a:p>
            <a:pPr marL="341313" indent="-341313">
              <a:spcAft>
                <a:spcPts val="1200"/>
              </a:spcAft>
            </a:pPr>
            <a:endParaRPr lang="en-US" altLang="en-US" dirty="0">
              <a:solidFill>
                <a:srgbClr val="FFFFCC"/>
              </a:solidFill>
            </a:endParaRPr>
          </a:p>
        </p:txBody>
      </p:sp>
    </p:spTree>
    <p:extLst>
      <p:ext uri="{BB962C8B-B14F-4D97-AF65-F5344CB8AC3E}">
        <p14:creationId xmlns:p14="http://schemas.microsoft.com/office/powerpoint/2010/main" val="350734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152400" y="152400"/>
            <a:ext cx="8839200" cy="762000"/>
          </a:xfrm>
        </p:spPr>
        <p:txBody>
          <a:bodyPr/>
          <a:lstStyle/>
          <a:p>
            <a:r>
              <a:rPr lang="en-US" altLang="en-US" sz="2400" dirty="0">
                <a:solidFill>
                  <a:srgbClr val="CCFFFF"/>
                </a:solidFill>
                <a:effectLst>
                  <a:outerShdw blurRad="38100" dist="38100" dir="2700000" algn="tl">
                    <a:srgbClr val="000000"/>
                  </a:outerShdw>
                </a:effectLst>
              </a:rPr>
              <a:t>2. </a:t>
            </a:r>
            <a:r>
              <a:rPr lang="en-US" altLang="en-US" sz="3600" dirty="0">
                <a:solidFill>
                  <a:srgbClr val="FFFF99"/>
                </a:solidFill>
                <a:effectLst>
                  <a:outerShdw blurRad="38100" dist="38100" dir="2700000" algn="tl">
                    <a:srgbClr val="000000"/>
                  </a:outerShdw>
                </a:effectLst>
              </a:rPr>
              <a:t>Look during right period</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a:spcAft>
                <a:spcPts val="900"/>
              </a:spcAft>
              <a:buFont typeface="Wingdings" panose="05000000000000000000" pitchFamily="2" charset="2"/>
              <a:buChar char="§"/>
            </a:pPr>
            <a:r>
              <a:rPr lang="en-US" altLang="en-US" dirty="0">
                <a:solidFill>
                  <a:schemeClr val="bg1"/>
                </a:solidFill>
              </a:rPr>
              <a:t>Mt.24:35, </a:t>
            </a:r>
            <a:r>
              <a:rPr lang="en-US" sz="3100" dirty="0">
                <a:solidFill>
                  <a:srgbClr val="CCFFFF"/>
                </a:solidFill>
                <a:ea typeface="Times New Roman" panose="02020603050405020304" pitchFamily="18" charset="0"/>
              </a:rPr>
              <a:t>Heaven and earth will pass away, but My words will by no means pass away.</a:t>
            </a:r>
          </a:p>
          <a:p>
            <a:pPr lvl="1">
              <a:spcAft>
                <a:spcPts val="900"/>
              </a:spcAft>
              <a:buFont typeface="Wingdings" panose="05000000000000000000" pitchFamily="2" charset="2"/>
              <a:buChar char="§"/>
            </a:pPr>
            <a:r>
              <a:rPr lang="en-US" altLang="en-US" sz="3200" dirty="0">
                <a:solidFill>
                  <a:schemeClr val="bg1"/>
                </a:solidFill>
              </a:rPr>
              <a:t>Truth lasts forever, but I have limited time on earth</a:t>
            </a:r>
            <a:endParaRPr lang="en-US" altLang="en-US" sz="2700" dirty="0">
              <a:solidFill>
                <a:schemeClr val="bg1"/>
              </a:solidFill>
            </a:endParaRPr>
          </a:p>
          <a:p>
            <a:pPr marL="0" indent="0">
              <a:spcAft>
                <a:spcPts val="900"/>
              </a:spcAft>
              <a:buNone/>
            </a:pPr>
            <a:endParaRPr lang="en-US" altLang="en-US" dirty="0">
              <a:solidFill>
                <a:schemeClr val="bg1"/>
              </a:solidFill>
            </a:endParaRPr>
          </a:p>
          <a:p>
            <a:pPr>
              <a:spcAft>
                <a:spcPts val="900"/>
              </a:spcAft>
              <a:buFont typeface="Wingdings" panose="05000000000000000000" pitchFamily="2" charset="2"/>
              <a:buChar char="§"/>
            </a:pPr>
            <a:endParaRPr lang="en-US" altLang="en-US" dirty="0">
              <a:solidFill>
                <a:schemeClr val="bg1"/>
              </a:solidFill>
            </a:endParaRPr>
          </a:p>
          <a:p>
            <a:pPr marL="341313" indent="-341313">
              <a:spcAft>
                <a:spcPts val="1200"/>
              </a:spcAft>
            </a:pPr>
            <a:endParaRPr lang="en-US" altLang="en-US" dirty="0">
              <a:solidFill>
                <a:srgbClr val="FFFFCC"/>
              </a:solidFill>
            </a:endParaRPr>
          </a:p>
        </p:txBody>
      </p:sp>
    </p:spTree>
    <p:extLst>
      <p:ext uri="{BB962C8B-B14F-4D97-AF65-F5344CB8AC3E}">
        <p14:creationId xmlns:p14="http://schemas.microsoft.com/office/powerpoint/2010/main" val="6244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152400" y="152400"/>
            <a:ext cx="8839200" cy="762000"/>
          </a:xfrm>
        </p:spPr>
        <p:txBody>
          <a:bodyPr/>
          <a:lstStyle/>
          <a:p>
            <a:r>
              <a:rPr lang="en-US" altLang="en-US" sz="2400" dirty="0">
                <a:solidFill>
                  <a:srgbClr val="CCFFFF"/>
                </a:solidFill>
                <a:effectLst>
                  <a:outerShdw blurRad="38100" dist="38100" dir="2700000" algn="tl">
                    <a:srgbClr val="000000"/>
                  </a:outerShdw>
                </a:effectLst>
              </a:rPr>
              <a:t>2. </a:t>
            </a:r>
            <a:r>
              <a:rPr lang="en-US" altLang="en-US" sz="3600" dirty="0">
                <a:solidFill>
                  <a:srgbClr val="FFFF99"/>
                </a:solidFill>
                <a:effectLst>
                  <a:outerShdw blurRad="38100" dist="38100" dir="2700000" algn="tl">
                    <a:srgbClr val="000000"/>
                  </a:outerShdw>
                </a:effectLst>
              </a:rPr>
              <a:t>Look during right period</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a:spcAft>
                <a:spcPts val="900"/>
              </a:spcAft>
              <a:buFont typeface="Wingdings" panose="05000000000000000000" pitchFamily="2" charset="2"/>
              <a:buChar char="§"/>
            </a:pPr>
            <a:r>
              <a:rPr lang="en-US" altLang="en-US" dirty="0">
                <a:solidFill>
                  <a:schemeClr val="bg1"/>
                </a:solidFill>
              </a:rPr>
              <a:t>Mt.7:21 </a:t>
            </a:r>
            <a:r>
              <a:rPr lang="en-US" altLang="en-US" sz="3100" dirty="0">
                <a:solidFill>
                  <a:srgbClr val="CCFFFF"/>
                </a:solidFill>
              </a:rPr>
              <a:t>Not everyone who says to me, Lord, Lord, will enter the kingdom of heaven, but the one who does the will of my Father who is in heaven.   </a:t>
            </a:r>
            <a:r>
              <a:rPr lang="en-US" altLang="en-US" sz="3100" dirty="0">
                <a:solidFill>
                  <a:schemeClr val="bg1"/>
                </a:solidFill>
              </a:rPr>
              <a:t>22 </a:t>
            </a:r>
            <a:r>
              <a:rPr lang="en-US" altLang="en-US" sz="3100" dirty="0">
                <a:solidFill>
                  <a:srgbClr val="CCFFFF"/>
                </a:solidFill>
              </a:rPr>
              <a:t>On that day many will say to me, Lord, Lord, did we not </a:t>
            </a:r>
            <a:r>
              <a:rPr lang="en-US" altLang="en-US" sz="3100" u="sng" dirty="0">
                <a:solidFill>
                  <a:srgbClr val="CCFFFF"/>
                </a:solidFill>
              </a:rPr>
              <a:t>prophesy</a:t>
            </a:r>
            <a:r>
              <a:rPr lang="en-US" altLang="en-US" sz="3100" dirty="0">
                <a:solidFill>
                  <a:srgbClr val="CCFFFF"/>
                </a:solidFill>
              </a:rPr>
              <a:t> </a:t>
            </a:r>
            <a:r>
              <a:rPr lang="en-US" altLang="en-US" sz="3100" u="sng" dirty="0">
                <a:solidFill>
                  <a:srgbClr val="CCFFFF"/>
                </a:solidFill>
              </a:rPr>
              <a:t>in</a:t>
            </a:r>
            <a:r>
              <a:rPr lang="en-US" altLang="en-US" sz="3100" dirty="0">
                <a:solidFill>
                  <a:srgbClr val="CCFFFF"/>
                </a:solidFill>
              </a:rPr>
              <a:t> </a:t>
            </a:r>
            <a:r>
              <a:rPr lang="en-US" altLang="en-US" sz="3100" u="sng" dirty="0">
                <a:solidFill>
                  <a:srgbClr val="CCFFFF"/>
                </a:solidFill>
              </a:rPr>
              <a:t>your</a:t>
            </a:r>
            <a:r>
              <a:rPr lang="en-US" altLang="en-US" sz="3100" dirty="0">
                <a:solidFill>
                  <a:srgbClr val="CCFFFF"/>
                </a:solidFill>
              </a:rPr>
              <a:t> </a:t>
            </a:r>
            <a:r>
              <a:rPr lang="en-US" altLang="en-US" sz="3100" u="sng" dirty="0">
                <a:solidFill>
                  <a:srgbClr val="CCFFFF"/>
                </a:solidFill>
              </a:rPr>
              <a:t>name</a:t>
            </a:r>
            <a:r>
              <a:rPr lang="en-US" altLang="en-US" sz="3100" dirty="0">
                <a:solidFill>
                  <a:srgbClr val="CCFFFF"/>
                </a:solidFill>
              </a:rPr>
              <a:t>, and cast out demons in your name, and do many mighty works in your name? </a:t>
            </a:r>
            <a:r>
              <a:rPr lang="en-US" altLang="en-US" sz="3100" dirty="0">
                <a:solidFill>
                  <a:schemeClr val="bg1"/>
                </a:solidFill>
              </a:rPr>
              <a:t>23 </a:t>
            </a:r>
            <a:r>
              <a:rPr lang="en-US" altLang="en-US" sz="3100" dirty="0">
                <a:solidFill>
                  <a:srgbClr val="CCFFFF"/>
                </a:solidFill>
              </a:rPr>
              <a:t>And then will I declare to them, I never knew you; depart from me, you workers of lawlessness.</a:t>
            </a:r>
          </a:p>
          <a:p>
            <a:pPr>
              <a:spcAft>
                <a:spcPts val="900"/>
              </a:spcAft>
              <a:buFont typeface="Wingdings" panose="05000000000000000000" pitchFamily="2" charset="2"/>
              <a:buChar char="§"/>
            </a:pPr>
            <a:r>
              <a:rPr lang="en-US" altLang="en-US" sz="3100" dirty="0">
                <a:solidFill>
                  <a:schemeClr val="bg1"/>
                </a:solidFill>
              </a:rPr>
              <a:t>Adoration, action, but wrong authority</a:t>
            </a:r>
            <a:r>
              <a:rPr lang="en-US" altLang="en-US" sz="3100" dirty="0">
                <a:solidFill>
                  <a:srgbClr val="CCFFFF"/>
                </a:solidFill>
              </a:rPr>
              <a:t> </a:t>
            </a:r>
          </a:p>
          <a:p>
            <a:pPr>
              <a:spcAft>
                <a:spcPts val="900"/>
              </a:spcAft>
              <a:buFont typeface="Wingdings" panose="05000000000000000000" pitchFamily="2" charset="2"/>
              <a:buChar char="§"/>
            </a:pPr>
            <a:endParaRPr lang="en-US" altLang="en-US" dirty="0">
              <a:solidFill>
                <a:schemeClr val="bg1"/>
              </a:solidFill>
            </a:endParaRPr>
          </a:p>
          <a:p>
            <a:pPr>
              <a:spcAft>
                <a:spcPts val="900"/>
              </a:spcAft>
              <a:buFont typeface="Wingdings" panose="05000000000000000000" pitchFamily="2" charset="2"/>
              <a:buChar char="§"/>
            </a:pPr>
            <a:endParaRPr lang="en-US" altLang="en-US" dirty="0">
              <a:solidFill>
                <a:schemeClr val="bg1"/>
              </a:solidFill>
            </a:endParaRPr>
          </a:p>
          <a:p>
            <a:pPr marL="341313" indent="-341313">
              <a:spcAft>
                <a:spcPts val="1200"/>
              </a:spcAft>
            </a:pPr>
            <a:endParaRPr lang="en-US" altLang="en-US" dirty="0">
              <a:solidFill>
                <a:srgbClr val="FFFFCC"/>
              </a:solidFill>
            </a:endParaRPr>
          </a:p>
        </p:txBody>
      </p:sp>
    </p:spTree>
    <p:extLst>
      <p:ext uri="{BB962C8B-B14F-4D97-AF65-F5344CB8AC3E}">
        <p14:creationId xmlns:p14="http://schemas.microsoft.com/office/powerpoint/2010/main" val="3344729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152400" y="152400"/>
            <a:ext cx="8839200" cy="762000"/>
          </a:xfrm>
        </p:spPr>
        <p:txBody>
          <a:bodyPr/>
          <a:lstStyle/>
          <a:p>
            <a:r>
              <a:rPr lang="en-US" altLang="en-US" sz="2400" dirty="0">
                <a:solidFill>
                  <a:srgbClr val="CCFFFF"/>
                </a:solidFill>
                <a:effectLst>
                  <a:outerShdw blurRad="38100" dist="38100" dir="2700000" algn="tl">
                    <a:srgbClr val="000000"/>
                  </a:outerShdw>
                </a:effectLst>
              </a:rPr>
              <a:t>3. </a:t>
            </a:r>
            <a:r>
              <a:rPr lang="en-US" altLang="en-US" sz="3600" dirty="0">
                <a:solidFill>
                  <a:srgbClr val="FFFF99"/>
                </a:solidFill>
                <a:effectLst>
                  <a:outerShdw blurRad="38100" dist="38100" dir="2700000" algn="tl">
                    <a:srgbClr val="000000"/>
                  </a:outerShdw>
                </a:effectLst>
              </a:rPr>
              <a:t>Look with right purpose</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a:spcAft>
                <a:spcPts val="900"/>
              </a:spcAft>
              <a:buFont typeface="Wingdings" panose="05000000000000000000" pitchFamily="2" charset="2"/>
              <a:buChar char="§"/>
            </a:pPr>
            <a:r>
              <a:rPr lang="en-US" altLang="en-US" dirty="0">
                <a:solidFill>
                  <a:srgbClr val="CCFFCC"/>
                </a:solidFill>
              </a:rPr>
              <a:t>Honest heart.   </a:t>
            </a:r>
            <a:r>
              <a:rPr lang="en-US" altLang="en-US" dirty="0">
                <a:solidFill>
                  <a:schemeClr val="bg1"/>
                </a:solidFill>
              </a:rPr>
              <a:t>Mt.22:23-33</a:t>
            </a:r>
          </a:p>
          <a:p>
            <a:pPr>
              <a:spcAft>
                <a:spcPts val="900"/>
              </a:spcAft>
              <a:buFont typeface="Wingdings" panose="05000000000000000000" pitchFamily="2" charset="2"/>
              <a:buChar char="§"/>
            </a:pPr>
            <a:r>
              <a:rPr lang="en-US" altLang="en-US" dirty="0">
                <a:solidFill>
                  <a:srgbClr val="CCFFCC"/>
                </a:solidFill>
              </a:rPr>
              <a:t>Hungry for truth.   </a:t>
            </a:r>
            <a:r>
              <a:rPr lang="en-US" altLang="en-US" dirty="0">
                <a:solidFill>
                  <a:schemeClr val="bg1"/>
                </a:solidFill>
              </a:rPr>
              <a:t>Ac.17:11.  1 Th.5:21</a:t>
            </a:r>
          </a:p>
          <a:p>
            <a:pPr>
              <a:spcAft>
                <a:spcPts val="900"/>
              </a:spcAft>
              <a:buFont typeface="Wingdings" panose="05000000000000000000" pitchFamily="2" charset="2"/>
              <a:buChar char="§"/>
            </a:pPr>
            <a:r>
              <a:rPr lang="en-US" altLang="en-US" dirty="0">
                <a:solidFill>
                  <a:srgbClr val="CCFFCC"/>
                </a:solidFill>
              </a:rPr>
              <a:t>Habitual love for Word.   </a:t>
            </a:r>
            <a:r>
              <a:rPr lang="en-US" altLang="en-US" dirty="0">
                <a:solidFill>
                  <a:schemeClr val="bg1"/>
                </a:solidFill>
              </a:rPr>
              <a:t>2 Tim.2:15</a:t>
            </a:r>
          </a:p>
          <a:p>
            <a:pPr>
              <a:spcAft>
                <a:spcPts val="300"/>
              </a:spcAft>
              <a:buFont typeface="Wingdings" panose="05000000000000000000" pitchFamily="2" charset="2"/>
              <a:buChar char="§"/>
            </a:pPr>
            <a:r>
              <a:rPr lang="en-US" altLang="en-US" dirty="0">
                <a:solidFill>
                  <a:srgbClr val="CCFFCC"/>
                </a:solidFill>
              </a:rPr>
              <a:t>Hold truth regardless of consequences.  </a:t>
            </a:r>
            <a:r>
              <a:rPr lang="en-US" altLang="en-US" dirty="0">
                <a:solidFill>
                  <a:schemeClr val="bg1"/>
                </a:solidFill>
              </a:rPr>
              <a:t>Lk.14:28</a:t>
            </a:r>
          </a:p>
          <a:p>
            <a:pPr lvl="1">
              <a:spcAft>
                <a:spcPts val="900"/>
              </a:spcAft>
              <a:buFont typeface="Wingdings" panose="05000000000000000000" pitchFamily="2" charset="2"/>
              <a:buChar char="§"/>
            </a:pPr>
            <a:r>
              <a:rPr lang="en-US" altLang="en-US" sz="3200" dirty="0">
                <a:solidFill>
                  <a:schemeClr val="bg1"/>
                </a:solidFill>
              </a:rPr>
              <a:t>Mt.19:9, 10-12</a:t>
            </a:r>
          </a:p>
          <a:p>
            <a:pPr lvl="1">
              <a:spcAft>
                <a:spcPts val="900"/>
              </a:spcAft>
              <a:buFont typeface="Wingdings" panose="05000000000000000000" pitchFamily="2" charset="2"/>
              <a:buChar char="§"/>
            </a:pPr>
            <a:r>
              <a:rPr lang="en-US" altLang="en-US" sz="3200" dirty="0">
                <a:solidFill>
                  <a:schemeClr val="bg1"/>
                </a:solidFill>
              </a:rPr>
              <a:t>Mk.16:16</a:t>
            </a:r>
          </a:p>
          <a:p>
            <a:pPr lvl="1">
              <a:spcAft>
                <a:spcPts val="900"/>
              </a:spcAft>
              <a:buFont typeface="Wingdings" panose="05000000000000000000" pitchFamily="2" charset="2"/>
              <a:buChar char="§"/>
            </a:pPr>
            <a:r>
              <a:rPr lang="en-US" altLang="en-US" sz="3200" dirty="0">
                <a:solidFill>
                  <a:schemeClr val="bg1"/>
                </a:solidFill>
              </a:rPr>
              <a:t>Jn.14:6</a:t>
            </a:r>
          </a:p>
          <a:p>
            <a:pPr marL="341313" indent="-341313">
              <a:spcAft>
                <a:spcPts val="1200"/>
              </a:spcAft>
            </a:pPr>
            <a:endParaRPr lang="en-US" altLang="en-US" dirty="0">
              <a:solidFill>
                <a:srgbClr val="FFFFCC"/>
              </a:solidFill>
            </a:endParaRPr>
          </a:p>
        </p:txBody>
      </p:sp>
    </p:spTree>
    <p:extLst>
      <p:ext uri="{BB962C8B-B14F-4D97-AF65-F5344CB8AC3E}">
        <p14:creationId xmlns:p14="http://schemas.microsoft.com/office/powerpoint/2010/main" val="420370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381000"/>
            <a:ext cx="8534400" cy="6172200"/>
          </a:xfrm>
        </p:spPr>
        <p:txBody>
          <a:bodyPr/>
          <a:lstStyle/>
          <a:p>
            <a:pPr>
              <a:spcAft>
                <a:spcPts val="1800"/>
              </a:spcAft>
              <a:buFont typeface="Wingdings" panose="05000000000000000000" pitchFamily="2" charset="2"/>
              <a:buChar char="§"/>
            </a:pPr>
            <a:r>
              <a:rPr lang="en-US" altLang="en-US" sz="3200" dirty="0">
                <a:solidFill>
                  <a:schemeClr val="bg1"/>
                </a:solidFill>
              </a:rPr>
              <a:t>Give only ‘good news’?</a:t>
            </a:r>
          </a:p>
          <a:p>
            <a:pPr>
              <a:spcAft>
                <a:spcPts val="600"/>
              </a:spcAft>
              <a:buFont typeface="Wingdings" panose="05000000000000000000" pitchFamily="2" charset="2"/>
              <a:buChar char="§"/>
            </a:pPr>
            <a:endParaRPr lang="en-US" altLang="en-US" dirty="0">
              <a:solidFill>
                <a:srgbClr val="CCFFFF"/>
              </a:solidFill>
            </a:endParaRPr>
          </a:p>
          <a:p>
            <a:pPr>
              <a:spcAft>
                <a:spcPts val="600"/>
              </a:spcAft>
              <a:buFont typeface="Wingdings" panose="05000000000000000000" pitchFamily="2" charset="2"/>
              <a:buChar char="§"/>
            </a:pPr>
            <a:endParaRPr lang="en-US" altLang="en-US" sz="3200" dirty="0">
              <a:solidFill>
                <a:srgbClr val="CCFFFF"/>
              </a:solidFill>
            </a:endParaRPr>
          </a:p>
          <a:p>
            <a:pPr>
              <a:spcAft>
                <a:spcPts val="600"/>
              </a:spcAft>
              <a:buFont typeface="Wingdings" panose="05000000000000000000" pitchFamily="2" charset="2"/>
              <a:buChar char="§"/>
            </a:pPr>
            <a:endParaRPr lang="en-US" altLang="en-US" dirty="0">
              <a:solidFill>
                <a:srgbClr val="CCFFFF"/>
              </a:solidFill>
            </a:endParaRPr>
          </a:p>
          <a:p>
            <a:pPr>
              <a:spcAft>
                <a:spcPts val="600"/>
              </a:spcAft>
              <a:buFont typeface="Wingdings" panose="05000000000000000000" pitchFamily="2" charset="2"/>
              <a:buChar char="§"/>
            </a:pPr>
            <a:r>
              <a:rPr lang="en-US" altLang="en-US" dirty="0">
                <a:solidFill>
                  <a:srgbClr val="CCFFFF"/>
                </a:solidFill>
              </a:rPr>
              <a:t>“You are entitled to your own opinion, but you are not entitled to your own facts”</a:t>
            </a:r>
            <a:endParaRPr lang="en-US" altLang="en-US" sz="3200" dirty="0">
              <a:solidFill>
                <a:schemeClr val="bg1"/>
              </a:solidFill>
            </a:endParaRPr>
          </a:p>
          <a:p>
            <a:pPr marL="341313" indent="-341313">
              <a:spcAft>
                <a:spcPts val="1200"/>
              </a:spcAft>
            </a:pPr>
            <a:endParaRPr lang="en-US" altLang="en-US" dirty="0">
              <a:solidFill>
                <a:srgbClr val="FFFFCC"/>
              </a:solidFill>
            </a:endParaRPr>
          </a:p>
        </p:txBody>
      </p:sp>
      <p:sp>
        <p:nvSpPr>
          <p:cNvPr id="2" name="Rectangle 1">
            <a:extLst>
              <a:ext uri="{FF2B5EF4-FFF2-40B4-BE49-F238E27FC236}">
                <a16:creationId xmlns:a16="http://schemas.microsoft.com/office/drawing/2014/main" id="{E5B4F3DB-E26D-4842-902C-0CA2687BBFB5}"/>
              </a:ext>
            </a:extLst>
          </p:cNvPr>
          <p:cNvSpPr/>
          <p:nvPr/>
        </p:nvSpPr>
        <p:spPr>
          <a:xfrm>
            <a:off x="1652241" y="1143000"/>
            <a:ext cx="5839519" cy="533400"/>
          </a:xfrm>
          <a:prstGeom prst="rect">
            <a:avLst/>
          </a:prstGeom>
          <a:solidFill>
            <a:schemeClr val="tx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CC"/>
                </a:solidFill>
              </a:rPr>
              <a:t>A pleasant lie is not merciful</a:t>
            </a:r>
          </a:p>
        </p:txBody>
      </p:sp>
      <p:sp>
        <p:nvSpPr>
          <p:cNvPr id="5" name="Rectangle 4">
            <a:extLst>
              <a:ext uri="{FF2B5EF4-FFF2-40B4-BE49-F238E27FC236}">
                <a16:creationId xmlns:a16="http://schemas.microsoft.com/office/drawing/2014/main" id="{E64CE5F8-7996-4952-AFEE-67B9CCB0CF66}"/>
              </a:ext>
            </a:extLst>
          </p:cNvPr>
          <p:cNvSpPr/>
          <p:nvPr/>
        </p:nvSpPr>
        <p:spPr>
          <a:xfrm>
            <a:off x="2584506" y="1837509"/>
            <a:ext cx="3988470" cy="533400"/>
          </a:xfrm>
          <a:prstGeom prst="rect">
            <a:avLst/>
          </a:prstGeom>
          <a:solidFill>
            <a:schemeClr val="tx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 Kings 13</a:t>
            </a:r>
          </a:p>
        </p:txBody>
      </p:sp>
      <p:sp>
        <p:nvSpPr>
          <p:cNvPr id="6" name="Rectangle 5">
            <a:extLst>
              <a:ext uri="{FF2B5EF4-FFF2-40B4-BE49-F238E27FC236}">
                <a16:creationId xmlns:a16="http://schemas.microsoft.com/office/drawing/2014/main" id="{369EAAD0-A0D2-4B7C-822F-43B426B24360}"/>
              </a:ext>
            </a:extLst>
          </p:cNvPr>
          <p:cNvSpPr/>
          <p:nvPr/>
        </p:nvSpPr>
        <p:spPr>
          <a:xfrm>
            <a:off x="2582091" y="2523309"/>
            <a:ext cx="3988470" cy="533400"/>
          </a:xfrm>
          <a:prstGeom prst="rect">
            <a:avLst/>
          </a:prstGeom>
          <a:solidFill>
            <a:schemeClr val="tx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 Tim.4:1-2</a:t>
            </a:r>
          </a:p>
        </p:txBody>
      </p:sp>
    </p:spTree>
    <p:extLst>
      <p:ext uri="{BB962C8B-B14F-4D97-AF65-F5344CB8AC3E}">
        <p14:creationId xmlns:p14="http://schemas.microsoft.com/office/powerpoint/2010/main" val="3980460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568236"/>
          </a:xfrm>
        </p:spPr>
        <p:txBody>
          <a:bodyPr/>
          <a:lstStyle/>
          <a:p>
            <a:r>
              <a:rPr lang="en-US" altLang="en-US" sz="3400" dirty="0">
                <a:solidFill>
                  <a:srgbClr val="FFFF00"/>
                </a:solidFill>
                <a:effectLst>
                  <a:outerShdw blurRad="38100" dist="38100" dir="2700000" algn="tl">
                    <a:srgbClr val="000000"/>
                  </a:outerShdw>
                </a:effectLst>
              </a:rPr>
              <a:t>Truth </a:t>
            </a:r>
            <a:r>
              <a:rPr lang="en-US" altLang="en-US" sz="2400" dirty="0">
                <a:solidFill>
                  <a:schemeClr val="bg1"/>
                </a:solidFill>
                <a:effectLst>
                  <a:outerShdw blurRad="38100" dist="38100" dir="2700000" algn="tl">
                    <a:srgbClr val="000000"/>
                  </a:outerShdw>
                </a:effectLst>
              </a:rPr>
              <a:t>(1/3)</a:t>
            </a:r>
            <a:endParaRPr lang="en-US" altLang="en-US" sz="34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609600"/>
            <a:ext cx="8534400" cy="5867400"/>
          </a:xfrm>
        </p:spPr>
        <p:txBody>
          <a:bodyPr/>
          <a:lstStyle/>
          <a:p>
            <a:pPr>
              <a:spcAft>
                <a:spcPts val="600"/>
              </a:spcAft>
              <a:buFont typeface="Arial" panose="020B0604020202020204" pitchFamily="34" charset="0"/>
              <a:buChar char="•"/>
            </a:pPr>
            <a:r>
              <a:rPr lang="en-US" altLang="en-US" dirty="0">
                <a:solidFill>
                  <a:schemeClr val="bg1"/>
                </a:solidFill>
              </a:rPr>
              <a:t>Lit., ‘not’ + ‘unknown’ – visible, clear, known</a:t>
            </a:r>
          </a:p>
          <a:p>
            <a:pPr>
              <a:spcAft>
                <a:spcPts val="600"/>
              </a:spcAft>
              <a:buFont typeface="Arial" panose="020B0604020202020204" pitchFamily="34" charset="0"/>
              <a:buChar char="•"/>
            </a:pPr>
            <a:r>
              <a:rPr lang="en-US" altLang="en-US" dirty="0">
                <a:solidFill>
                  <a:schemeClr val="bg1"/>
                </a:solidFill>
              </a:rPr>
              <a:t>Truth: something that is not concealed; a fact or condition that can be seen or expressed as it really is</a:t>
            </a:r>
          </a:p>
          <a:p>
            <a:pPr>
              <a:spcAft>
                <a:spcPts val="600"/>
              </a:spcAft>
              <a:buFont typeface="Arial" panose="020B0604020202020204" pitchFamily="34" charset="0"/>
              <a:buChar char="•"/>
            </a:pPr>
            <a:r>
              <a:rPr lang="en-US" altLang="en-US" dirty="0">
                <a:solidFill>
                  <a:schemeClr val="bg1"/>
                </a:solidFill>
                <a:latin typeface="Calibri" panose="020F0502020204030204" pitchFamily="34" charset="0"/>
                <a:cs typeface="Calibri" panose="020F0502020204030204" pitchFamily="34" charset="0"/>
              </a:rPr>
              <a:t>Plato:</a:t>
            </a:r>
            <a:r>
              <a:rPr lang="en-US" altLang="en-US" dirty="0">
                <a:solidFill>
                  <a:schemeClr val="bg1"/>
                </a:solidFill>
              </a:rPr>
              <a:t> </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“By searching for truth I strive to make myself as perfect as possible in life and, when the time comes to die, in death” </a:t>
            </a:r>
            <a:r>
              <a:rPr lang="en-US" sz="2000" dirty="0">
                <a:solidFill>
                  <a:schemeClr val="bg1"/>
                </a:solidFill>
                <a:latin typeface="Calibri" panose="020F0502020204030204" pitchFamily="34" charset="0"/>
                <a:ea typeface="Times New Roman" panose="02020603050405020304" pitchFamily="18" charset="0"/>
                <a:cs typeface="Calibri" panose="020F0502020204030204" pitchFamily="34" charset="0"/>
              </a:rPr>
              <a:t>(</a:t>
            </a:r>
            <a:r>
              <a:rPr lang="en-US" sz="2000" dirty="0" err="1">
                <a:solidFill>
                  <a:schemeClr val="bg1"/>
                </a:solidFill>
                <a:latin typeface="Calibri" panose="020F0502020204030204" pitchFamily="34" charset="0"/>
                <a:ea typeface="Times New Roman" panose="02020603050405020304" pitchFamily="18" charset="0"/>
                <a:cs typeface="Calibri" panose="020F0502020204030204" pitchFamily="34" charset="0"/>
              </a:rPr>
              <a:t>Spicq</a:t>
            </a:r>
            <a:r>
              <a:rPr lang="en-US" sz="2000" dirty="0">
                <a:solidFill>
                  <a:schemeClr val="bg1"/>
                </a:solidFill>
                <a:latin typeface="Calibri" panose="020F0502020204030204" pitchFamily="34" charset="0"/>
                <a:ea typeface="Times New Roman" panose="02020603050405020304" pitchFamily="18" charset="0"/>
                <a:cs typeface="Calibri" panose="020F0502020204030204" pitchFamily="34" charset="0"/>
              </a:rPr>
              <a:t>, 66)</a:t>
            </a:r>
          </a:p>
          <a:p>
            <a:pPr>
              <a:spcAft>
                <a:spcPts val="600"/>
              </a:spcAft>
              <a:buFont typeface="Arial" panose="020B0604020202020204" pitchFamily="34" charset="0"/>
              <a:buChar char="•"/>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Epictetus: </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“The truth not only gives life; it gives the good life” </a:t>
            </a:r>
          </a:p>
          <a:p>
            <a:pPr>
              <a:spcAft>
                <a:spcPts val="600"/>
              </a:spcAft>
              <a:buFont typeface="Arial" panose="020B0604020202020204" pitchFamily="34" charset="0"/>
              <a:buChar char="•"/>
            </a:pPr>
            <a:endParaRPr lang="en-US" altLang="en-US" dirty="0">
              <a:solidFill>
                <a:srgbClr val="FFFFCC"/>
              </a:solidFill>
            </a:endParaRPr>
          </a:p>
        </p:txBody>
      </p:sp>
    </p:spTree>
    <p:extLst>
      <p:ext uri="{BB962C8B-B14F-4D97-AF65-F5344CB8AC3E}">
        <p14:creationId xmlns:p14="http://schemas.microsoft.com/office/powerpoint/2010/main" val="298324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568236"/>
          </a:xfrm>
        </p:spPr>
        <p:txBody>
          <a:bodyPr/>
          <a:lstStyle/>
          <a:p>
            <a:r>
              <a:rPr lang="en-US" altLang="en-US" sz="3400" dirty="0">
                <a:solidFill>
                  <a:srgbClr val="FFFF00"/>
                </a:solidFill>
                <a:effectLst>
                  <a:outerShdw blurRad="38100" dist="38100" dir="2700000" algn="tl">
                    <a:srgbClr val="000000"/>
                  </a:outerShdw>
                </a:effectLst>
              </a:rPr>
              <a:t>Truth </a:t>
            </a:r>
            <a:r>
              <a:rPr lang="en-US" altLang="en-US" sz="2400" dirty="0">
                <a:solidFill>
                  <a:schemeClr val="bg1"/>
                </a:solidFill>
                <a:effectLst>
                  <a:outerShdw blurRad="38100" dist="38100" dir="2700000" algn="tl">
                    <a:srgbClr val="000000"/>
                  </a:outerShdw>
                </a:effectLst>
              </a:rPr>
              <a:t>(2/3)</a:t>
            </a:r>
            <a:endParaRPr lang="en-US" altLang="en-US" sz="34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609600"/>
            <a:ext cx="8534400" cy="5867400"/>
          </a:xfrm>
        </p:spPr>
        <p:txBody>
          <a:bodyPr/>
          <a:lstStyle/>
          <a:p>
            <a:pPr>
              <a:spcAft>
                <a:spcPts val="1800"/>
              </a:spcAft>
              <a:buFont typeface="Arial" panose="020B0604020202020204" pitchFamily="34" charset="0"/>
              <a:buChar char="•"/>
            </a:pPr>
            <a:r>
              <a:rPr lang="en-US" altLang="en-US" dirty="0">
                <a:solidFill>
                  <a:schemeClr val="bg1"/>
                </a:solidFill>
                <a:latin typeface="Calibri" panose="020F0502020204030204" pitchFamily="34" charset="0"/>
                <a:cs typeface="Calibri" panose="020F0502020204030204" pitchFamily="34" charset="0"/>
              </a:rPr>
              <a:t>LXX: Gn.24:48, </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And I bowed my head and worshiped the </a:t>
            </a:r>
            <a:r>
              <a:rPr lang="en-US" cap="small" dirty="0">
                <a:solidFill>
                  <a:srgbClr val="FFFFCC"/>
                </a:solidFill>
                <a:latin typeface="Calibri" panose="020F0502020204030204" pitchFamily="34" charset="0"/>
                <a:ea typeface="Times New Roman" panose="02020603050405020304" pitchFamily="18" charset="0"/>
                <a:cs typeface="Calibri" panose="020F0502020204030204" pitchFamily="34" charset="0"/>
              </a:rPr>
              <a:t>Lord</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 and blessed the </a:t>
            </a:r>
            <a:r>
              <a:rPr lang="en-US" cap="small" dirty="0">
                <a:solidFill>
                  <a:srgbClr val="FFFFCC"/>
                </a:solidFill>
                <a:latin typeface="Calibri" panose="020F0502020204030204" pitchFamily="34" charset="0"/>
                <a:ea typeface="Times New Roman" panose="02020603050405020304" pitchFamily="18" charset="0"/>
                <a:cs typeface="Calibri" panose="020F0502020204030204" pitchFamily="34" charset="0"/>
              </a:rPr>
              <a:t>Lord</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 God of my master Abraham, who had </a:t>
            </a:r>
            <a:r>
              <a:rPr lang="en-US" dirty="0">
                <a:solidFill>
                  <a:srgbClr val="FFFF00"/>
                </a:solidFill>
                <a:latin typeface="Calibri" panose="020F0502020204030204" pitchFamily="34" charset="0"/>
                <a:ea typeface="Times New Roman" panose="02020603050405020304" pitchFamily="18" charset="0"/>
                <a:cs typeface="Calibri" panose="020F0502020204030204" pitchFamily="34" charset="0"/>
              </a:rPr>
              <a:t>led me in the way of truth </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to take the daughter of my master’s brother for his son.</a:t>
            </a:r>
          </a:p>
          <a:p>
            <a:pPr>
              <a:spcAft>
                <a:spcPts val="600"/>
              </a:spcAft>
              <a:buFont typeface="Arial" panose="020B0604020202020204" pitchFamily="34" charset="0"/>
              <a:buChar char="•"/>
            </a:pPr>
            <a:endPar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endParaRPr>
          </a:p>
          <a:p>
            <a:pPr>
              <a:spcAft>
                <a:spcPts val="600"/>
              </a:spcAft>
              <a:buFont typeface="Arial" panose="020B0604020202020204" pitchFamily="34" charset="0"/>
              <a:buChar char="•"/>
            </a:pPr>
            <a:r>
              <a:rPr lang="en-US" dirty="0">
                <a:solidFill>
                  <a:schemeClr val="bg1"/>
                </a:solidFill>
                <a:latin typeface="Calibri" panose="020F0502020204030204" pitchFamily="34" charset="0"/>
                <a:ea typeface="Times New Roman" panose="02020603050405020304" pitchFamily="18" charset="0"/>
                <a:cs typeface="Calibri" panose="020F0502020204030204" pitchFamily="34" charset="0"/>
              </a:rPr>
              <a:t>Paul: Ac.26:25, </a:t>
            </a:r>
            <a:r>
              <a:rPr lang="en-US" dirty="0">
                <a:solidFill>
                  <a:srgbClr val="FFFFCC"/>
                </a:solidFill>
                <a:latin typeface="Calibri" panose="020F0502020204030204" pitchFamily="34" charset="0"/>
                <a:ea typeface="Times New Roman" panose="02020603050405020304" pitchFamily="18" charset="0"/>
                <a:cs typeface="Calibri" panose="020F0502020204030204" pitchFamily="34" charset="0"/>
              </a:rPr>
              <a:t>But he said, I am not mad, most noble Festus, but speak the words of truth and reason.</a:t>
            </a:r>
          </a:p>
          <a:p>
            <a:pPr>
              <a:spcAft>
                <a:spcPts val="600"/>
              </a:spcAft>
              <a:buFont typeface="Arial" panose="020B0604020202020204" pitchFamily="34" charset="0"/>
              <a:buChar char="•"/>
            </a:pPr>
            <a:endParaRPr lang="en-US" altLang="en-US" dirty="0">
              <a:solidFill>
                <a:srgbClr val="FFFFCC"/>
              </a:solidFill>
            </a:endParaRPr>
          </a:p>
        </p:txBody>
      </p:sp>
      <p:sp>
        <p:nvSpPr>
          <p:cNvPr id="2" name="Rectangle 1">
            <a:extLst>
              <a:ext uri="{FF2B5EF4-FFF2-40B4-BE49-F238E27FC236}">
                <a16:creationId xmlns:a16="http://schemas.microsoft.com/office/drawing/2014/main" id="{5FBC217C-D731-47BD-B9DB-5EB6263C24AB}"/>
              </a:ext>
            </a:extLst>
          </p:cNvPr>
          <p:cNvSpPr/>
          <p:nvPr/>
        </p:nvSpPr>
        <p:spPr>
          <a:xfrm>
            <a:off x="1108563" y="3215411"/>
            <a:ext cx="6927273" cy="688207"/>
          </a:xfrm>
          <a:prstGeom prst="rect">
            <a:avLst/>
          </a:prstGeom>
          <a:solidFill>
            <a:schemeClr val="tx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latin typeface="Calibri" panose="020F0502020204030204" pitchFamily="34" charset="0"/>
                <a:cs typeface="Calibri" panose="020F0502020204030204" pitchFamily="34" charset="0"/>
              </a:rPr>
              <a:t>True path ends where it is designed to go</a:t>
            </a:r>
          </a:p>
        </p:txBody>
      </p:sp>
    </p:spTree>
    <p:extLst>
      <p:ext uri="{BB962C8B-B14F-4D97-AF65-F5344CB8AC3E}">
        <p14:creationId xmlns:p14="http://schemas.microsoft.com/office/powerpoint/2010/main" val="231125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0"/>
            <a:ext cx="8229600" cy="568236"/>
          </a:xfrm>
        </p:spPr>
        <p:txBody>
          <a:bodyPr/>
          <a:lstStyle/>
          <a:p>
            <a:r>
              <a:rPr lang="en-US" altLang="en-US" sz="3400" dirty="0">
                <a:solidFill>
                  <a:srgbClr val="FFFF00"/>
                </a:solidFill>
                <a:effectLst>
                  <a:outerShdw blurRad="38100" dist="38100" dir="2700000" algn="tl">
                    <a:srgbClr val="000000"/>
                  </a:outerShdw>
                </a:effectLst>
              </a:rPr>
              <a:t>Truth </a:t>
            </a:r>
            <a:r>
              <a:rPr lang="en-US" altLang="en-US" sz="2400" dirty="0">
                <a:solidFill>
                  <a:schemeClr val="bg1"/>
                </a:solidFill>
                <a:effectLst>
                  <a:outerShdw blurRad="38100" dist="38100" dir="2700000" algn="tl">
                    <a:srgbClr val="000000"/>
                  </a:outerShdw>
                </a:effectLst>
              </a:rPr>
              <a:t>(3/3)</a:t>
            </a:r>
            <a:endParaRPr lang="en-US" altLang="en-US" sz="34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474618"/>
            <a:ext cx="8534400" cy="5867400"/>
          </a:xfrm>
        </p:spPr>
        <p:txBody>
          <a:bodyPr/>
          <a:lstStyle/>
          <a:p>
            <a:pPr>
              <a:spcAft>
                <a:spcPts val="600"/>
              </a:spcAft>
              <a:buFont typeface="Arial" panose="020B0604020202020204" pitchFamily="34" charset="0"/>
              <a:buChar char="•"/>
            </a:pPr>
            <a:r>
              <a:rPr lang="en-US" altLang="en-US" dirty="0">
                <a:solidFill>
                  <a:schemeClr val="bg1"/>
                </a:solidFill>
                <a:latin typeface="Calibri" panose="020F0502020204030204" pitchFamily="34" charset="0"/>
                <a:cs typeface="Calibri" panose="020F0502020204030204" pitchFamily="34" charset="0"/>
              </a:rPr>
              <a:t>“Truth”: </a:t>
            </a:r>
            <a:r>
              <a:rPr lang="en-US" altLang="en-US" dirty="0">
                <a:solidFill>
                  <a:srgbClr val="FFFFCC"/>
                </a:solidFill>
                <a:latin typeface="Calibri" panose="020F0502020204030204" pitchFamily="34" charset="0"/>
                <a:cs typeface="Calibri" panose="020F0502020204030204" pitchFamily="34" charset="0"/>
              </a:rPr>
              <a:t>in accord with what is true </a:t>
            </a:r>
            <a:r>
              <a:rPr lang="en-US" altLang="en-US" sz="2400" dirty="0">
                <a:solidFill>
                  <a:schemeClr val="bg1"/>
                </a:solidFill>
                <a:latin typeface="Calibri" panose="020F0502020204030204" pitchFamily="34" charset="0"/>
                <a:cs typeface="Calibri" panose="020F0502020204030204" pitchFamily="34" charset="0"/>
              </a:rPr>
              <a:t>(BDAG); </a:t>
            </a:r>
            <a:r>
              <a:rPr lang="en-US" altLang="en-US" dirty="0">
                <a:solidFill>
                  <a:srgbClr val="FFFFCC"/>
                </a:solidFill>
                <a:latin typeface="Calibri" panose="020F0502020204030204" pitchFamily="34" charset="0"/>
                <a:cs typeface="Calibri" panose="020F0502020204030204" pitchFamily="34" charset="0"/>
              </a:rPr>
              <a:t>what actually happened</a:t>
            </a:r>
            <a:r>
              <a:rPr lang="en-US" altLang="en-US" dirty="0">
                <a:solidFill>
                  <a:schemeClr val="bg1"/>
                </a:solidFill>
                <a:latin typeface="Calibri" panose="020F0502020204030204" pitchFamily="34" charset="0"/>
                <a:cs typeface="Calibri" panose="020F0502020204030204" pitchFamily="34" charset="0"/>
              </a:rPr>
              <a:t> </a:t>
            </a:r>
            <a:r>
              <a:rPr lang="en-US" altLang="en-US" sz="2400" dirty="0">
                <a:solidFill>
                  <a:schemeClr val="bg1"/>
                </a:solidFill>
                <a:latin typeface="Calibri" panose="020F0502020204030204" pitchFamily="34" charset="0"/>
                <a:cs typeface="Calibri" panose="020F0502020204030204" pitchFamily="34" charset="0"/>
              </a:rPr>
              <a:t>(L-N)</a:t>
            </a:r>
            <a:endParaRPr lang="en-US" altLang="en-US" dirty="0">
              <a:solidFill>
                <a:schemeClr val="bg1"/>
              </a:solidFill>
              <a:latin typeface="Calibri" panose="020F0502020204030204" pitchFamily="34" charset="0"/>
              <a:cs typeface="Calibri" panose="020F0502020204030204" pitchFamily="34" charset="0"/>
            </a:endParaRPr>
          </a:p>
          <a:p>
            <a:pPr lvl="1">
              <a:spcAft>
                <a:spcPts val="600"/>
              </a:spcAft>
              <a:buFont typeface="Arial" panose="020B0604020202020204" pitchFamily="34" charset="0"/>
              <a:buChar char="•"/>
            </a:pPr>
            <a:r>
              <a:rPr lang="en-US" altLang="en-US" sz="3200" dirty="0">
                <a:solidFill>
                  <a:schemeClr val="bg1"/>
                </a:solidFill>
                <a:latin typeface="Calibri" panose="020F0502020204030204" pitchFamily="34" charset="0"/>
                <a:cs typeface="Calibri" panose="020F0502020204030204" pitchFamily="34" charset="0"/>
              </a:rPr>
              <a:t>Unbelief cannot cancel truth</a:t>
            </a:r>
          </a:p>
          <a:p>
            <a:pPr lvl="1">
              <a:spcAft>
                <a:spcPts val="600"/>
              </a:spcAft>
              <a:buFont typeface="Arial" panose="020B0604020202020204" pitchFamily="34" charset="0"/>
              <a:buChar char="•"/>
            </a:pPr>
            <a:r>
              <a:rPr lang="en-US" altLang="en-US" sz="3200" dirty="0">
                <a:solidFill>
                  <a:schemeClr val="bg1"/>
                </a:solidFill>
                <a:latin typeface="Calibri" panose="020F0502020204030204" pitchFamily="34" charset="0"/>
                <a:cs typeface="Calibri" panose="020F0502020204030204" pitchFamily="34" charset="0"/>
              </a:rPr>
              <a:t>Bertrand Russell, agnostic:  </a:t>
            </a:r>
            <a:r>
              <a:rPr lang="en-US" sz="3200" dirty="0">
                <a:solidFill>
                  <a:schemeClr val="bg1"/>
                </a:solidFill>
                <a:latin typeface="Calibri" panose="020F0502020204030204" pitchFamily="34" charset="0"/>
                <a:ea typeface="Times New Roman" panose="02020603050405020304" pitchFamily="18" charset="0"/>
                <a:cs typeface="Calibri" panose="020F0502020204030204" pitchFamily="34" charset="0"/>
              </a:rPr>
              <a:t>‘The world contains facts, which are what they are whatever we may choose to think about them’</a:t>
            </a:r>
          </a:p>
          <a:p>
            <a:pPr lvl="1">
              <a:spcAft>
                <a:spcPts val="600"/>
              </a:spcAft>
              <a:buFont typeface="Arial" panose="020B0604020202020204" pitchFamily="34" charset="0"/>
              <a:buChar char="•"/>
            </a:pPr>
            <a:r>
              <a:rPr lang="en-US" sz="3200" dirty="0">
                <a:solidFill>
                  <a:schemeClr val="bg1"/>
                </a:solidFill>
                <a:latin typeface="Calibri" panose="020F0502020204030204" pitchFamily="34" charset="0"/>
                <a:ea typeface="Times New Roman" panose="02020603050405020304" pitchFamily="18" charset="0"/>
                <a:cs typeface="Calibri" panose="020F0502020204030204" pitchFamily="34" charset="0"/>
              </a:rPr>
              <a:t>Class of 1491: ‘The earth is flat’</a:t>
            </a:r>
          </a:p>
          <a:p>
            <a:pPr>
              <a:spcAft>
                <a:spcPts val="600"/>
              </a:spcAft>
              <a:buFont typeface="Arial" panose="020B0604020202020204" pitchFamily="34" charset="0"/>
              <a:buChar char="•"/>
            </a:pPr>
            <a:endParaRPr lang="en-US" altLang="en-US" dirty="0">
              <a:solidFill>
                <a:srgbClr val="FFFFCC"/>
              </a:solidFill>
            </a:endParaRPr>
          </a:p>
        </p:txBody>
      </p:sp>
    </p:spTree>
    <p:extLst>
      <p:ext uri="{BB962C8B-B14F-4D97-AF65-F5344CB8AC3E}">
        <p14:creationId xmlns:p14="http://schemas.microsoft.com/office/powerpoint/2010/main" val="2148172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474BEF5-D1DD-41ED-8F2A-384516C2D6CF}"/>
              </a:ext>
            </a:extLst>
          </p:cNvPr>
          <p:cNvSpPr/>
          <p:nvPr/>
        </p:nvSpPr>
        <p:spPr>
          <a:xfrm>
            <a:off x="908784" y="685800"/>
            <a:ext cx="7341375" cy="1371600"/>
          </a:xfrm>
          <a:prstGeom prst="rect">
            <a:avLst/>
          </a:prstGeom>
          <a:solidFill>
            <a:schemeClr val="tx1"/>
          </a:solidFill>
          <a:ln w="6350">
            <a:solidFill>
              <a:srgbClr val="CC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kern="0" dirty="0">
                <a:solidFill>
                  <a:schemeClr val="bg1"/>
                </a:solidFill>
                <a:latin typeface="Times New Roman" panose="02020603050405020304" pitchFamily="18" charset="0"/>
                <a:cs typeface="Times New Roman" panose="02020603050405020304" pitchFamily="18" charset="0"/>
              </a:rPr>
              <a:t>I. </a:t>
            </a:r>
            <a:r>
              <a:rPr lang="en-US" sz="3600" kern="0" dirty="0">
                <a:solidFill>
                  <a:srgbClr val="FFFF99"/>
                </a:solidFill>
              </a:rPr>
              <a:t>Truth Is</a:t>
            </a:r>
            <a:endParaRPr lang="en-US" sz="3600" dirty="0">
              <a:solidFill>
                <a:schemeClr val="bg1"/>
              </a:solidFill>
            </a:endParaRPr>
          </a:p>
        </p:txBody>
      </p:sp>
    </p:spTree>
    <p:extLst>
      <p:ext uri="{BB962C8B-B14F-4D97-AF65-F5344CB8AC3E}">
        <p14:creationId xmlns:p14="http://schemas.microsoft.com/office/powerpoint/2010/main" val="270837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152400"/>
            <a:ext cx="8229600" cy="762000"/>
          </a:xfrm>
        </p:spPr>
        <p:txBody>
          <a:bodyPr/>
          <a:lstStyle/>
          <a:p>
            <a:r>
              <a:rPr lang="en-US" altLang="en-US" sz="3600" dirty="0">
                <a:solidFill>
                  <a:srgbClr val="FFFF00"/>
                </a:solidFill>
                <a:effectLst>
                  <a:outerShdw blurRad="38100" dist="38100" dir="2700000" algn="tl">
                    <a:srgbClr val="000000"/>
                  </a:outerShdw>
                </a:effectLst>
              </a:rPr>
              <a:t>Truth and a . . .</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a:spcAft>
                <a:spcPts val="900"/>
              </a:spcAft>
              <a:buFont typeface="Arial" panose="020B0604020202020204" pitchFamily="34" charset="0"/>
              <a:buChar char="•"/>
            </a:pPr>
            <a:r>
              <a:rPr lang="en-US" altLang="en-US" dirty="0">
                <a:solidFill>
                  <a:srgbClr val="CCFFCC"/>
                </a:solidFill>
              </a:rPr>
              <a:t>Prophet (Nathan): </a:t>
            </a:r>
            <a:r>
              <a:rPr lang="en-US" altLang="en-US" dirty="0">
                <a:solidFill>
                  <a:schemeClr val="bg1"/>
                </a:solidFill>
              </a:rPr>
              <a:t>2 Sm.7:1-3 (opinion)</a:t>
            </a:r>
          </a:p>
          <a:p>
            <a:pPr>
              <a:spcAft>
                <a:spcPts val="200"/>
              </a:spcAft>
              <a:buFont typeface="Arial" panose="020B0604020202020204" pitchFamily="34" charset="0"/>
              <a:buChar char="•"/>
            </a:pPr>
            <a:r>
              <a:rPr lang="en-US" altLang="en-US" dirty="0">
                <a:solidFill>
                  <a:srgbClr val="CCFFCC"/>
                </a:solidFill>
              </a:rPr>
              <a:t>Politician (Pilate): </a:t>
            </a:r>
          </a:p>
          <a:p>
            <a:pPr lvl="1">
              <a:spcAft>
                <a:spcPts val="600"/>
              </a:spcAft>
              <a:buFont typeface="Arial" panose="020B0604020202020204" pitchFamily="34" charset="0"/>
              <a:buChar char="•"/>
            </a:pPr>
            <a:r>
              <a:rPr lang="en-US" altLang="en-US" sz="3200" dirty="0">
                <a:solidFill>
                  <a:srgbClr val="FFFF99"/>
                </a:solidFill>
              </a:rPr>
              <a:t>Charge:  </a:t>
            </a:r>
            <a:r>
              <a:rPr lang="en-US" altLang="en-US" sz="3200" dirty="0">
                <a:solidFill>
                  <a:schemeClr val="bg1"/>
                </a:solidFill>
              </a:rPr>
              <a:t>Lk.23:2-3, king</a:t>
            </a:r>
          </a:p>
          <a:p>
            <a:pPr lvl="1">
              <a:spcAft>
                <a:spcPts val="200"/>
              </a:spcAft>
              <a:buFont typeface="Arial" panose="020B0604020202020204" pitchFamily="34" charset="0"/>
              <a:buChar char="•"/>
            </a:pPr>
            <a:r>
              <a:rPr lang="en-US" altLang="en-US" sz="3200" dirty="0">
                <a:solidFill>
                  <a:srgbClr val="FFFF99"/>
                </a:solidFill>
              </a:rPr>
              <a:t>Reality: </a:t>
            </a:r>
          </a:p>
          <a:p>
            <a:pPr lvl="2">
              <a:spcAft>
                <a:spcPts val="400"/>
              </a:spcAft>
              <a:buFont typeface="Arial" panose="020B0604020202020204" pitchFamily="34" charset="0"/>
              <a:buChar char="•"/>
            </a:pPr>
            <a:r>
              <a:rPr lang="en-US" altLang="en-US" sz="3200" dirty="0">
                <a:solidFill>
                  <a:srgbClr val="CCFFFF"/>
                </a:solidFill>
              </a:rPr>
              <a:t>False:</a:t>
            </a:r>
            <a:r>
              <a:rPr lang="en-US" altLang="en-US" sz="3200" dirty="0">
                <a:solidFill>
                  <a:schemeClr val="bg1"/>
                </a:solidFill>
              </a:rPr>
              <a:t> He had no political aspirations</a:t>
            </a:r>
          </a:p>
          <a:p>
            <a:pPr lvl="2">
              <a:spcAft>
                <a:spcPts val="900"/>
              </a:spcAft>
              <a:buFont typeface="Arial" panose="020B0604020202020204" pitchFamily="34" charset="0"/>
              <a:buChar char="•"/>
            </a:pPr>
            <a:r>
              <a:rPr lang="en-US" altLang="en-US" sz="3200" dirty="0">
                <a:solidFill>
                  <a:srgbClr val="CCFFFF"/>
                </a:solidFill>
              </a:rPr>
              <a:t>Hypocritical:</a:t>
            </a:r>
            <a:r>
              <a:rPr lang="en-US" altLang="en-US" sz="3200" dirty="0">
                <a:solidFill>
                  <a:schemeClr val="bg1"/>
                </a:solidFill>
              </a:rPr>
              <a:t> they want political Messiah</a:t>
            </a:r>
          </a:p>
          <a:p>
            <a:pPr marL="801688" lvl="1" indent="-344488">
              <a:spcAft>
                <a:spcPts val="900"/>
              </a:spcAft>
              <a:buNone/>
            </a:pPr>
            <a:r>
              <a:rPr lang="en-US" altLang="en-US" sz="3100" dirty="0">
                <a:solidFill>
                  <a:schemeClr val="bg1"/>
                </a:solidFill>
              </a:rPr>
              <a:t> </a:t>
            </a:r>
          </a:p>
        </p:txBody>
      </p:sp>
    </p:spTree>
    <p:extLst>
      <p:ext uri="{BB962C8B-B14F-4D97-AF65-F5344CB8AC3E}">
        <p14:creationId xmlns:p14="http://schemas.microsoft.com/office/powerpoint/2010/main" val="397262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nodeType="afterEffect">
                                  <p:stCondLst>
                                    <p:cond delay="0"/>
                                  </p:stCondLst>
                                  <p:childTnLst>
                                    <p:set>
                                      <p:cBhvr>
                                        <p:cTn id="17"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152400"/>
            <a:ext cx="8229600" cy="762000"/>
          </a:xfrm>
        </p:spPr>
        <p:txBody>
          <a:bodyPr/>
          <a:lstStyle/>
          <a:p>
            <a:r>
              <a:rPr lang="en-US" altLang="en-US" sz="3600" dirty="0">
                <a:solidFill>
                  <a:srgbClr val="FFFF00"/>
                </a:solidFill>
                <a:effectLst>
                  <a:outerShdw blurRad="38100" dist="38100" dir="2700000" algn="tl">
                    <a:srgbClr val="000000"/>
                  </a:outerShdw>
                </a:effectLst>
              </a:rPr>
              <a:t>Truth and Pilate</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a:spcAft>
                <a:spcPts val="600"/>
              </a:spcAft>
              <a:buFont typeface="Arial" panose="020B0604020202020204" pitchFamily="34" charset="0"/>
              <a:buChar char="•"/>
            </a:pPr>
            <a:r>
              <a:rPr lang="en-US" altLang="en-US" dirty="0">
                <a:solidFill>
                  <a:srgbClr val="FFFF00"/>
                </a:solidFill>
              </a:rPr>
              <a:t>33:</a:t>
            </a:r>
            <a:r>
              <a:rPr lang="en-US" altLang="en-US" dirty="0">
                <a:solidFill>
                  <a:schemeClr val="bg1"/>
                </a:solidFill>
              </a:rPr>
              <a:t> Pilate–Jesus (“Caesar” and Christ) – </a:t>
            </a:r>
            <a:r>
              <a:rPr lang="en-US" altLang="en-US" dirty="0">
                <a:solidFill>
                  <a:srgbClr val="FFFFCC"/>
                </a:solidFill>
              </a:rPr>
              <a:t>“Are you king of Jews?” </a:t>
            </a:r>
            <a:r>
              <a:rPr lang="en-US" altLang="en-US" dirty="0">
                <a:solidFill>
                  <a:schemeClr val="bg1"/>
                </a:solidFill>
              </a:rPr>
              <a:t>  “YOU!”</a:t>
            </a:r>
          </a:p>
          <a:p>
            <a:pPr>
              <a:spcAft>
                <a:spcPts val="0"/>
              </a:spcAft>
              <a:buFont typeface="Arial" panose="020B0604020202020204" pitchFamily="34" charset="0"/>
              <a:buChar char="•"/>
            </a:pPr>
            <a:r>
              <a:rPr lang="en-US" altLang="en-US" dirty="0">
                <a:solidFill>
                  <a:srgbClr val="FFFF00"/>
                </a:solidFill>
              </a:rPr>
              <a:t>34:</a:t>
            </a:r>
            <a:r>
              <a:rPr lang="en-US" altLang="en-US" dirty="0">
                <a:solidFill>
                  <a:schemeClr val="bg1"/>
                </a:solidFill>
              </a:rPr>
              <a:t> if he says </a:t>
            </a:r>
            <a:r>
              <a:rPr lang="en-US" altLang="en-US" dirty="0">
                <a:solidFill>
                  <a:srgbClr val="CCFFFF"/>
                </a:solidFill>
              </a:rPr>
              <a:t>‘yes’ </a:t>
            </a:r>
            <a:r>
              <a:rPr lang="en-US" altLang="en-US" dirty="0">
                <a:solidFill>
                  <a:schemeClr val="bg1"/>
                </a:solidFill>
              </a:rPr>
              <a:t>as Jews charge: </a:t>
            </a:r>
            <a:br>
              <a:rPr lang="en-US" altLang="en-US" dirty="0">
                <a:solidFill>
                  <a:schemeClr val="bg1"/>
                </a:solidFill>
              </a:rPr>
            </a:br>
            <a:r>
              <a:rPr lang="en-US" altLang="en-US" dirty="0">
                <a:solidFill>
                  <a:schemeClr val="bg1"/>
                </a:solidFill>
              </a:rPr>
              <a:t>	He is a </a:t>
            </a:r>
            <a:r>
              <a:rPr lang="en-US" altLang="en-US" u="sng" dirty="0">
                <a:solidFill>
                  <a:schemeClr val="bg1"/>
                </a:solidFill>
              </a:rPr>
              <a:t>political</a:t>
            </a:r>
            <a:r>
              <a:rPr lang="en-US" altLang="en-US" dirty="0">
                <a:solidFill>
                  <a:schemeClr val="bg1"/>
                </a:solidFill>
              </a:rPr>
              <a:t> </a:t>
            </a:r>
            <a:r>
              <a:rPr lang="en-US" altLang="en-US" u="sng" dirty="0">
                <a:solidFill>
                  <a:schemeClr val="bg1"/>
                </a:solidFill>
              </a:rPr>
              <a:t>king</a:t>
            </a:r>
            <a:r>
              <a:rPr lang="en-US" altLang="en-US" dirty="0">
                <a:solidFill>
                  <a:schemeClr val="bg1"/>
                </a:solidFill>
              </a:rPr>
              <a:t> ...  </a:t>
            </a:r>
          </a:p>
          <a:p>
            <a:pPr marL="57150" indent="0">
              <a:spcAft>
                <a:spcPts val="0"/>
              </a:spcAft>
              <a:buNone/>
            </a:pPr>
            <a:r>
              <a:rPr lang="en-US" altLang="en-US" dirty="0">
                <a:solidFill>
                  <a:schemeClr val="bg1"/>
                </a:solidFill>
              </a:rPr>
              <a:t>    … if he says </a:t>
            </a:r>
            <a:r>
              <a:rPr lang="en-US" altLang="en-US" dirty="0">
                <a:solidFill>
                  <a:srgbClr val="CCFFFF"/>
                </a:solidFill>
              </a:rPr>
              <a:t>‘no’ </a:t>
            </a:r>
            <a:r>
              <a:rPr lang="en-US" altLang="en-US" dirty="0">
                <a:solidFill>
                  <a:schemeClr val="bg1"/>
                </a:solidFill>
              </a:rPr>
              <a:t>He </a:t>
            </a:r>
            <a:r>
              <a:rPr lang="en-US" altLang="en-US" u="sng" dirty="0">
                <a:solidFill>
                  <a:schemeClr val="bg1"/>
                </a:solidFill>
              </a:rPr>
              <a:t>denies</a:t>
            </a:r>
            <a:r>
              <a:rPr lang="en-US" altLang="en-US" dirty="0">
                <a:solidFill>
                  <a:schemeClr val="bg1"/>
                </a:solidFill>
              </a:rPr>
              <a:t> He is a </a:t>
            </a:r>
            <a:r>
              <a:rPr lang="en-US" altLang="en-US" u="sng" dirty="0">
                <a:solidFill>
                  <a:schemeClr val="bg1"/>
                </a:solidFill>
              </a:rPr>
              <a:t>king</a:t>
            </a:r>
            <a:r>
              <a:rPr lang="en-US" altLang="en-US" dirty="0">
                <a:solidFill>
                  <a:schemeClr val="bg1"/>
                </a:solidFill>
              </a:rPr>
              <a:t> in    	</a:t>
            </a:r>
            <a:r>
              <a:rPr lang="en-US" altLang="en-US" u="sng" dirty="0">
                <a:solidFill>
                  <a:schemeClr val="bg1"/>
                </a:solidFill>
              </a:rPr>
              <a:t>any</a:t>
            </a:r>
            <a:r>
              <a:rPr lang="en-US" altLang="en-US" dirty="0">
                <a:solidFill>
                  <a:schemeClr val="bg1"/>
                </a:solidFill>
              </a:rPr>
              <a:t> sense …</a:t>
            </a:r>
          </a:p>
          <a:p>
            <a:pPr marL="801688" lvl="1" indent="-344488">
              <a:spcAft>
                <a:spcPts val="900"/>
              </a:spcAft>
              <a:buNone/>
            </a:pPr>
            <a:r>
              <a:rPr lang="en-US" altLang="en-US" sz="3100" dirty="0">
                <a:solidFill>
                  <a:schemeClr val="bg1"/>
                </a:solidFill>
              </a:rPr>
              <a:t> </a:t>
            </a:r>
          </a:p>
        </p:txBody>
      </p:sp>
      <p:sp>
        <p:nvSpPr>
          <p:cNvPr id="2" name="Rectangle 1">
            <a:extLst>
              <a:ext uri="{FF2B5EF4-FFF2-40B4-BE49-F238E27FC236}">
                <a16:creationId xmlns:a16="http://schemas.microsoft.com/office/drawing/2014/main" id="{DEDDE126-A10A-41E6-83CA-521C2DE5E2B4}"/>
              </a:ext>
            </a:extLst>
          </p:cNvPr>
          <p:cNvSpPr/>
          <p:nvPr/>
        </p:nvSpPr>
        <p:spPr>
          <a:xfrm>
            <a:off x="1295400" y="4495800"/>
            <a:ext cx="3200400" cy="990600"/>
          </a:xfrm>
          <a:prstGeom prst="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He is Messianic</a:t>
            </a:r>
            <a:br>
              <a:rPr lang="en-US" sz="3100" dirty="0"/>
            </a:br>
            <a:r>
              <a:rPr lang="en-US" sz="3100" dirty="0"/>
              <a:t>King of Israel</a:t>
            </a:r>
          </a:p>
        </p:txBody>
      </p:sp>
      <p:sp>
        <p:nvSpPr>
          <p:cNvPr id="5" name="Rectangle 4">
            <a:extLst>
              <a:ext uri="{FF2B5EF4-FFF2-40B4-BE49-F238E27FC236}">
                <a16:creationId xmlns:a16="http://schemas.microsoft.com/office/drawing/2014/main" id="{02689BA4-D611-4EA5-AC14-36A2E16437F5}"/>
              </a:ext>
            </a:extLst>
          </p:cNvPr>
          <p:cNvSpPr/>
          <p:nvPr/>
        </p:nvSpPr>
        <p:spPr>
          <a:xfrm>
            <a:off x="4648200" y="4495800"/>
            <a:ext cx="3200400" cy="990600"/>
          </a:xfrm>
          <a:prstGeom prst="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t>Truth matters</a:t>
            </a:r>
            <a:br>
              <a:rPr lang="en-US" sz="3100" dirty="0"/>
            </a:br>
            <a:r>
              <a:rPr lang="en-US" sz="3100" dirty="0"/>
              <a:t>to Jesus</a:t>
            </a:r>
          </a:p>
        </p:txBody>
      </p:sp>
    </p:spTree>
    <p:extLst>
      <p:ext uri="{BB962C8B-B14F-4D97-AF65-F5344CB8AC3E}">
        <p14:creationId xmlns:p14="http://schemas.microsoft.com/office/powerpoint/2010/main" val="3951929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BB42E51-39C0-414A-A134-D61721A83D82}"/>
              </a:ext>
            </a:extLst>
          </p:cNvPr>
          <p:cNvSpPr>
            <a:spLocks noGrp="1" noChangeArrowheads="1"/>
          </p:cNvSpPr>
          <p:nvPr>
            <p:ph type="title"/>
          </p:nvPr>
        </p:nvSpPr>
        <p:spPr>
          <a:xfrm>
            <a:off x="457200" y="152400"/>
            <a:ext cx="8229600" cy="762000"/>
          </a:xfrm>
        </p:spPr>
        <p:txBody>
          <a:bodyPr/>
          <a:lstStyle/>
          <a:p>
            <a:r>
              <a:rPr lang="en-US" altLang="en-US" sz="3600" dirty="0">
                <a:solidFill>
                  <a:srgbClr val="FFFF00"/>
                </a:solidFill>
                <a:effectLst>
                  <a:outerShdw blurRad="38100" dist="38100" dir="2700000" algn="tl">
                    <a:srgbClr val="000000"/>
                  </a:outerShdw>
                </a:effectLst>
              </a:rPr>
              <a:t>Truth and Pilate</a:t>
            </a:r>
            <a:endParaRPr lang="en-US" altLang="en-US" sz="3600" dirty="0">
              <a:solidFill>
                <a:schemeClr val="bg1"/>
              </a:solidFill>
              <a:effectLst>
                <a:outerShdw blurRad="38100" dist="38100" dir="2700000" algn="tl">
                  <a:srgbClr val="000000"/>
                </a:outerShdw>
              </a:effectLst>
            </a:endParaRPr>
          </a:p>
        </p:txBody>
      </p:sp>
      <p:sp>
        <p:nvSpPr>
          <p:cNvPr id="6147" name="Rectangle 3">
            <a:extLst>
              <a:ext uri="{FF2B5EF4-FFF2-40B4-BE49-F238E27FC236}">
                <a16:creationId xmlns:a16="http://schemas.microsoft.com/office/drawing/2014/main" id="{741AC211-C10F-4539-A2DB-327FB5C81B3F}"/>
              </a:ext>
            </a:extLst>
          </p:cNvPr>
          <p:cNvSpPr>
            <a:spLocks noGrp="1" noChangeArrowheads="1"/>
          </p:cNvSpPr>
          <p:nvPr>
            <p:ph idx="1"/>
          </p:nvPr>
        </p:nvSpPr>
        <p:spPr>
          <a:xfrm>
            <a:off x="304800" y="914400"/>
            <a:ext cx="8534400" cy="5638800"/>
          </a:xfrm>
        </p:spPr>
        <p:txBody>
          <a:bodyPr/>
          <a:lstStyle/>
          <a:p>
            <a:pPr>
              <a:spcAft>
                <a:spcPts val="0"/>
              </a:spcAft>
              <a:buFont typeface="Arial" panose="020B0604020202020204" pitchFamily="34" charset="0"/>
              <a:buChar char="•"/>
            </a:pPr>
            <a:r>
              <a:rPr lang="en-US" altLang="en-US" dirty="0">
                <a:solidFill>
                  <a:srgbClr val="FFFF00"/>
                </a:solidFill>
              </a:rPr>
              <a:t>35:</a:t>
            </a:r>
            <a:r>
              <a:rPr lang="en-US" altLang="en-US" dirty="0">
                <a:solidFill>
                  <a:schemeClr val="bg1"/>
                </a:solidFill>
              </a:rPr>
              <a:t> </a:t>
            </a:r>
            <a:r>
              <a:rPr lang="en-US" altLang="en-US" dirty="0">
                <a:solidFill>
                  <a:srgbClr val="FFFFCC"/>
                </a:solidFill>
              </a:rPr>
              <a:t>“</a:t>
            </a:r>
            <a:r>
              <a:rPr lang="en-US" altLang="en-US" i="1" dirty="0">
                <a:solidFill>
                  <a:srgbClr val="FFFFCC"/>
                </a:solidFill>
              </a:rPr>
              <a:t>Am I a Jew</a:t>
            </a:r>
            <a:r>
              <a:rPr lang="en-US" altLang="en-US" dirty="0">
                <a:solidFill>
                  <a:srgbClr val="FFFFCC"/>
                </a:solidFill>
              </a:rPr>
              <a:t>?”</a:t>
            </a:r>
            <a:r>
              <a:rPr lang="en-US" altLang="en-US" dirty="0">
                <a:solidFill>
                  <a:schemeClr val="bg1"/>
                </a:solidFill>
              </a:rPr>
              <a:t>  (contempt) </a:t>
            </a:r>
          </a:p>
          <a:p>
            <a:pPr lvl="1">
              <a:spcAft>
                <a:spcPts val="300"/>
              </a:spcAft>
              <a:buFont typeface="Arial" panose="020B0604020202020204" pitchFamily="34" charset="0"/>
              <a:buChar char="•"/>
            </a:pPr>
            <a:r>
              <a:rPr lang="en-US" altLang="en-US" sz="3200" dirty="0">
                <a:solidFill>
                  <a:schemeClr val="bg1"/>
                </a:solidFill>
              </a:rPr>
              <a:t>Pilate knows envy brought Him here</a:t>
            </a:r>
          </a:p>
          <a:p>
            <a:pPr lvl="1">
              <a:spcAft>
                <a:spcPts val="600"/>
              </a:spcAft>
              <a:buFont typeface="Arial" panose="020B0604020202020204" pitchFamily="34" charset="0"/>
              <a:buChar char="•"/>
            </a:pPr>
            <a:r>
              <a:rPr lang="en-US" altLang="en-US" sz="3200" dirty="0">
                <a:solidFill>
                  <a:srgbClr val="FFFFCC"/>
                </a:solidFill>
              </a:rPr>
              <a:t>“What have you done?” </a:t>
            </a:r>
          </a:p>
          <a:p>
            <a:pPr>
              <a:spcAft>
                <a:spcPts val="0"/>
              </a:spcAft>
              <a:buFont typeface="Arial" panose="020B0604020202020204" pitchFamily="34" charset="0"/>
              <a:buChar char="•"/>
            </a:pPr>
            <a:r>
              <a:rPr lang="en-US" altLang="en-US" dirty="0">
                <a:solidFill>
                  <a:srgbClr val="FFFF00"/>
                </a:solidFill>
              </a:rPr>
              <a:t>36: </a:t>
            </a:r>
            <a:r>
              <a:rPr lang="en-US" altLang="en-US" dirty="0">
                <a:solidFill>
                  <a:schemeClr val="bg1"/>
                </a:solidFill>
              </a:rPr>
              <a:t>Lord returns to question of v.33</a:t>
            </a:r>
          </a:p>
          <a:p>
            <a:pPr marL="514350" lvl="1" indent="0">
              <a:spcBef>
                <a:spcPts val="600"/>
              </a:spcBef>
              <a:spcAft>
                <a:spcPts val="600"/>
              </a:spcAft>
              <a:buNone/>
            </a:pPr>
            <a:r>
              <a:rPr lang="en-US" altLang="en-US" sz="3200" dirty="0">
                <a:solidFill>
                  <a:schemeClr val="bg1"/>
                </a:solidFill>
              </a:rPr>
              <a:t> </a:t>
            </a:r>
            <a:r>
              <a:rPr lang="en-US" altLang="en-US" sz="2600" dirty="0">
                <a:solidFill>
                  <a:srgbClr val="FFC000"/>
                </a:solidFill>
              </a:rPr>
              <a:t>1)</a:t>
            </a:r>
            <a:r>
              <a:rPr lang="en-US" altLang="en-US" sz="3200" dirty="0">
                <a:solidFill>
                  <a:schemeClr val="bg1"/>
                </a:solidFill>
              </a:rPr>
              <a:t> He has a kingdom  </a:t>
            </a:r>
            <a:r>
              <a:rPr lang="en-US" altLang="en-US" dirty="0">
                <a:solidFill>
                  <a:schemeClr val="bg1"/>
                </a:solidFill>
              </a:rPr>
              <a:t>(Mt.21)</a:t>
            </a:r>
            <a:endParaRPr lang="en-US" altLang="en-US" sz="3200" dirty="0">
              <a:solidFill>
                <a:schemeClr val="bg1"/>
              </a:solidFill>
            </a:endParaRPr>
          </a:p>
          <a:p>
            <a:pPr marL="976313" lvl="1" indent="-461963">
              <a:spcAft>
                <a:spcPts val="600"/>
              </a:spcAft>
              <a:buNone/>
              <a:tabLst>
                <a:tab pos="1027113" algn="l"/>
              </a:tabLst>
            </a:pPr>
            <a:r>
              <a:rPr lang="en-US" altLang="en-US" sz="3200" dirty="0">
                <a:solidFill>
                  <a:schemeClr val="bg1"/>
                </a:solidFill>
              </a:rPr>
              <a:t> </a:t>
            </a:r>
            <a:r>
              <a:rPr lang="en-US" altLang="en-US" sz="2600" dirty="0">
                <a:solidFill>
                  <a:srgbClr val="FFC000"/>
                </a:solidFill>
              </a:rPr>
              <a:t>2)</a:t>
            </a:r>
            <a:r>
              <a:rPr lang="en-US" altLang="en-US" sz="3200" dirty="0">
                <a:solidFill>
                  <a:schemeClr val="bg1"/>
                </a:solidFill>
              </a:rPr>
              <a:t> His kingdom is not of this world </a:t>
            </a:r>
            <a:br>
              <a:rPr lang="en-US" altLang="en-US" sz="3200" dirty="0">
                <a:solidFill>
                  <a:schemeClr val="bg1"/>
                </a:solidFill>
              </a:rPr>
            </a:br>
            <a:r>
              <a:rPr lang="en-US" altLang="en-US" sz="3100" dirty="0">
                <a:solidFill>
                  <a:schemeClr val="bg1"/>
                </a:solidFill>
              </a:rPr>
              <a:t>(John 18:10-11, He stopped violence)</a:t>
            </a:r>
            <a:endParaRPr lang="en-US" altLang="en-US" sz="3100" dirty="0">
              <a:solidFill>
                <a:srgbClr val="FFFF00"/>
              </a:solidFill>
            </a:endParaRPr>
          </a:p>
        </p:txBody>
      </p:sp>
    </p:spTree>
    <p:extLst>
      <p:ext uri="{BB962C8B-B14F-4D97-AF65-F5344CB8AC3E}">
        <p14:creationId xmlns:p14="http://schemas.microsoft.com/office/powerpoint/2010/main" val="3975185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2304</TotalTime>
  <Words>1394</Words>
  <Application>Microsoft Office PowerPoint</Application>
  <PresentationFormat>On-screen Show (4:3)</PresentationFormat>
  <Paragraphs>124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Times New Roman</vt:lpstr>
      <vt:lpstr>Wingdings</vt:lpstr>
      <vt:lpstr>1_Default Design</vt:lpstr>
      <vt:lpstr>PowerPoint Presentation</vt:lpstr>
      <vt:lpstr>Self-evident truths</vt:lpstr>
      <vt:lpstr>Truth (1/3)</vt:lpstr>
      <vt:lpstr>Truth (2/3)</vt:lpstr>
      <vt:lpstr>Truth (3/3)</vt:lpstr>
      <vt:lpstr>PowerPoint Presentation</vt:lpstr>
      <vt:lpstr>Truth and a . . .</vt:lpstr>
      <vt:lpstr>Truth and Pilate</vt:lpstr>
      <vt:lpstr>Truth and Pilate</vt:lpstr>
      <vt:lpstr>Truth and Pilate</vt:lpstr>
      <vt:lpstr>Truth and Pilate</vt:lpstr>
      <vt:lpstr>Truth and an apostle</vt:lpstr>
      <vt:lpstr>PowerPoint Presentation</vt:lpstr>
      <vt:lpstr>Jn.8</vt:lpstr>
      <vt:lpstr>PowerPoint Presentation</vt:lpstr>
      <vt:lpstr>Professor: no absolute truth</vt:lpstr>
      <vt:lpstr>Preachers: whatever you believe is truth to you</vt:lpstr>
      <vt:lpstr>People in general</vt:lpstr>
      <vt:lpstr>People in general</vt:lpstr>
      <vt:lpstr>Politicians</vt:lpstr>
      <vt:lpstr>Entertainers</vt:lpstr>
      <vt:lpstr>Entertainers</vt:lpstr>
      <vt:lpstr>PowerPoint Presentation</vt:lpstr>
      <vt:lpstr>1. Look in right place</vt:lpstr>
      <vt:lpstr>2. Look during right period</vt:lpstr>
      <vt:lpstr>2. Look during right period</vt:lpstr>
      <vt:lpstr>3. Look with right purpose</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71</cp:revision>
  <dcterms:created xsi:type="dcterms:W3CDTF">2006-09-08T19:51:33Z</dcterms:created>
  <dcterms:modified xsi:type="dcterms:W3CDTF">2021-07-19T17:02:38Z</dcterms:modified>
</cp:coreProperties>
</file>