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6"/>
  </p:notesMasterIdLst>
  <p:sldIdLst>
    <p:sldId id="305" r:id="rId2"/>
    <p:sldId id="475" r:id="rId3"/>
    <p:sldId id="512" r:id="rId4"/>
    <p:sldId id="601" r:id="rId5"/>
    <p:sldId id="606" r:id="rId6"/>
    <p:sldId id="585" r:id="rId7"/>
    <p:sldId id="586" r:id="rId8"/>
    <p:sldId id="587" r:id="rId9"/>
    <p:sldId id="588" r:id="rId10"/>
    <p:sldId id="571" r:id="rId11"/>
    <p:sldId id="589" r:id="rId12"/>
    <p:sldId id="602" r:id="rId13"/>
    <p:sldId id="603" r:id="rId14"/>
    <p:sldId id="591" r:id="rId15"/>
    <p:sldId id="592" r:id="rId16"/>
    <p:sldId id="593" r:id="rId17"/>
    <p:sldId id="594" r:id="rId18"/>
    <p:sldId id="595" r:id="rId19"/>
    <p:sldId id="604" r:id="rId20"/>
    <p:sldId id="596" r:id="rId21"/>
    <p:sldId id="597" r:id="rId22"/>
    <p:sldId id="605" r:id="rId23"/>
    <p:sldId id="598" r:id="rId24"/>
    <p:sldId id="599"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FF"/>
    <a:srgbClr val="CCFFCC"/>
    <a:srgbClr val="FFCC66"/>
    <a:srgbClr val="00FFCC"/>
    <a:srgbClr val="FFFF99"/>
    <a:srgbClr val="99FF66"/>
    <a:srgbClr val="FF9933"/>
    <a:srgbClr val="C0C0C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86" d="100"/>
          <a:sy n="86" d="100"/>
        </p:scale>
        <p:origin x="1134" y="60"/>
      </p:cViewPr>
      <p:guideLst>
        <p:guide orient="horz" pos="2160"/>
        <p:guide pos="2880"/>
      </p:guideLst>
    </p:cSldViewPr>
  </p:slideViewPr>
  <p:notesTextViewPr>
    <p:cViewPr>
      <p:scale>
        <a:sx n="1" d="1"/>
        <a:sy n="1" d="1"/>
      </p:scale>
      <p:origin x="0" y="0"/>
    </p:cViewPr>
  </p:notesTextViewPr>
  <p:sorterViewPr>
    <p:cViewPr>
      <p:scale>
        <a:sx n="100" d="100"/>
        <a:sy n="100" d="100"/>
      </p:scale>
      <p:origin x="0" y="-28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E2DBE-3CC1-45BF-9091-EE7BE7AC25D2}" type="datetimeFigureOut">
              <a:rPr lang="en-US" smtClean="0"/>
              <a:t>8/21/2021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3ED6D4-530D-42E2-AFA1-2340E0A7DD07}" type="slidenum">
              <a:rPr lang="en-US" smtClean="0"/>
              <a:t>‹#›</a:t>
            </a:fld>
            <a:endParaRPr lang="en-US"/>
          </a:p>
        </p:txBody>
      </p:sp>
    </p:spTree>
    <p:extLst>
      <p:ext uri="{BB962C8B-B14F-4D97-AF65-F5344CB8AC3E}">
        <p14:creationId xmlns:p14="http://schemas.microsoft.com/office/powerpoint/2010/main" val="839066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701566" y="524167"/>
            <a:ext cx="5748913" cy="1295400"/>
          </a:xfrm>
          <a:prstGeom prst="roundRect">
            <a:avLst/>
          </a:prstGeom>
          <a:solidFill>
            <a:schemeClr val="tx1"/>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dirty="0">
                <a:solidFill>
                  <a:srgbClr val="CCFFFF"/>
                </a:solidFill>
              </a:rPr>
              <a:t>The Bible and</a:t>
            </a:r>
          </a:p>
          <a:p>
            <a:pPr algn="ctr" eaLnBrk="1" hangingPunct="1">
              <a:defRPr/>
            </a:pPr>
            <a:r>
              <a:rPr lang="en-US" sz="4000" dirty="0">
                <a:solidFill>
                  <a:srgbClr val="CCFFFF"/>
                </a:solidFill>
              </a:rPr>
              <a:t>The Church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1376502"/>
          </a:xfrm>
        </p:spPr>
        <p:txBody>
          <a:bodyPr/>
          <a:lstStyle/>
          <a:p>
            <a:r>
              <a:rPr kumimoji="0" lang="en-US" sz="2400" b="0" i="0" u="none" strike="noStrike" kern="1200" cap="none" spc="0" normalizeH="0" baseline="0" noProof="0" dirty="0">
                <a:ln>
                  <a:noFill/>
                </a:ln>
                <a:solidFill>
                  <a:srgbClr val="FFFFFF"/>
                </a:solidFill>
                <a:effectLst/>
                <a:uLnTx/>
                <a:uFillTx/>
                <a:latin typeface="Arial"/>
                <a:ea typeface="+mj-ea"/>
                <a:cs typeface="+mj-cs"/>
              </a:rPr>
              <a:t>Irrelevant,  Irritating</a:t>
            </a:r>
            <a:br>
              <a:rPr kumimoji="0" lang="en-US" sz="2400" b="0" i="0" u="none" strike="noStrike" kern="1200" cap="none" spc="0" normalizeH="0" baseline="0" noProof="0" dirty="0">
                <a:ln>
                  <a:noFill/>
                </a:ln>
                <a:solidFill>
                  <a:srgbClr val="FFFFFF"/>
                </a:solidFill>
                <a:effectLst/>
                <a:uLnTx/>
                <a:uFillTx/>
                <a:latin typeface="Arial"/>
                <a:ea typeface="+mj-ea"/>
                <a:cs typeface="+mj-cs"/>
              </a:rPr>
            </a:br>
            <a:r>
              <a:rPr kumimoji="0" lang="en-US" sz="3400" b="0" i="0" u="none" strike="noStrike" kern="1200" cap="none" spc="0" normalizeH="0" baseline="0" noProof="0" dirty="0">
                <a:ln>
                  <a:noFill/>
                </a:ln>
                <a:solidFill>
                  <a:srgbClr val="CCFFFF"/>
                </a:solidFill>
                <a:effectLst/>
                <a:uLnTx/>
                <a:uFillTx/>
                <a:latin typeface="Arial"/>
                <a:ea typeface="+mj-ea"/>
                <a:cs typeface="+mj-cs"/>
              </a:rPr>
              <a:t>Inaccurate</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09423" y="1450108"/>
            <a:ext cx="8529777" cy="4932216"/>
          </a:xfrm>
        </p:spPr>
        <p:txBody>
          <a:bodyPr/>
          <a:lstStyle/>
          <a:p>
            <a:pPr>
              <a:spcAft>
                <a:spcPts val="300"/>
              </a:spcAft>
              <a:buFont typeface="Wingdings" panose="05000000000000000000" pitchFamily="2" charset="2"/>
              <a:buChar char="§"/>
            </a:pPr>
            <a:r>
              <a:rPr lang="en-US" dirty="0">
                <a:solidFill>
                  <a:srgbClr val="FFFFCC"/>
                </a:solidFill>
              </a:rPr>
              <a:t>Skeptics charge Bible with absurdities</a:t>
            </a:r>
          </a:p>
          <a:p>
            <a:pPr marL="457200" lvl="1" indent="0">
              <a:spcAft>
                <a:spcPts val="300"/>
              </a:spcAft>
              <a:buNone/>
            </a:pPr>
            <a:r>
              <a:rPr lang="en-US" sz="2400" dirty="0">
                <a:solidFill>
                  <a:schemeClr val="bg1"/>
                </a:solidFill>
                <a:ea typeface="Times New Roman" panose="02020603050405020304" pitchFamily="18" charset="0"/>
              </a:rPr>
              <a:t>1. </a:t>
            </a:r>
            <a:r>
              <a:rPr lang="en-US" sz="3000" dirty="0">
                <a:solidFill>
                  <a:schemeClr val="bg1"/>
                </a:solidFill>
                <a:ea typeface="Times New Roman" panose="02020603050405020304" pitchFamily="18" charset="0"/>
              </a:rPr>
              <a:t>Jacob’s branches, Gn.30:25-43 </a:t>
            </a:r>
            <a:r>
              <a:rPr lang="en-US" dirty="0">
                <a:solidFill>
                  <a:schemeClr val="bg1"/>
                </a:solidFill>
                <a:ea typeface="Times New Roman" panose="02020603050405020304" pitchFamily="18" charset="0"/>
              </a:rPr>
              <a:t>(31:7,9,12)</a:t>
            </a:r>
            <a:endParaRPr lang="en-US" sz="3100" dirty="0">
              <a:solidFill>
                <a:srgbClr val="CCFFFF"/>
              </a:solidFill>
              <a:ea typeface="Times New Roman" panose="02020603050405020304" pitchFamily="18" charset="0"/>
            </a:endParaRPr>
          </a:p>
          <a:p>
            <a:pPr lvl="2">
              <a:spcAft>
                <a:spcPts val="300"/>
              </a:spcAft>
              <a:buFont typeface="Wingdings" panose="05000000000000000000" pitchFamily="2" charset="2"/>
              <a:buChar char="§"/>
            </a:pPr>
            <a:r>
              <a:rPr lang="en-US" sz="3100" dirty="0">
                <a:solidFill>
                  <a:srgbClr val="CCFFCC"/>
                </a:solidFill>
                <a:ea typeface="Times New Roman" panose="02020603050405020304" pitchFamily="18" charset="0"/>
              </a:rPr>
              <a:t>If God could overrule evil men to   accomplish His plan </a:t>
            </a:r>
            <a:r>
              <a:rPr lang="en-US" sz="3100" dirty="0">
                <a:solidFill>
                  <a:schemeClr val="bg1"/>
                </a:solidFill>
                <a:ea typeface="Times New Roman" panose="02020603050405020304" pitchFamily="18" charset="0"/>
              </a:rPr>
              <a:t>(Ac.2:23), </a:t>
            </a:r>
            <a:r>
              <a:rPr lang="en-US" sz="3100" dirty="0">
                <a:solidFill>
                  <a:srgbClr val="CCFFCC"/>
                </a:solidFill>
                <a:ea typeface="Times New Roman" panose="02020603050405020304" pitchFamily="18" charset="0"/>
              </a:rPr>
              <a:t>could He not 	overrule Jacob’s superstition to bless him and fulfill His promises?</a:t>
            </a:r>
          </a:p>
          <a:p>
            <a:pPr lvl="2">
              <a:spcAft>
                <a:spcPts val="300"/>
              </a:spcAft>
              <a:buFont typeface="Wingdings" panose="05000000000000000000" pitchFamily="2" charset="2"/>
              <a:buChar char="§"/>
            </a:pPr>
            <a:r>
              <a:rPr lang="en-US" sz="3100" dirty="0">
                <a:solidFill>
                  <a:schemeClr val="bg1"/>
                </a:solidFill>
                <a:ea typeface="Times New Roman" panose="02020603050405020304" pitchFamily="18" charset="0"/>
              </a:rPr>
              <a:t>Rahab.  </a:t>
            </a:r>
          </a:p>
          <a:p>
            <a:pPr marL="457200" lvl="1" indent="0">
              <a:spcAft>
                <a:spcPts val="300"/>
              </a:spcAft>
              <a:buNone/>
            </a:pPr>
            <a:endParaRPr lang="en-US"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2201169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2842"/>
            <a:ext cx="8229600" cy="1339557"/>
          </a:xfrm>
        </p:spPr>
        <p:txBody>
          <a:bodyPr/>
          <a:lstStyle/>
          <a:p>
            <a:r>
              <a:rPr kumimoji="0" lang="en-US" sz="2400" b="0" i="0" u="none" strike="noStrike" kern="1200" cap="none" spc="0" normalizeH="0" baseline="0" noProof="0" dirty="0">
                <a:ln>
                  <a:noFill/>
                </a:ln>
                <a:solidFill>
                  <a:srgbClr val="FFFFFF"/>
                </a:solidFill>
                <a:effectLst/>
                <a:uLnTx/>
                <a:uFillTx/>
                <a:latin typeface="Arial"/>
                <a:ea typeface="+mj-ea"/>
                <a:cs typeface="+mj-cs"/>
              </a:rPr>
              <a:t>Irrelevant,  Irritating</a:t>
            </a:r>
            <a:br>
              <a:rPr kumimoji="0" lang="en-US" sz="2400" b="0" i="0" u="none" strike="noStrike" kern="1200" cap="none" spc="0" normalizeH="0" baseline="0" noProof="0" dirty="0">
                <a:ln>
                  <a:noFill/>
                </a:ln>
                <a:solidFill>
                  <a:srgbClr val="FFFFFF"/>
                </a:solidFill>
                <a:effectLst/>
                <a:uLnTx/>
                <a:uFillTx/>
                <a:latin typeface="Arial"/>
                <a:ea typeface="+mj-ea"/>
                <a:cs typeface="+mj-cs"/>
              </a:rPr>
            </a:br>
            <a:r>
              <a:rPr kumimoji="0" lang="en-US" sz="3400" b="0" i="0" u="none" strike="noStrike" kern="1200" cap="none" spc="0" normalizeH="0" baseline="0" noProof="0" dirty="0">
                <a:ln>
                  <a:noFill/>
                </a:ln>
                <a:solidFill>
                  <a:srgbClr val="CCFFFF"/>
                </a:solidFill>
                <a:effectLst/>
                <a:uLnTx/>
                <a:uFillTx/>
                <a:latin typeface="Arial"/>
                <a:ea typeface="+mj-ea"/>
                <a:cs typeface="+mj-cs"/>
              </a:rPr>
              <a:t>Inaccurate</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09423" y="1459347"/>
            <a:ext cx="8529777" cy="4858325"/>
          </a:xfrm>
        </p:spPr>
        <p:txBody>
          <a:bodyPr/>
          <a:lstStyle/>
          <a:p>
            <a:pPr>
              <a:spcAft>
                <a:spcPts val="300"/>
              </a:spcAft>
              <a:buFont typeface="Wingdings" panose="05000000000000000000" pitchFamily="2" charset="2"/>
              <a:buChar char="§"/>
            </a:pPr>
            <a:r>
              <a:rPr lang="en-US" dirty="0">
                <a:solidFill>
                  <a:srgbClr val="FFFFCC"/>
                </a:solidFill>
              </a:rPr>
              <a:t>Skeptics charge Bible with absurdities</a:t>
            </a:r>
          </a:p>
          <a:p>
            <a:pPr marL="457200" lvl="1" indent="0">
              <a:spcAft>
                <a:spcPts val="300"/>
              </a:spcAft>
              <a:buNone/>
            </a:pPr>
            <a:r>
              <a:rPr lang="en-US" sz="2400" dirty="0">
                <a:solidFill>
                  <a:srgbClr val="FFFF00"/>
                </a:solidFill>
                <a:ea typeface="Times New Roman" panose="02020603050405020304" pitchFamily="18" charset="0"/>
              </a:rPr>
              <a:t>1. </a:t>
            </a:r>
            <a:r>
              <a:rPr lang="en-US" sz="3000" dirty="0">
                <a:solidFill>
                  <a:schemeClr val="bg1"/>
                </a:solidFill>
                <a:ea typeface="Times New Roman" panose="02020603050405020304" pitchFamily="18" charset="0"/>
              </a:rPr>
              <a:t>Jacob’s branches, Gn.30:25-43 </a:t>
            </a:r>
            <a:r>
              <a:rPr lang="en-US" dirty="0">
                <a:solidFill>
                  <a:schemeClr val="bg1"/>
                </a:solidFill>
                <a:ea typeface="Times New Roman" panose="02020603050405020304" pitchFamily="18" charset="0"/>
              </a:rPr>
              <a:t>(31:7,9,12)</a:t>
            </a:r>
          </a:p>
          <a:p>
            <a:pPr marL="457200" lvl="1" indent="0">
              <a:spcAft>
                <a:spcPts val="300"/>
              </a:spcAft>
              <a:buNone/>
            </a:pPr>
            <a:r>
              <a:rPr lang="en-US" sz="2400" dirty="0">
                <a:solidFill>
                  <a:srgbClr val="FFFF00"/>
                </a:solidFill>
                <a:ea typeface="Times New Roman" panose="02020603050405020304" pitchFamily="18" charset="0"/>
              </a:rPr>
              <a:t>2. </a:t>
            </a:r>
            <a:r>
              <a:rPr lang="en-US" dirty="0">
                <a:solidFill>
                  <a:schemeClr val="bg1"/>
                </a:solidFill>
                <a:ea typeface="Times New Roman" panose="02020603050405020304" pitchFamily="18" charset="0"/>
              </a:rPr>
              <a:t>Flat earth.</a:t>
            </a:r>
          </a:p>
          <a:p>
            <a:pPr marL="457200" lvl="1" indent="0">
              <a:spcAft>
                <a:spcPts val="300"/>
              </a:spcAft>
              <a:buNone/>
            </a:pPr>
            <a:r>
              <a:rPr lang="en-US" dirty="0">
                <a:solidFill>
                  <a:schemeClr val="bg1"/>
                </a:solidFill>
                <a:ea typeface="Times New Roman" panose="02020603050405020304" pitchFamily="18" charset="0"/>
              </a:rPr>
              <a:t>	▪</a:t>
            </a:r>
            <a:r>
              <a:rPr lang="en-US" sz="3200" dirty="0">
                <a:solidFill>
                  <a:srgbClr val="CCFFFF"/>
                </a:solidFill>
                <a:ea typeface="Times New Roman" panose="02020603050405020304" pitchFamily="18" charset="0"/>
              </a:rPr>
              <a:t>False charge.</a:t>
            </a:r>
          </a:p>
          <a:p>
            <a:pPr marL="457200" lvl="1" indent="0">
              <a:spcAft>
                <a:spcPts val="300"/>
              </a:spcAft>
              <a:buNone/>
            </a:pPr>
            <a:r>
              <a:rPr lang="en-US" sz="2400" dirty="0">
                <a:solidFill>
                  <a:srgbClr val="FFFF00"/>
                </a:solidFill>
                <a:ea typeface="Times New Roman" panose="02020603050405020304" pitchFamily="18" charset="0"/>
              </a:rPr>
              <a:t>3.</a:t>
            </a:r>
            <a:r>
              <a:rPr lang="en-US" sz="3200" dirty="0">
                <a:solidFill>
                  <a:schemeClr val="bg1"/>
                </a:solidFill>
                <a:ea typeface="Times New Roman" panose="02020603050405020304" pitchFamily="18" charset="0"/>
              </a:rPr>
              <a:t> </a:t>
            </a:r>
            <a:r>
              <a:rPr lang="en-US" sz="3000" dirty="0">
                <a:solidFill>
                  <a:schemeClr val="bg1"/>
                </a:solidFill>
                <a:ea typeface="Times New Roman" panose="02020603050405020304" pitchFamily="18" charset="0"/>
              </a:rPr>
              <a:t>Josephus doesn’t say much about Jesus.</a:t>
            </a:r>
          </a:p>
          <a:p>
            <a:pPr marL="457200" lvl="1" indent="0">
              <a:spcAft>
                <a:spcPts val="300"/>
              </a:spcAft>
              <a:buNone/>
            </a:pPr>
            <a:r>
              <a:rPr lang="en-US" sz="3200" dirty="0">
                <a:solidFill>
                  <a:schemeClr val="bg1"/>
                </a:solidFill>
                <a:ea typeface="Times New Roman" panose="02020603050405020304" pitchFamily="18" charset="0"/>
              </a:rPr>
              <a:t>	▪</a:t>
            </a:r>
            <a:r>
              <a:rPr lang="en-US" sz="3200" dirty="0">
                <a:solidFill>
                  <a:srgbClr val="CCFFFF"/>
                </a:solidFill>
                <a:ea typeface="Times New Roman" panose="02020603050405020304" pitchFamily="18" charset="0"/>
              </a:rPr>
              <a:t>Silence proves nothing.</a:t>
            </a:r>
          </a:p>
          <a:p>
            <a:pPr marL="457200" lvl="1" indent="0">
              <a:spcAft>
                <a:spcPts val="300"/>
              </a:spcAft>
              <a:buNone/>
            </a:pPr>
            <a:r>
              <a:rPr lang="en-US" sz="3200" dirty="0">
                <a:solidFill>
                  <a:schemeClr val="bg1"/>
                </a:solidFill>
                <a:ea typeface="Times New Roman" panose="02020603050405020304" pitchFamily="18" charset="0"/>
              </a:rPr>
              <a:t>	▪</a:t>
            </a:r>
            <a:r>
              <a:rPr lang="en-US" sz="3200" dirty="0">
                <a:solidFill>
                  <a:srgbClr val="CCFFFF"/>
                </a:solidFill>
                <a:ea typeface="Times New Roman" panose="02020603050405020304" pitchFamily="18" charset="0"/>
              </a:rPr>
              <a:t>How much does he say about Buddha?</a:t>
            </a:r>
          </a:p>
          <a:p>
            <a:pPr marL="914400" lvl="1" indent="-633413">
              <a:spcAft>
                <a:spcPts val="300"/>
              </a:spcAft>
              <a:buNone/>
            </a:pPr>
            <a:r>
              <a:rPr lang="en-US" sz="3200" dirty="0">
                <a:solidFill>
                  <a:schemeClr val="bg1"/>
                </a:solidFill>
                <a:ea typeface="Times New Roman" panose="02020603050405020304" pitchFamily="18" charset="0"/>
              </a:rPr>
              <a:t>	▪</a:t>
            </a:r>
            <a:r>
              <a:rPr lang="en-US" sz="3200" dirty="0">
                <a:solidFill>
                  <a:srgbClr val="CCFFFF"/>
                </a:solidFill>
                <a:ea typeface="Times New Roman" panose="02020603050405020304" pitchFamily="18" charset="0"/>
              </a:rPr>
              <a:t>What He says about Jesus, they reject.</a:t>
            </a:r>
          </a:p>
        </p:txBody>
      </p:sp>
    </p:spTree>
    <p:extLst>
      <p:ext uri="{BB962C8B-B14F-4D97-AF65-F5344CB8AC3E}">
        <p14:creationId xmlns:p14="http://schemas.microsoft.com/office/powerpoint/2010/main" val="51149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1099411"/>
          </a:xfrm>
        </p:spPr>
        <p:txBody>
          <a:bodyPr/>
          <a:lstStyle/>
          <a:p>
            <a:r>
              <a:rPr kumimoji="0" lang="en-US" sz="2400" b="0" i="0" u="none" strike="noStrike" kern="1200" cap="none" spc="0" normalizeH="0" baseline="0" noProof="0" dirty="0">
                <a:ln>
                  <a:noFill/>
                </a:ln>
                <a:solidFill>
                  <a:srgbClr val="FFFFFF"/>
                </a:solidFill>
                <a:effectLst/>
                <a:uLnTx/>
                <a:uFillTx/>
                <a:latin typeface="Arial"/>
                <a:ea typeface="+mj-ea"/>
                <a:cs typeface="+mj-cs"/>
              </a:rPr>
              <a:t>Irrelevant,  Irritating,  Inaccurate</a:t>
            </a:r>
            <a:br>
              <a:rPr kumimoji="0" lang="en-US" sz="2400" b="0" i="0" u="none" strike="noStrike" kern="1200" cap="none" spc="0" normalizeH="0" baseline="0" noProof="0" dirty="0">
                <a:ln>
                  <a:noFill/>
                </a:ln>
                <a:solidFill>
                  <a:srgbClr val="FFFFFF"/>
                </a:solidFill>
                <a:effectLst/>
                <a:uLnTx/>
                <a:uFillTx/>
                <a:latin typeface="Arial"/>
                <a:ea typeface="+mj-ea"/>
                <a:cs typeface="+mj-cs"/>
              </a:rPr>
            </a:br>
            <a:r>
              <a:rPr kumimoji="0" lang="en-US" sz="3400" b="0" i="0" u="none" strike="noStrike" kern="1200" cap="none" spc="0" normalizeH="0" baseline="0" noProof="0" dirty="0">
                <a:ln>
                  <a:noFill/>
                </a:ln>
                <a:solidFill>
                  <a:srgbClr val="CCFFFF"/>
                </a:solidFill>
                <a:effectLst/>
                <a:uLnTx/>
                <a:uFillTx/>
                <a:latin typeface="Arial"/>
                <a:ea typeface="+mj-ea"/>
                <a:cs typeface="+mj-cs"/>
              </a:rPr>
              <a:t>Influence</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09423" y="1219200"/>
            <a:ext cx="8529777" cy="5144651"/>
          </a:xfrm>
        </p:spPr>
        <p:txBody>
          <a:bodyPr/>
          <a:lstStyle/>
          <a:p>
            <a:pPr>
              <a:spcAft>
                <a:spcPts val="300"/>
              </a:spcAft>
              <a:buFont typeface="Wingdings" panose="05000000000000000000" pitchFamily="2" charset="2"/>
              <a:buChar char="§"/>
            </a:pPr>
            <a:r>
              <a:rPr lang="en-US" dirty="0">
                <a:solidFill>
                  <a:srgbClr val="FFFFCC"/>
                </a:solidFill>
              </a:rPr>
              <a:t>“It caused inquisitions”</a:t>
            </a:r>
          </a:p>
          <a:p>
            <a:pPr lvl="1">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Totally </a:t>
            </a:r>
            <a:r>
              <a:rPr lang="en-US" sz="3200" u="sng" dirty="0">
                <a:solidFill>
                  <a:schemeClr val="bg1"/>
                </a:solidFill>
                <a:ea typeface="Times New Roman" panose="02020603050405020304" pitchFamily="18" charset="0"/>
              </a:rPr>
              <a:t>contrary</a:t>
            </a:r>
            <a:r>
              <a:rPr lang="en-US" sz="3200" dirty="0">
                <a:solidFill>
                  <a:schemeClr val="bg1"/>
                </a:solidFill>
                <a:ea typeface="Times New Roman" panose="02020603050405020304" pitchFamily="18" charset="0"/>
              </a:rPr>
              <a:t> to Bible</a:t>
            </a:r>
          </a:p>
          <a:p>
            <a:pPr lvl="1">
              <a:spcAft>
                <a:spcPts val="300"/>
              </a:spcAft>
              <a:buFont typeface="Wingdings" panose="05000000000000000000" pitchFamily="2" charset="2"/>
              <a:buChar char="§"/>
            </a:pPr>
            <a:r>
              <a:rPr lang="en-US" sz="3100" dirty="0">
                <a:solidFill>
                  <a:schemeClr val="bg1"/>
                </a:solidFill>
                <a:ea typeface="Times New Roman" panose="02020603050405020304" pitchFamily="18" charset="0"/>
              </a:rPr>
              <a:t>Lk.22</a:t>
            </a:r>
            <a:r>
              <a:rPr lang="en-US" sz="3100" baseline="30000" dirty="0">
                <a:solidFill>
                  <a:srgbClr val="FFFF00"/>
                </a:solidFill>
                <a:ea typeface="Times New Roman" panose="02020603050405020304" pitchFamily="18" charset="0"/>
              </a:rPr>
              <a:t>49</a:t>
            </a:r>
            <a:r>
              <a:rPr lang="en-US" sz="3100" dirty="0">
                <a:solidFill>
                  <a:schemeClr val="bg1"/>
                </a:solidFill>
                <a:ea typeface="Times New Roman" panose="02020603050405020304" pitchFamily="18" charset="0"/>
              </a:rPr>
              <a:t> And when those who were around him saw what would follow, they said, “Lord, shall we strike with the sword?” </a:t>
            </a:r>
            <a:r>
              <a:rPr lang="en-US" sz="3100" baseline="30000" dirty="0">
                <a:solidFill>
                  <a:srgbClr val="FFFF00"/>
                </a:solidFill>
                <a:ea typeface="Times New Roman" panose="02020603050405020304" pitchFamily="18" charset="0"/>
              </a:rPr>
              <a:t>50 </a:t>
            </a:r>
            <a:r>
              <a:rPr lang="en-US" sz="3100" dirty="0">
                <a:solidFill>
                  <a:schemeClr val="bg1"/>
                </a:solidFill>
                <a:ea typeface="Times New Roman" panose="02020603050405020304" pitchFamily="18" charset="0"/>
              </a:rPr>
              <a:t>And one of them struck the servant of the high priest and cut off his right ear.  </a:t>
            </a:r>
            <a:r>
              <a:rPr lang="en-US" sz="3100" baseline="30000" dirty="0">
                <a:solidFill>
                  <a:srgbClr val="FFFF00"/>
                </a:solidFill>
                <a:ea typeface="Times New Roman" panose="02020603050405020304" pitchFamily="18" charset="0"/>
              </a:rPr>
              <a:t>51</a:t>
            </a:r>
            <a:r>
              <a:rPr lang="en-US" sz="3100" dirty="0">
                <a:solidFill>
                  <a:schemeClr val="bg1"/>
                </a:solidFill>
                <a:ea typeface="Times New Roman" panose="02020603050405020304" pitchFamily="18" charset="0"/>
              </a:rPr>
              <a:t> But Jesus said, “No more of this!”  And he touched his ear and healed him.</a:t>
            </a:r>
          </a:p>
          <a:p>
            <a:pPr lvl="2">
              <a:spcAft>
                <a:spcPts val="300"/>
              </a:spcAft>
              <a:buFont typeface="Wingdings" panose="05000000000000000000" pitchFamily="2" charset="2"/>
              <a:buChar char="§"/>
            </a:pPr>
            <a:endParaRPr lang="en-US" sz="32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237494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1164066"/>
          </a:xfrm>
        </p:spPr>
        <p:txBody>
          <a:bodyPr/>
          <a:lstStyle/>
          <a:p>
            <a:r>
              <a:rPr kumimoji="0" lang="en-US" sz="2400" b="0" i="0" u="none" strike="noStrike" kern="1200" cap="none" spc="0" normalizeH="0" baseline="0" noProof="0" dirty="0">
                <a:ln>
                  <a:noFill/>
                </a:ln>
                <a:solidFill>
                  <a:srgbClr val="FFFFFF"/>
                </a:solidFill>
                <a:effectLst/>
                <a:uLnTx/>
                <a:uFillTx/>
                <a:latin typeface="Arial"/>
                <a:ea typeface="+mj-ea"/>
                <a:cs typeface="+mj-cs"/>
              </a:rPr>
              <a:t>Irrelevant,  Irritating,  Inaccurate</a:t>
            </a:r>
            <a:br>
              <a:rPr kumimoji="0" lang="en-US" sz="2400" b="0" i="0" u="none" strike="noStrike" kern="1200" cap="none" spc="0" normalizeH="0" baseline="0" noProof="0" dirty="0">
                <a:ln>
                  <a:noFill/>
                </a:ln>
                <a:solidFill>
                  <a:srgbClr val="FFFFFF"/>
                </a:solidFill>
                <a:effectLst/>
                <a:uLnTx/>
                <a:uFillTx/>
                <a:latin typeface="Arial"/>
                <a:ea typeface="+mj-ea"/>
                <a:cs typeface="+mj-cs"/>
              </a:rPr>
            </a:br>
            <a:r>
              <a:rPr kumimoji="0" lang="en-US" sz="3400" b="0" i="0" u="none" strike="noStrike" kern="1200" cap="none" spc="0" normalizeH="0" baseline="0" noProof="0" dirty="0">
                <a:ln>
                  <a:noFill/>
                </a:ln>
                <a:solidFill>
                  <a:srgbClr val="CCFFFF"/>
                </a:solidFill>
                <a:effectLst/>
                <a:uLnTx/>
                <a:uFillTx/>
                <a:latin typeface="Arial"/>
                <a:ea typeface="+mj-ea"/>
                <a:cs typeface="+mj-cs"/>
              </a:rPr>
              <a:t>Influence</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09423" y="1228444"/>
            <a:ext cx="8529777" cy="4978396"/>
          </a:xfrm>
        </p:spPr>
        <p:txBody>
          <a:bodyPr/>
          <a:lstStyle/>
          <a:p>
            <a:pPr>
              <a:spcAft>
                <a:spcPts val="300"/>
              </a:spcAft>
              <a:buFont typeface="Wingdings" panose="05000000000000000000" pitchFamily="2" charset="2"/>
              <a:buChar char="§"/>
            </a:pPr>
            <a:r>
              <a:rPr lang="en-US" dirty="0">
                <a:solidFill>
                  <a:srgbClr val="FFFFCC"/>
                </a:solidFill>
              </a:rPr>
              <a:t>“It caused inquisitions”</a:t>
            </a:r>
          </a:p>
          <a:p>
            <a:pPr lvl="1">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Totally </a:t>
            </a:r>
            <a:r>
              <a:rPr lang="en-US" sz="3200" u="sng" dirty="0">
                <a:solidFill>
                  <a:schemeClr val="bg1"/>
                </a:solidFill>
                <a:ea typeface="Times New Roman" panose="02020603050405020304" pitchFamily="18" charset="0"/>
              </a:rPr>
              <a:t>contrary</a:t>
            </a:r>
            <a:r>
              <a:rPr lang="en-US" sz="3200" dirty="0">
                <a:solidFill>
                  <a:schemeClr val="bg1"/>
                </a:solidFill>
                <a:ea typeface="Times New Roman" panose="02020603050405020304" pitchFamily="18" charset="0"/>
              </a:rPr>
              <a:t> to Bible</a:t>
            </a:r>
          </a:p>
          <a:p>
            <a:pPr lvl="1">
              <a:spcAft>
                <a:spcPts val="300"/>
              </a:spcAft>
              <a:buFont typeface="Wingdings" panose="05000000000000000000" pitchFamily="2" charset="2"/>
              <a:buChar char="§"/>
            </a:pPr>
            <a:r>
              <a:rPr lang="en-US" sz="3100" dirty="0">
                <a:solidFill>
                  <a:schemeClr val="bg1"/>
                </a:solidFill>
                <a:ea typeface="Times New Roman" panose="02020603050405020304" pitchFamily="18" charset="0"/>
              </a:rPr>
              <a:t>2 Co.10</a:t>
            </a:r>
            <a:r>
              <a:rPr lang="en-US" sz="3100" baseline="30000" dirty="0">
                <a:solidFill>
                  <a:srgbClr val="FFFF00"/>
                </a:solidFill>
                <a:ea typeface="Times New Roman" panose="02020603050405020304" pitchFamily="18" charset="0"/>
              </a:rPr>
              <a:t>3</a:t>
            </a:r>
            <a:r>
              <a:rPr lang="en-US" sz="3100" dirty="0">
                <a:solidFill>
                  <a:schemeClr val="bg1"/>
                </a:solidFill>
                <a:ea typeface="Times New Roman" panose="02020603050405020304" pitchFamily="18" charset="0"/>
              </a:rPr>
              <a:t> For though we walk in the flesh, we are not waging war according to the flesh. </a:t>
            </a:r>
            <a:r>
              <a:rPr lang="en-US" sz="3100" baseline="30000" dirty="0">
                <a:solidFill>
                  <a:srgbClr val="FFFF00"/>
                </a:solidFill>
                <a:ea typeface="Times New Roman" panose="02020603050405020304" pitchFamily="18" charset="0"/>
              </a:rPr>
              <a:t>4</a:t>
            </a:r>
            <a:r>
              <a:rPr lang="en-US" sz="3100" baseline="30000" dirty="0">
                <a:solidFill>
                  <a:schemeClr val="bg1"/>
                </a:solidFill>
                <a:ea typeface="Times New Roman" panose="02020603050405020304" pitchFamily="18" charset="0"/>
              </a:rPr>
              <a:t> </a:t>
            </a:r>
            <a:r>
              <a:rPr lang="en-US" sz="3100" dirty="0">
                <a:solidFill>
                  <a:schemeClr val="bg1"/>
                </a:solidFill>
                <a:ea typeface="Times New Roman" panose="02020603050405020304" pitchFamily="18" charset="0"/>
              </a:rPr>
              <a:t>For the weapons of our warfare are not of the flesh but have divine power to destroy strongholds. </a:t>
            </a:r>
          </a:p>
        </p:txBody>
      </p:sp>
    </p:spTree>
    <p:extLst>
      <p:ext uri="{BB962C8B-B14F-4D97-AF65-F5344CB8AC3E}">
        <p14:creationId xmlns:p14="http://schemas.microsoft.com/office/powerpoint/2010/main" val="3995087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27427"/>
            <a:ext cx="8229600" cy="1191774"/>
          </a:xfrm>
        </p:spPr>
        <p:txBody>
          <a:bodyPr/>
          <a:lstStyle/>
          <a:p>
            <a:r>
              <a:rPr kumimoji="0" lang="en-US" sz="2400" b="0" i="0" u="none" strike="noStrike" kern="1200" cap="none" spc="0" normalizeH="0" baseline="0" noProof="0" dirty="0">
                <a:ln>
                  <a:noFill/>
                </a:ln>
                <a:solidFill>
                  <a:srgbClr val="FFFFFF"/>
                </a:solidFill>
                <a:effectLst/>
                <a:uLnTx/>
                <a:uFillTx/>
                <a:latin typeface="Arial"/>
                <a:ea typeface="+mj-ea"/>
                <a:cs typeface="+mj-cs"/>
              </a:rPr>
              <a:t>Irrelevant,  Irritating,  Inaccurate</a:t>
            </a:r>
            <a:br>
              <a:rPr kumimoji="0" lang="en-US" sz="2400" b="0" i="0" u="none" strike="noStrike" kern="1200" cap="none" spc="0" normalizeH="0" baseline="0" noProof="0" dirty="0">
                <a:ln>
                  <a:noFill/>
                </a:ln>
                <a:solidFill>
                  <a:srgbClr val="FFFFFF"/>
                </a:solidFill>
                <a:effectLst/>
                <a:uLnTx/>
                <a:uFillTx/>
                <a:latin typeface="Arial"/>
                <a:ea typeface="+mj-ea"/>
                <a:cs typeface="+mj-cs"/>
              </a:rPr>
            </a:br>
            <a:r>
              <a:rPr kumimoji="0" lang="en-US" sz="3400" b="0" i="0" u="none" strike="noStrike" kern="1200" cap="none" spc="0" normalizeH="0" baseline="0" noProof="0" dirty="0">
                <a:ln>
                  <a:noFill/>
                </a:ln>
                <a:solidFill>
                  <a:srgbClr val="CCFFFF"/>
                </a:solidFill>
                <a:effectLst/>
                <a:uLnTx/>
                <a:uFillTx/>
                <a:latin typeface="Arial"/>
                <a:ea typeface="+mj-ea"/>
                <a:cs typeface="+mj-cs"/>
              </a:rPr>
              <a:t>Influence</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09423" y="1320801"/>
            <a:ext cx="8529777" cy="4812146"/>
          </a:xfrm>
        </p:spPr>
        <p:txBody>
          <a:bodyPr/>
          <a:lstStyle/>
          <a:p>
            <a:pPr>
              <a:spcAft>
                <a:spcPts val="300"/>
              </a:spcAft>
              <a:buFont typeface="Wingdings" panose="05000000000000000000" pitchFamily="2" charset="2"/>
              <a:buChar char="§"/>
            </a:pPr>
            <a:r>
              <a:rPr lang="en-US" dirty="0">
                <a:solidFill>
                  <a:srgbClr val="FFFFCC"/>
                </a:solidFill>
              </a:rPr>
              <a:t>“It promotes legalism”</a:t>
            </a:r>
          </a:p>
          <a:p>
            <a:pPr lvl="1">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Bible </a:t>
            </a:r>
            <a:r>
              <a:rPr lang="en-US" sz="3200" u="sng" dirty="0">
                <a:solidFill>
                  <a:schemeClr val="bg1"/>
                </a:solidFill>
                <a:ea typeface="Times New Roman" panose="02020603050405020304" pitchFamily="18" charset="0"/>
              </a:rPr>
              <a:t>condemns</a:t>
            </a:r>
            <a:r>
              <a:rPr lang="en-US" sz="3200" dirty="0">
                <a:solidFill>
                  <a:schemeClr val="bg1"/>
                </a:solidFill>
                <a:ea typeface="Times New Roman" panose="02020603050405020304" pitchFamily="18" charset="0"/>
              </a:rPr>
              <a:t> legalistic attitudes</a:t>
            </a:r>
          </a:p>
          <a:p>
            <a:pPr lvl="2">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Mt.23:4</a:t>
            </a:r>
          </a:p>
          <a:p>
            <a:pPr lvl="2">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Col.2:23</a:t>
            </a:r>
          </a:p>
          <a:p>
            <a:pPr lvl="1">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Loving obedience is not legalism</a:t>
            </a:r>
          </a:p>
          <a:p>
            <a:pPr lvl="1">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Is </a:t>
            </a:r>
            <a:r>
              <a:rPr lang="en-US" sz="3200" dirty="0" err="1">
                <a:solidFill>
                  <a:schemeClr val="bg1"/>
                </a:solidFill>
                <a:ea typeface="Times New Roman" panose="02020603050405020304" pitchFamily="18" charset="0"/>
              </a:rPr>
              <a:t>illegalism</a:t>
            </a:r>
            <a:r>
              <a:rPr lang="en-US" sz="3200" dirty="0">
                <a:solidFill>
                  <a:schemeClr val="bg1"/>
                </a:solidFill>
                <a:ea typeface="Times New Roman" panose="02020603050405020304" pitchFamily="18" charset="0"/>
              </a:rPr>
              <a:t> better than legalism?</a:t>
            </a:r>
          </a:p>
        </p:txBody>
      </p:sp>
    </p:spTree>
    <p:extLst>
      <p:ext uri="{BB962C8B-B14F-4D97-AF65-F5344CB8AC3E}">
        <p14:creationId xmlns:p14="http://schemas.microsoft.com/office/powerpoint/2010/main" val="1612801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2842"/>
            <a:ext cx="8229600" cy="886976"/>
          </a:xfrm>
        </p:spPr>
        <p:txBody>
          <a:bodyPr/>
          <a:lstStyle/>
          <a:p>
            <a:r>
              <a:rPr kumimoji="0" lang="en-US" sz="2400" b="0" i="0" u="none" strike="noStrike" kern="1200" cap="none" spc="0" normalizeH="0" baseline="0" noProof="0" dirty="0">
                <a:ln>
                  <a:noFill/>
                </a:ln>
                <a:solidFill>
                  <a:srgbClr val="FFFFFF"/>
                </a:solidFill>
                <a:effectLst/>
                <a:uLnTx/>
                <a:uFillTx/>
                <a:latin typeface="Arial"/>
                <a:ea typeface="+mj-ea"/>
                <a:cs typeface="+mj-cs"/>
              </a:rPr>
              <a:t>Irrelevant,  Irritating,  Inaccurate</a:t>
            </a:r>
            <a:br>
              <a:rPr kumimoji="0" lang="en-US" sz="2400" b="0" i="0" u="none" strike="noStrike" kern="1200" cap="none" spc="0" normalizeH="0" baseline="0" noProof="0" dirty="0">
                <a:ln>
                  <a:noFill/>
                </a:ln>
                <a:solidFill>
                  <a:srgbClr val="FFFFFF"/>
                </a:solidFill>
                <a:effectLst/>
                <a:uLnTx/>
                <a:uFillTx/>
                <a:latin typeface="Arial"/>
                <a:ea typeface="+mj-ea"/>
                <a:cs typeface="+mj-cs"/>
              </a:rPr>
            </a:br>
            <a:r>
              <a:rPr kumimoji="0" lang="en-US" sz="3400" b="0" i="0" u="none" strike="noStrike" kern="1200" cap="none" spc="0" normalizeH="0" baseline="0" noProof="0" dirty="0">
                <a:ln>
                  <a:noFill/>
                </a:ln>
                <a:solidFill>
                  <a:srgbClr val="CCFFFF"/>
                </a:solidFill>
                <a:effectLst/>
                <a:uLnTx/>
                <a:uFillTx/>
                <a:latin typeface="Arial"/>
                <a:ea typeface="+mj-ea"/>
                <a:cs typeface="+mj-cs"/>
              </a:rPr>
              <a:t>Influence</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09423" y="1219200"/>
            <a:ext cx="8529777" cy="5638799"/>
          </a:xfrm>
        </p:spPr>
        <p:txBody>
          <a:bodyPr/>
          <a:lstStyle/>
          <a:p>
            <a:pPr>
              <a:spcAft>
                <a:spcPts val="600"/>
              </a:spcAft>
              <a:buFont typeface="Wingdings" panose="05000000000000000000" pitchFamily="2" charset="2"/>
              <a:buChar char="§"/>
            </a:pPr>
            <a:r>
              <a:rPr lang="en-US" sz="3100" dirty="0">
                <a:solidFill>
                  <a:srgbClr val="FFFFCC"/>
                </a:solidFill>
              </a:rPr>
              <a:t>“Those who follow the Bible are Bibliolaters”</a:t>
            </a:r>
          </a:p>
          <a:p>
            <a:pPr lvl="1">
              <a:spcAft>
                <a:spcPts val="600"/>
              </a:spcAft>
              <a:buFont typeface="Wingdings" panose="05000000000000000000" pitchFamily="2" charset="2"/>
              <a:buChar char="§"/>
            </a:pPr>
            <a:r>
              <a:rPr lang="en-US" sz="3100" dirty="0">
                <a:solidFill>
                  <a:schemeClr val="bg1"/>
                </a:solidFill>
                <a:ea typeface="Times New Roman" panose="02020603050405020304" pitchFamily="18" charset="0"/>
              </a:rPr>
              <a:t>Indicts Jesus Himself, Mt.4:3</a:t>
            </a:r>
          </a:p>
          <a:p>
            <a:pPr lvl="2">
              <a:spcAft>
                <a:spcPts val="600"/>
              </a:spcAft>
              <a:buFont typeface="Wingdings" panose="05000000000000000000" pitchFamily="2" charset="2"/>
              <a:buChar char="§"/>
            </a:pPr>
            <a:r>
              <a:rPr lang="en-US" sz="3200" dirty="0">
                <a:solidFill>
                  <a:srgbClr val="CCFFCC"/>
                </a:solidFill>
                <a:ea typeface="Times New Roman" panose="02020603050405020304" pitchFamily="18" charset="0"/>
              </a:rPr>
              <a:t>What passage criticizes one for trying too hard to obey word of God?  </a:t>
            </a:r>
          </a:p>
          <a:p>
            <a:pPr lvl="1">
              <a:spcAft>
                <a:spcPts val="300"/>
              </a:spcAft>
              <a:buFont typeface="Wingdings" panose="05000000000000000000" pitchFamily="2" charset="2"/>
              <a:buChar char="§"/>
            </a:pPr>
            <a:r>
              <a:rPr lang="en-US" sz="3100" dirty="0">
                <a:solidFill>
                  <a:schemeClr val="bg1"/>
                </a:solidFill>
                <a:ea typeface="Times New Roman" panose="02020603050405020304" pitchFamily="18" charset="0"/>
              </a:rPr>
              <a:t>Mt.23</a:t>
            </a:r>
            <a:r>
              <a:rPr lang="en-US" sz="3100" baseline="30000" dirty="0">
                <a:solidFill>
                  <a:srgbClr val="FFFF00"/>
                </a:solidFill>
                <a:ea typeface="Times New Roman" panose="02020603050405020304" pitchFamily="18" charset="0"/>
              </a:rPr>
              <a:t>23</a:t>
            </a:r>
            <a:r>
              <a:rPr lang="en-US" sz="3100" dirty="0">
                <a:solidFill>
                  <a:schemeClr val="bg1"/>
                </a:solidFill>
                <a:ea typeface="Times New Roman" panose="02020603050405020304" pitchFamily="18" charset="0"/>
              </a:rPr>
              <a:t> Woe to you, scribes and Pharisees, hypocrites!  For you pay tithe of mint and anise and </a:t>
            </a:r>
            <a:r>
              <a:rPr lang="en-US" sz="3100" dirty="0" err="1">
                <a:solidFill>
                  <a:schemeClr val="bg1"/>
                </a:solidFill>
                <a:ea typeface="Times New Roman" panose="02020603050405020304" pitchFamily="18" charset="0"/>
              </a:rPr>
              <a:t>cummin</a:t>
            </a:r>
            <a:r>
              <a:rPr lang="en-US" sz="3100" dirty="0">
                <a:solidFill>
                  <a:schemeClr val="bg1"/>
                </a:solidFill>
                <a:ea typeface="Times New Roman" panose="02020603050405020304" pitchFamily="18" charset="0"/>
              </a:rPr>
              <a:t>, and have neglected the weightier matters of the law: justice and mercy and faith…</a:t>
            </a:r>
            <a:endParaRPr lang="en-US" sz="32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378060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1080948"/>
          </a:xfrm>
        </p:spPr>
        <p:txBody>
          <a:bodyPr/>
          <a:lstStyle/>
          <a:p>
            <a:r>
              <a:rPr kumimoji="0" lang="en-US" sz="2400" b="0" i="0" u="none" strike="noStrike" kern="1200" cap="none" spc="0" normalizeH="0" baseline="0" noProof="0" dirty="0">
                <a:ln>
                  <a:noFill/>
                </a:ln>
                <a:solidFill>
                  <a:srgbClr val="FFFFFF"/>
                </a:solidFill>
                <a:effectLst/>
                <a:uLnTx/>
                <a:uFillTx/>
                <a:latin typeface="Arial"/>
                <a:ea typeface="+mj-ea"/>
                <a:cs typeface="+mj-cs"/>
              </a:rPr>
              <a:t>Irrelevant,  Irritating,  Inaccurate,  Influence</a:t>
            </a:r>
            <a:br>
              <a:rPr kumimoji="0" lang="en-US" sz="2400" b="0" i="0" u="none" strike="noStrike" kern="1200" cap="none" spc="0" normalizeH="0" baseline="0" noProof="0" dirty="0">
                <a:ln>
                  <a:noFill/>
                </a:ln>
                <a:solidFill>
                  <a:srgbClr val="FFFFFF"/>
                </a:solidFill>
                <a:effectLst/>
                <a:uLnTx/>
                <a:uFillTx/>
                <a:latin typeface="Arial"/>
                <a:ea typeface="+mj-ea"/>
                <a:cs typeface="+mj-cs"/>
              </a:rPr>
            </a:br>
            <a:r>
              <a:rPr kumimoji="0" lang="en-US" sz="3400" b="0" i="0" u="none" strike="noStrike" kern="1200" cap="none" spc="0" normalizeH="0" baseline="0" noProof="0" dirty="0">
                <a:ln>
                  <a:noFill/>
                </a:ln>
                <a:solidFill>
                  <a:srgbClr val="CCFFFF"/>
                </a:solidFill>
                <a:effectLst/>
                <a:uLnTx/>
                <a:uFillTx/>
                <a:latin typeface="Arial"/>
                <a:ea typeface="+mj-ea"/>
                <a:cs typeface="+mj-cs"/>
              </a:rPr>
              <a:t>Ignorance</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09423" y="1219200"/>
            <a:ext cx="8529777" cy="5366316"/>
          </a:xfrm>
        </p:spPr>
        <p:txBody>
          <a:bodyPr/>
          <a:lstStyle/>
          <a:p>
            <a:pPr>
              <a:spcAft>
                <a:spcPts val="0"/>
              </a:spcAft>
              <a:buFont typeface="Wingdings" panose="05000000000000000000" pitchFamily="2" charset="2"/>
              <a:buChar char="§"/>
            </a:pPr>
            <a:r>
              <a:rPr lang="en-US" dirty="0">
                <a:solidFill>
                  <a:srgbClr val="FFFFCC"/>
                </a:solidFill>
              </a:rPr>
              <a:t>“</a:t>
            </a:r>
            <a:r>
              <a:rPr lang="en-US" sz="3100" dirty="0">
                <a:solidFill>
                  <a:srgbClr val="FFFFCC"/>
                </a:solidFill>
              </a:rPr>
              <a:t>I follow Jesus, not the Bible”</a:t>
            </a:r>
          </a:p>
          <a:p>
            <a:pPr lvl="1">
              <a:spcAft>
                <a:spcPts val="300"/>
              </a:spcAft>
              <a:buFont typeface="Wingdings" panose="05000000000000000000" pitchFamily="2" charset="2"/>
              <a:buChar char="§"/>
            </a:pPr>
            <a:r>
              <a:rPr lang="en-US" sz="3100" dirty="0">
                <a:solidFill>
                  <a:srgbClr val="FFFFCC"/>
                </a:solidFill>
                <a:ea typeface="Times New Roman" panose="02020603050405020304" pitchFamily="18" charset="0"/>
              </a:rPr>
              <a:t>What if: </a:t>
            </a:r>
            <a:r>
              <a:rPr lang="en-US" sz="3100" dirty="0">
                <a:solidFill>
                  <a:schemeClr val="bg1"/>
                </a:solidFill>
                <a:ea typeface="Times New Roman" panose="02020603050405020304" pitchFamily="18" charset="0"/>
              </a:rPr>
              <a:t>“I follow Moses, not the law”?</a:t>
            </a:r>
          </a:p>
          <a:p>
            <a:pPr lvl="1">
              <a:spcAft>
                <a:spcPts val="300"/>
              </a:spcAft>
              <a:buFont typeface="Wingdings" panose="05000000000000000000" pitchFamily="2" charset="2"/>
              <a:buChar char="§"/>
            </a:pPr>
            <a:r>
              <a:rPr lang="en-US" sz="3100" dirty="0">
                <a:solidFill>
                  <a:srgbClr val="FFFFCC"/>
                </a:solidFill>
                <a:ea typeface="Times New Roman" panose="02020603050405020304" pitchFamily="18" charset="0"/>
              </a:rPr>
              <a:t>How to know Jesus without His word?  </a:t>
            </a:r>
            <a:endParaRPr lang="en-US" sz="3100" dirty="0">
              <a:solidFill>
                <a:schemeClr val="bg1"/>
              </a:solidFill>
              <a:ea typeface="Times New Roman" panose="02020603050405020304" pitchFamily="18" charset="0"/>
            </a:endParaRPr>
          </a:p>
        </p:txBody>
      </p:sp>
      <p:sp>
        <p:nvSpPr>
          <p:cNvPr id="5" name="Rectangle 4">
            <a:extLst>
              <a:ext uri="{FF2B5EF4-FFF2-40B4-BE49-F238E27FC236}">
                <a16:creationId xmlns:a16="http://schemas.microsoft.com/office/drawing/2014/main" id="{A361209C-BE87-485D-8731-7D45A5F72074}"/>
              </a:ext>
            </a:extLst>
          </p:cNvPr>
          <p:cNvSpPr/>
          <p:nvPr/>
        </p:nvSpPr>
        <p:spPr>
          <a:xfrm>
            <a:off x="618833" y="3131124"/>
            <a:ext cx="7924799" cy="2595418"/>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1" algn="l" defTabSz="914400" rtl="0" eaLnBrk="0" fontAlgn="base" latinLnBrk="0" hangingPunct="0">
              <a:lnSpc>
                <a:spcPct val="100000"/>
              </a:lnSpc>
              <a:spcBef>
                <a:spcPct val="20000"/>
              </a:spcBef>
              <a:spcAft>
                <a:spcPts val="300"/>
              </a:spcAft>
              <a:buClrTx/>
              <a:buSzTx/>
              <a:tabLst/>
              <a:defRPr/>
            </a:pPr>
            <a:r>
              <a:rPr kumimoji="0" lang="en-US" sz="3100" b="0" i="0" u="none" strike="noStrike" kern="1200" cap="none" spc="0" normalizeH="0" baseline="0" noProof="0" dirty="0">
                <a:ln>
                  <a:noFill/>
                </a:ln>
                <a:solidFill>
                  <a:srgbClr val="FFFFFF"/>
                </a:solidFill>
                <a:effectLst/>
                <a:uLnTx/>
                <a:uFillTx/>
                <a:latin typeface="Arial"/>
                <a:ea typeface="Times New Roman" panose="02020603050405020304" pitchFamily="18" charset="0"/>
                <a:cs typeface="+mn-cs"/>
              </a:rPr>
              <a:t>2 Co.11</a:t>
            </a:r>
            <a:r>
              <a:rPr kumimoji="0" lang="en-US" sz="3100" b="0" i="0" u="none" strike="noStrike" kern="1200" cap="none" spc="0" normalizeH="0" baseline="30000" noProof="0" dirty="0">
                <a:ln>
                  <a:noFill/>
                </a:ln>
                <a:solidFill>
                  <a:srgbClr val="FFFFFF"/>
                </a:solidFill>
                <a:effectLst/>
                <a:uLnTx/>
                <a:uFillTx/>
                <a:latin typeface="Arial"/>
                <a:ea typeface="Times New Roman" panose="02020603050405020304" pitchFamily="18" charset="0"/>
                <a:cs typeface="+mn-cs"/>
              </a:rPr>
              <a:t>4</a:t>
            </a:r>
            <a:r>
              <a:rPr kumimoji="0" lang="en-US" sz="3100" b="0" i="0" u="none" strike="noStrike" kern="1200" cap="none" spc="0" normalizeH="0" baseline="0" noProof="0" dirty="0">
                <a:ln>
                  <a:noFill/>
                </a:ln>
                <a:solidFill>
                  <a:srgbClr val="FFFFFF"/>
                </a:solidFill>
                <a:effectLst/>
                <a:uLnTx/>
                <a:uFillTx/>
                <a:latin typeface="Arial"/>
                <a:ea typeface="Times New Roman" panose="02020603050405020304" pitchFamily="18" charset="0"/>
                <a:cs typeface="+mn-cs"/>
              </a:rPr>
              <a:t> </a:t>
            </a:r>
            <a:r>
              <a:rPr kumimoji="0" lang="en-US" sz="3100" b="0" i="0"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Calibri" panose="020F0502020204030204" pitchFamily="34" charset="0"/>
              </a:rPr>
              <a:t>For if he who comes preaches another Jesus whom we have not preached, or </a:t>
            </a:r>
            <a:r>
              <a:rPr kumimoji="0" lang="en-US" sz="3100" b="0"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Calibri" panose="020F0502020204030204" pitchFamily="34" charset="0"/>
              </a:rPr>
              <a:t>if</a:t>
            </a:r>
            <a:r>
              <a:rPr kumimoji="0" lang="en-US" sz="3100" b="0" i="0"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Calibri" panose="020F0502020204030204" pitchFamily="34" charset="0"/>
              </a:rPr>
              <a:t> you receive a different spirit which you have not received, or a different gospel which you have not accepted – you may well put up with it! </a:t>
            </a:r>
          </a:p>
        </p:txBody>
      </p:sp>
    </p:spTree>
    <p:extLst>
      <p:ext uri="{BB962C8B-B14F-4D97-AF65-F5344CB8AC3E}">
        <p14:creationId xmlns:p14="http://schemas.microsoft.com/office/powerpoint/2010/main" val="305121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5"/>
            <a:ext cx="8229600" cy="1198992"/>
          </a:xfrm>
        </p:spPr>
        <p:txBody>
          <a:bodyPr/>
          <a:lstStyle/>
          <a:p>
            <a:r>
              <a:rPr kumimoji="0" lang="en-US" sz="2400" b="0" i="0" u="none" strike="noStrike" kern="1200" cap="none" spc="0" normalizeH="0" baseline="0" noProof="0" dirty="0">
                <a:ln>
                  <a:noFill/>
                </a:ln>
                <a:solidFill>
                  <a:srgbClr val="FFFFFF"/>
                </a:solidFill>
                <a:effectLst/>
                <a:uLnTx/>
                <a:uFillTx/>
                <a:latin typeface="Arial"/>
                <a:ea typeface="+mj-ea"/>
                <a:cs typeface="+mj-cs"/>
              </a:rPr>
              <a:t>Irrelevant,  Irritating,  Inaccurate,  Influence,  Ignorance</a:t>
            </a:r>
            <a:br>
              <a:rPr kumimoji="0" lang="en-US" sz="2400" b="0" i="0" u="none" strike="noStrike" kern="1200" cap="none" spc="0" normalizeH="0" baseline="0" noProof="0" dirty="0">
                <a:ln>
                  <a:noFill/>
                </a:ln>
                <a:solidFill>
                  <a:srgbClr val="FFFFFF"/>
                </a:solidFill>
                <a:effectLst/>
                <a:uLnTx/>
                <a:uFillTx/>
                <a:latin typeface="Arial"/>
                <a:ea typeface="+mj-ea"/>
                <a:cs typeface="+mj-cs"/>
              </a:rPr>
            </a:br>
            <a:r>
              <a:rPr kumimoji="0" lang="en-US" sz="3400" b="0" i="0" u="none" strike="noStrike" kern="1200" cap="none" spc="0" normalizeH="0" baseline="0" noProof="0" dirty="0">
                <a:ln>
                  <a:noFill/>
                </a:ln>
                <a:solidFill>
                  <a:srgbClr val="CCFFFF"/>
                </a:solidFill>
                <a:effectLst/>
                <a:uLnTx/>
                <a:uFillTx/>
                <a:latin typeface="Arial"/>
                <a:ea typeface="+mj-ea"/>
                <a:cs typeface="+mj-cs"/>
              </a:rPr>
              <a:t>Inaccuracy</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09423" y="1228443"/>
            <a:ext cx="8529777" cy="5061521"/>
          </a:xfrm>
        </p:spPr>
        <p:txBody>
          <a:bodyPr/>
          <a:lstStyle/>
          <a:p>
            <a:pPr>
              <a:spcAft>
                <a:spcPts val="400"/>
              </a:spcAft>
              <a:buFont typeface="Wingdings" panose="05000000000000000000" pitchFamily="2" charset="2"/>
              <a:buChar char="§"/>
            </a:pPr>
            <a:r>
              <a:rPr lang="en-US" dirty="0">
                <a:solidFill>
                  <a:srgbClr val="FFFFCC"/>
                </a:solidFill>
              </a:rPr>
              <a:t>Follow spirit, not letter of the law</a:t>
            </a:r>
          </a:p>
          <a:p>
            <a:pPr>
              <a:spcAft>
                <a:spcPts val="300"/>
              </a:spcAft>
              <a:buFont typeface="Wingdings" panose="05000000000000000000" pitchFamily="2" charset="2"/>
              <a:buChar char="§"/>
            </a:pPr>
            <a:endParaRPr lang="en-US" dirty="0">
              <a:solidFill>
                <a:srgbClr val="FFFFCC"/>
              </a:solidFill>
            </a:endParaRPr>
          </a:p>
          <a:p>
            <a:pPr>
              <a:spcAft>
                <a:spcPts val="300"/>
              </a:spcAft>
              <a:buFont typeface="Wingdings" panose="05000000000000000000" pitchFamily="2" charset="2"/>
              <a:buChar char="§"/>
            </a:pPr>
            <a:endParaRPr lang="en-US" dirty="0">
              <a:solidFill>
                <a:srgbClr val="FFFFCC"/>
              </a:solidFill>
            </a:endParaRPr>
          </a:p>
          <a:p>
            <a:pPr>
              <a:spcAft>
                <a:spcPts val="300"/>
              </a:spcAft>
              <a:buFont typeface="Wingdings" panose="05000000000000000000" pitchFamily="2" charset="2"/>
              <a:buChar char="§"/>
            </a:pPr>
            <a:endParaRPr lang="en-US" dirty="0">
              <a:solidFill>
                <a:srgbClr val="FFFFCC"/>
              </a:solidFill>
            </a:endParaRPr>
          </a:p>
          <a:p>
            <a:pPr lvl="1">
              <a:spcBef>
                <a:spcPts val="600"/>
              </a:spcBef>
              <a:spcAft>
                <a:spcPts val="1200"/>
              </a:spcAft>
              <a:buFont typeface="Wingdings" panose="05000000000000000000" pitchFamily="2" charset="2"/>
              <a:buChar char="§"/>
            </a:pPr>
            <a:r>
              <a:rPr lang="en-US" sz="3100" dirty="0">
                <a:solidFill>
                  <a:srgbClr val="FFFFCC"/>
                </a:solidFill>
              </a:rPr>
              <a:t>Inconsistent: </a:t>
            </a:r>
            <a:r>
              <a:rPr lang="en-US" sz="3100" dirty="0">
                <a:solidFill>
                  <a:schemeClr val="bg1"/>
                </a:solidFill>
              </a:rPr>
              <a:t>they refute own position by making conclusions on letters of this verse</a:t>
            </a:r>
          </a:p>
          <a:p>
            <a:pPr lvl="1">
              <a:spcBef>
                <a:spcPts val="0"/>
              </a:spcBef>
              <a:spcAft>
                <a:spcPts val="300"/>
              </a:spcAft>
              <a:buFont typeface="Wingdings" panose="05000000000000000000" pitchFamily="2" charset="2"/>
              <a:buChar char="§"/>
            </a:pPr>
            <a:r>
              <a:rPr lang="en-US" sz="3100" dirty="0">
                <a:solidFill>
                  <a:srgbClr val="FFFFCC"/>
                </a:solidFill>
              </a:rPr>
              <a:t>Paul does not elevate experience over the word.   </a:t>
            </a:r>
            <a:r>
              <a:rPr lang="en-US" sz="3000" dirty="0">
                <a:solidFill>
                  <a:schemeClr val="bg1"/>
                </a:solidFill>
              </a:rPr>
              <a:t>2 Co.1:13</a:t>
            </a:r>
          </a:p>
        </p:txBody>
      </p:sp>
      <p:sp>
        <p:nvSpPr>
          <p:cNvPr id="5" name="Rectangle 4">
            <a:extLst>
              <a:ext uri="{FF2B5EF4-FFF2-40B4-BE49-F238E27FC236}">
                <a16:creationId xmlns:a16="http://schemas.microsoft.com/office/drawing/2014/main" id="{A361209C-BE87-485D-8731-7D45A5F72074}"/>
              </a:ext>
            </a:extLst>
          </p:cNvPr>
          <p:cNvSpPr/>
          <p:nvPr/>
        </p:nvSpPr>
        <p:spPr>
          <a:xfrm>
            <a:off x="531089" y="1939639"/>
            <a:ext cx="8086432" cy="1662546"/>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1" algn="l" defTabSz="914400" rtl="0" eaLnBrk="0" fontAlgn="base" latinLnBrk="0" hangingPunct="0">
              <a:lnSpc>
                <a:spcPct val="100000"/>
              </a:lnSpc>
              <a:spcBef>
                <a:spcPct val="20000"/>
              </a:spcBef>
              <a:spcAft>
                <a:spcPts val="300"/>
              </a:spcAft>
              <a:buClrTx/>
              <a:buSzTx/>
              <a:tabLst/>
              <a:defRPr/>
            </a:pPr>
            <a:r>
              <a:rPr kumimoji="0" lang="en-US" sz="3100" b="0" i="0"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Calibri" panose="020F0502020204030204" pitchFamily="34" charset="0"/>
              </a:rPr>
              <a:t>2 Co.3</a:t>
            </a:r>
            <a:r>
              <a:rPr kumimoji="0" lang="en-US" sz="3100" b="1" i="0" u="none" strike="noStrike" kern="1200" cap="none" spc="0" normalizeH="0" baseline="30000" noProof="0" dirty="0">
                <a:ln>
                  <a:noFill/>
                </a:ln>
                <a:solidFill>
                  <a:srgbClr val="FFFFFF"/>
                </a:solidFill>
                <a:effectLst/>
                <a:uLnTx/>
                <a:uFillTx/>
                <a:latin typeface="Calibri" panose="020F0502020204030204" pitchFamily="34" charset="0"/>
                <a:ea typeface="Times New Roman" panose="02020603050405020304" pitchFamily="18" charset="0"/>
                <a:cs typeface="Calibri" panose="020F0502020204030204" pitchFamily="34" charset="0"/>
              </a:rPr>
              <a:t>6</a:t>
            </a:r>
            <a:r>
              <a:rPr kumimoji="0" lang="en-US" sz="3100" b="0" i="0"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Calibri" panose="020F0502020204030204" pitchFamily="34" charset="0"/>
              </a:rPr>
              <a:t>…who also made us sufficient as ministers of the new covenant, not of the letter but of the Spirit; for the letter kills, but the Spirit gives life.</a:t>
            </a:r>
          </a:p>
        </p:txBody>
      </p:sp>
    </p:spTree>
    <p:extLst>
      <p:ext uri="{BB962C8B-B14F-4D97-AF65-F5344CB8AC3E}">
        <p14:creationId xmlns:p14="http://schemas.microsoft.com/office/powerpoint/2010/main" val="4189872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119786"/>
            <a:ext cx="8229600" cy="1025521"/>
          </a:xfrm>
        </p:spPr>
        <p:txBody>
          <a:bodyPr/>
          <a:lstStyle/>
          <a:p>
            <a:r>
              <a:rPr kumimoji="0" lang="en-US" sz="2400" b="0" i="0" u="none" strike="noStrike" kern="1200" cap="none" spc="0" normalizeH="0" baseline="0" noProof="0" dirty="0">
                <a:ln>
                  <a:noFill/>
                </a:ln>
                <a:solidFill>
                  <a:srgbClr val="FFFFFF"/>
                </a:solidFill>
                <a:effectLst/>
                <a:uLnTx/>
                <a:uFillTx/>
                <a:latin typeface="Arial"/>
                <a:ea typeface="+mj-ea"/>
                <a:cs typeface="+mj-cs"/>
              </a:rPr>
              <a:t>Irrelevant,  Irritating,  Inaccurate,  Influence,  Ignorance</a:t>
            </a:r>
            <a:br>
              <a:rPr kumimoji="0" lang="en-US" sz="2400" b="0" i="0" u="none" strike="noStrike" kern="1200" cap="none" spc="0" normalizeH="0" baseline="0" noProof="0" dirty="0">
                <a:ln>
                  <a:noFill/>
                </a:ln>
                <a:solidFill>
                  <a:srgbClr val="FFFFFF"/>
                </a:solidFill>
                <a:effectLst/>
                <a:uLnTx/>
                <a:uFillTx/>
                <a:latin typeface="Arial"/>
                <a:ea typeface="+mj-ea"/>
                <a:cs typeface="+mj-cs"/>
              </a:rPr>
            </a:br>
            <a:r>
              <a:rPr kumimoji="0" lang="en-US" sz="3400" b="0" i="0" u="none" strike="noStrike" kern="1200" cap="none" spc="0" normalizeH="0" baseline="0" noProof="0" dirty="0">
                <a:ln>
                  <a:noFill/>
                </a:ln>
                <a:solidFill>
                  <a:srgbClr val="CCFFFF"/>
                </a:solidFill>
                <a:effectLst/>
                <a:uLnTx/>
                <a:uFillTx/>
                <a:latin typeface="Arial"/>
                <a:ea typeface="+mj-ea"/>
                <a:cs typeface="+mj-cs"/>
              </a:rPr>
              <a:t>Inaccuracy</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09423" y="1219200"/>
            <a:ext cx="8529777" cy="5338618"/>
          </a:xfrm>
        </p:spPr>
        <p:txBody>
          <a:bodyPr/>
          <a:lstStyle/>
          <a:p>
            <a:pPr>
              <a:spcAft>
                <a:spcPts val="300"/>
              </a:spcAft>
              <a:buFont typeface="Wingdings" panose="05000000000000000000" pitchFamily="2" charset="2"/>
              <a:buChar char="§"/>
            </a:pPr>
            <a:r>
              <a:rPr lang="en-US" dirty="0">
                <a:solidFill>
                  <a:srgbClr val="FFFFCC"/>
                </a:solidFill>
              </a:rPr>
              <a:t>Follow spirit, not letter of the law</a:t>
            </a:r>
          </a:p>
          <a:p>
            <a:pPr lvl="1">
              <a:spcBef>
                <a:spcPts val="600"/>
              </a:spcBef>
              <a:spcAft>
                <a:spcPts val="300"/>
              </a:spcAft>
              <a:buFont typeface="Wingdings" panose="05000000000000000000" pitchFamily="2" charset="2"/>
              <a:buChar char="§"/>
            </a:pPr>
            <a:r>
              <a:rPr lang="en-US" sz="3200" dirty="0">
                <a:solidFill>
                  <a:srgbClr val="CCFFCC"/>
                </a:solidFill>
              </a:rPr>
              <a:t>“Letter” </a:t>
            </a:r>
            <a:r>
              <a:rPr lang="en-US" sz="3200" dirty="0">
                <a:solidFill>
                  <a:schemeClr val="bg1"/>
                </a:solidFill>
              </a:rPr>
              <a:t>– the law, written on stone</a:t>
            </a:r>
          </a:p>
          <a:p>
            <a:pPr lvl="2">
              <a:spcBef>
                <a:spcPts val="600"/>
              </a:spcBef>
              <a:spcAft>
                <a:spcPts val="600"/>
              </a:spcAft>
              <a:buFont typeface="Wingdings" panose="05000000000000000000" pitchFamily="2" charset="2"/>
              <a:buChar char="§"/>
            </a:pPr>
            <a:r>
              <a:rPr lang="en-US" sz="3200" dirty="0">
                <a:solidFill>
                  <a:srgbClr val="FFCC66"/>
                </a:solidFill>
              </a:rPr>
              <a:t>Governed from without </a:t>
            </a:r>
          </a:p>
          <a:p>
            <a:pPr lvl="2">
              <a:spcBef>
                <a:spcPts val="600"/>
              </a:spcBef>
              <a:spcAft>
                <a:spcPts val="600"/>
              </a:spcAft>
              <a:buFont typeface="Wingdings" panose="05000000000000000000" pitchFamily="2" charset="2"/>
              <a:buChar char="§"/>
            </a:pPr>
            <a:r>
              <a:rPr lang="en-US" sz="3200" dirty="0">
                <a:solidFill>
                  <a:srgbClr val="FFCC66"/>
                </a:solidFill>
              </a:rPr>
              <a:t>Killed because it exposed guilt </a:t>
            </a:r>
          </a:p>
          <a:p>
            <a:pPr lvl="1">
              <a:spcBef>
                <a:spcPts val="600"/>
              </a:spcBef>
              <a:spcAft>
                <a:spcPts val="600"/>
              </a:spcAft>
              <a:buFont typeface="Wingdings" panose="05000000000000000000" pitchFamily="2" charset="2"/>
              <a:buChar char="§"/>
            </a:pPr>
            <a:r>
              <a:rPr lang="en-US" sz="3200" dirty="0">
                <a:solidFill>
                  <a:srgbClr val="CCFFCC"/>
                </a:solidFill>
              </a:rPr>
              <a:t>“Spirit” </a:t>
            </a:r>
            <a:r>
              <a:rPr lang="en-US" sz="3200" dirty="0">
                <a:solidFill>
                  <a:schemeClr val="bg1"/>
                </a:solidFill>
              </a:rPr>
              <a:t>– the new covenant  </a:t>
            </a:r>
            <a:r>
              <a:rPr lang="en-US" sz="3000" dirty="0">
                <a:solidFill>
                  <a:schemeClr val="bg1"/>
                </a:solidFill>
              </a:rPr>
              <a:t>(Jer.31:31-34)</a:t>
            </a:r>
          </a:p>
          <a:p>
            <a:pPr lvl="2">
              <a:spcBef>
                <a:spcPts val="600"/>
              </a:spcBef>
              <a:spcAft>
                <a:spcPts val="600"/>
              </a:spcAft>
              <a:buFont typeface="Wingdings" panose="05000000000000000000" pitchFamily="2" charset="2"/>
              <a:buChar char="§"/>
            </a:pPr>
            <a:r>
              <a:rPr lang="en-US" sz="3100" dirty="0">
                <a:solidFill>
                  <a:schemeClr val="bg1"/>
                </a:solidFill>
              </a:rPr>
              <a:t>John 1</a:t>
            </a:r>
            <a:r>
              <a:rPr lang="en-US" sz="3100" baseline="30000" dirty="0">
                <a:solidFill>
                  <a:schemeClr val="bg1"/>
                </a:solidFill>
              </a:rPr>
              <a:t>17</a:t>
            </a:r>
            <a:r>
              <a:rPr lang="en-US" sz="3100" dirty="0">
                <a:solidFill>
                  <a:schemeClr val="bg1"/>
                </a:solidFill>
              </a:rPr>
              <a:t> </a:t>
            </a:r>
            <a:r>
              <a:rPr lang="en-US" sz="3100" dirty="0">
                <a:solidFill>
                  <a:srgbClr val="CCFFFF"/>
                </a:solidFill>
              </a:rPr>
              <a:t>For the law was given through Moses, but grace and truth came through Jesus Christ</a:t>
            </a:r>
          </a:p>
          <a:p>
            <a:pPr marL="457200" lvl="1" indent="0">
              <a:spcBef>
                <a:spcPts val="600"/>
              </a:spcBef>
              <a:spcAft>
                <a:spcPts val="600"/>
              </a:spcAft>
              <a:buNone/>
            </a:pPr>
            <a:endParaRPr lang="en-US" sz="3600" dirty="0">
              <a:solidFill>
                <a:schemeClr val="bg1"/>
              </a:solidFill>
            </a:endParaRPr>
          </a:p>
        </p:txBody>
      </p:sp>
    </p:spTree>
    <p:extLst>
      <p:ext uri="{BB962C8B-B14F-4D97-AF65-F5344CB8AC3E}">
        <p14:creationId xmlns:p14="http://schemas.microsoft.com/office/powerpoint/2010/main" val="3534839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110550"/>
            <a:ext cx="8229600" cy="1025521"/>
          </a:xfrm>
        </p:spPr>
        <p:txBody>
          <a:bodyPr/>
          <a:lstStyle/>
          <a:p>
            <a:r>
              <a:rPr kumimoji="0" lang="en-US" sz="2400" b="0" i="0" u="none" strike="noStrike" kern="1200" cap="none" spc="0" normalizeH="0" baseline="0" noProof="0" dirty="0">
                <a:ln>
                  <a:noFill/>
                </a:ln>
                <a:solidFill>
                  <a:srgbClr val="FFFFFF"/>
                </a:solidFill>
                <a:effectLst/>
                <a:uLnTx/>
                <a:uFillTx/>
                <a:latin typeface="Arial"/>
                <a:ea typeface="+mj-ea"/>
                <a:cs typeface="+mj-cs"/>
              </a:rPr>
              <a:t>Irrelevant,  Irritating,  Inaccurate,  Influence,  Ignorance</a:t>
            </a:r>
            <a:br>
              <a:rPr kumimoji="0" lang="en-US" sz="2400" b="0" i="0" u="none" strike="noStrike" kern="1200" cap="none" spc="0" normalizeH="0" baseline="0" noProof="0" dirty="0">
                <a:ln>
                  <a:noFill/>
                </a:ln>
                <a:solidFill>
                  <a:srgbClr val="FFFFFF"/>
                </a:solidFill>
                <a:effectLst/>
                <a:uLnTx/>
                <a:uFillTx/>
                <a:latin typeface="Arial"/>
                <a:ea typeface="+mj-ea"/>
                <a:cs typeface="+mj-cs"/>
              </a:rPr>
            </a:br>
            <a:r>
              <a:rPr kumimoji="0" lang="en-US" sz="3400" b="0" i="0" u="none" strike="noStrike" kern="1200" cap="none" spc="0" normalizeH="0" baseline="0" noProof="0" dirty="0">
                <a:ln>
                  <a:noFill/>
                </a:ln>
                <a:solidFill>
                  <a:srgbClr val="CCFFFF"/>
                </a:solidFill>
                <a:effectLst/>
                <a:uLnTx/>
                <a:uFillTx/>
                <a:latin typeface="Arial"/>
                <a:ea typeface="+mj-ea"/>
                <a:cs typeface="+mj-cs"/>
              </a:rPr>
              <a:t>Inaccuracy</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09423" y="1219200"/>
            <a:ext cx="8529777" cy="5338618"/>
          </a:xfrm>
        </p:spPr>
        <p:txBody>
          <a:bodyPr/>
          <a:lstStyle/>
          <a:p>
            <a:pPr lvl="2">
              <a:spcBef>
                <a:spcPts val="600"/>
              </a:spcBef>
              <a:spcAft>
                <a:spcPts val="600"/>
              </a:spcAft>
              <a:buFont typeface="Wingdings" panose="05000000000000000000" pitchFamily="2" charset="2"/>
              <a:buChar char="§"/>
            </a:pPr>
            <a:r>
              <a:rPr lang="en-US" sz="3200" dirty="0">
                <a:solidFill>
                  <a:srgbClr val="CCFFCC"/>
                </a:solidFill>
              </a:rPr>
              <a:t>“Spirit” </a:t>
            </a:r>
            <a:r>
              <a:rPr lang="en-US" sz="3200" dirty="0">
                <a:solidFill>
                  <a:schemeClr val="bg1"/>
                </a:solidFill>
              </a:rPr>
              <a:t>– the new covenant</a:t>
            </a:r>
          </a:p>
          <a:p>
            <a:pPr>
              <a:spcBef>
                <a:spcPts val="600"/>
              </a:spcBef>
              <a:spcAft>
                <a:spcPts val="600"/>
              </a:spcAft>
              <a:buFont typeface="Wingdings" panose="05000000000000000000" pitchFamily="2" charset="2"/>
              <a:buChar char="§"/>
            </a:pPr>
            <a:r>
              <a:rPr lang="en-US" dirty="0">
                <a:solidFill>
                  <a:schemeClr val="bg1">
                    <a:lumMod val="95000"/>
                  </a:schemeClr>
                </a:solidFill>
              </a:rPr>
              <a:t>“The Law finds a man gathering sticks on the sabbath and stones him.   Grace finds thousands of robbers and murderers, illuminates them, and gives them life.   The one turns a living man into a dead one; the other out of dead men makes living ones.  Christ says, ‘Come unto Me all ye who are heavy laden,’ not ‘and I will punish you,’ but ‘and I will give you rest’”</a:t>
            </a:r>
            <a:r>
              <a:rPr lang="en-US" sz="3600" dirty="0">
                <a:solidFill>
                  <a:schemeClr val="bg1">
                    <a:lumMod val="95000"/>
                  </a:schemeClr>
                </a:solidFill>
              </a:rPr>
              <a:t> </a:t>
            </a:r>
            <a:r>
              <a:rPr lang="en-US" sz="2600" dirty="0">
                <a:solidFill>
                  <a:srgbClr val="FFFFCC"/>
                </a:solidFill>
              </a:rPr>
              <a:t>– Chrysostom</a:t>
            </a:r>
          </a:p>
          <a:p>
            <a:pPr lvl="1">
              <a:spcBef>
                <a:spcPts val="600"/>
              </a:spcBef>
              <a:spcAft>
                <a:spcPts val="600"/>
              </a:spcAft>
              <a:buFont typeface="Wingdings" panose="05000000000000000000" pitchFamily="2" charset="2"/>
              <a:buChar char="§"/>
            </a:pPr>
            <a:endParaRPr lang="en-US" sz="3600" dirty="0">
              <a:solidFill>
                <a:schemeClr val="bg1"/>
              </a:solidFill>
            </a:endParaRPr>
          </a:p>
        </p:txBody>
      </p:sp>
    </p:spTree>
    <p:extLst>
      <p:ext uri="{BB962C8B-B14F-4D97-AF65-F5344CB8AC3E}">
        <p14:creationId xmlns:p14="http://schemas.microsoft.com/office/powerpoint/2010/main" val="402243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17780" y="630384"/>
            <a:ext cx="6324599" cy="13646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chemeClr val="bg1"/>
                </a:solidFill>
                <a:latin typeface="Verdana" panose="020B0604030504040204" pitchFamily="34" charset="0"/>
                <a:ea typeface="Verdana" panose="020B0604030504040204" pitchFamily="34" charset="0"/>
              </a:rPr>
              <a:t>I. </a:t>
            </a:r>
            <a:r>
              <a:rPr lang="en-US" sz="3600" dirty="0">
                <a:solidFill>
                  <a:srgbClr val="CCFFCC"/>
                </a:solidFill>
                <a:ea typeface="Verdana" panose="020B0604030504040204" pitchFamily="34" charset="0"/>
              </a:rPr>
              <a:t>Popular Views of</a:t>
            </a:r>
            <a:r>
              <a:rPr lang="en-US" sz="4000" dirty="0">
                <a:solidFill>
                  <a:srgbClr val="CCFFCC"/>
                </a:solidFill>
                <a:ea typeface="Verdana" panose="020B0604030504040204" pitchFamily="34" charset="0"/>
              </a:rPr>
              <a:t> </a:t>
            </a:r>
            <a:r>
              <a:rPr lang="en-US" sz="3600" dirty="0">
                <a:solidFill>
                  <a:srgbClr val="CCFFCC"/>
                </a:solidFill>
                <a:ea typeface="Verdana" panose="020B0604030504040204" pitchFamily="34" charset="0"/>
              </a:rPr>
              <a:t>the Bible</a:t>
            </a:r>
          </a:p>
        </p:txBody>
      </p:sp>
    </p:spTree>
    <p:extLst>
      <p:ext uri="{BB962C8B-B14F-4D97-AF65-F5344CB8AC3E}">
        <p14:creationId xmlns:p14="http://schemas.microsoft.com/office/powerpoint/2010/main" val="2259943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17780" y="630384"/>
            <a:ext cx="6324599" cy="505689"/>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Popular Views of the Bible</a:t>
            </a:r>
          </a:p>
        </p:txBody>
      </p:sp>
      <p:sp>
        <p:nvSpPr>
          <p:cNvPr id="4" name="Rectangle: Rounded Corners 3">
            <a:extLst>
              <a:ext uri="{FF2B5EF4-FFF2-40B4-BE49-F238E27FC236}">
                <a16:creationId xmlns:a16="http://schemas.microsoft.com/office/drawing/2014/main" id="{6119C2A1-CCA2-495D-A607-5C43B81DA358}"/>
              </a:ext>
            </a:extLst>
          </p:cNvPr>
          <p:cNvSpPr/>
          <p:nvPr/>
        </p:nvSpPr>
        <p:spPr>
          <a:xfrm>
            <a:off x="1413163" y="1392386"/>
            <a:ext cx="6324599" cy="13646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chemeClr val="bg1"/>
                </a:solidFill>
                <a:latin typeface="Verdana" panose="020B0604030504040204" pitchFamily="34" charset="0"/>
                <a:ea typeface="Verdana" panose="020B0604030504040204" pitchFamily="34" charset="0"/>
              </a:rPr>
              <a:t>II. </a:t>
            </a:r>
            <a:r>
              <a:rPr lang="en-US" sz="3600" dirty="0">
                <a:solidFill>
                  <a:srgbClr val="CCFFCC"/>
                </a:solidFill>
                <a:ea typeface="Verdana" panose="020B0604030504040204" pitchFamily="34" charset="0"/>
              </a:rPr>
              <a:t>There Is A Pattern</a:t>
            </a:r>
          </a:p>
        </p:txBody>
      </p:sp>
    </p:spTree>
    <p:extLst>
      <p:ext uri="{BB962C8B-B14F-4D97-AF65-F5344CB8AC3E}">
        <p14:creationId xmlns:p14="http://schemas.microsoft.com/office/powerpoint/2010/main" val="3470339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258620" y="110550"/>
            <a:ext cx="8636000" cy="1949157"/>
          </a:xfrm>
        </p:spPr>
        <p:txBody>
          <a:bodyPr/>
          <a:lstStyle/>
          <a:p>
            <a:r>
              <a:rPr lang="en-US" sz="3200" dirty="0">
                <a:solidFill>
                  <a:schemeClr val="bg1"/>
                </a:solidFill>
                <a:latin typeface="+mn-lt"/>
              </a:rPr>
              <a:t>1 Co.4</a:t>
            </a:r>
            <a:r>
              <a:rPr lang="en-US" sz="3200" baseline="30000" dirty="0">
                <a:solidFill>
                  <a:srgbClr val="FFFF00"/>
                </a:solidFill>
                <a:latin typeface="+mn-lt"/>
              </a:rPr>
              <a:t>7 </a:t>
            </a:r>
            <a:r>
              <a:rPr lang="en-US" sz="3200" dirty="0">
                <a:solidFill>
                  <a:schemeClr val="bg1"/>
                </a:solidFill>
                <a:latin typeface="+mn-lt"/>
              </a:rPr>
              <a:t> </a:t>
            </a:r>
            <a:r>
              <a:rPr lang="en-US" sz="3100" dirty="0">
                <a:solidFill>
                  <a:srgbClr val="FFFFCC"/>
                </a:solidFill>
                <a:latin typeface="+mn-lt"/>
              </a:rPr>
              <a:t>For who makes you differ from another? And what do you have that you did not receive? Now if you did indeed receive it, why do you boast as if you had not received it?</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09423" y="2142836"/>
            <a:ext cx="8529777" cy="4414982"/>
          </a:xfrm>
        </p:spPr>
        <p:txBody>
          <a:bodyPr/>
          <a:lstStyle/>
          <a:p>
            <a:pPr marL="0" indent="0" algn="ctr">
              <a:spcAft>
                <a:spcPts val="0"/>
              </a:spcAft>
              <a:buNone/>
            </a:pPr>
            <a:r>
              <a:rPr lang="en-US" dirty="0">
                <a:solidFill>
                  <a:schemeClr val="bg1"/>
                </a:solidFill>
              </a:rPr>
              <a:t>Three questions:</a:t>
            </a:r>
          </a:p>
          <a:p>
            <a:pPr marL="0" indent="0">
              <a:spcAft>
                <a:spcPts val="600"/>
              </a:spcAft>
              <a:buNone/>
            </a:pPr>
            <a:r>
              <a:rPr lang="en-US" sz="2400" dirty="0">
                <a:solidFill>
                  <a:srgbClr val="FFFF00"/>
                </a:solidFill>
              </a:rPr>
              <a:t>1. </a:t>
            </a:r>
            <a:r>
              <a:rPr lang="en-US" dirty="0">
                <a:solidFill>
                  <a:srgbClr val="CCFFFF"/>
                </a:solidFill>
              </a:rPr>
              <a:t>What makes you so special?</a:t>
            </a:r>
          </a:p>
          <a:p>
            <a:pPr marL="0" indent="0">
              <a:spcAft>
                <a:spcPts val="600"/>
              </a:spcAft>
              <a:buNone/>
            </a:pPr>
            <a:r>
              <a:rPr lang="en-US" sz="2400" dirty="0">
                <a:solidFill>
                  <a:srgbClr val="FFFF00"/>
                </a:solidFill>
              </a:rPr>
              <a:t>2. </a:t>
            </a:r>
            <a:r>
              <a:rPr lang="en-US" dirty="0">
                <a:solidFill>
                  <a:srgbClr val="CCFFFF"/>
                </a:solidFill>
              </a:rPr>
              <a:t>What do you have that others do not?</a:t>
            </a:r>
          </a:p>
          <a:p>
            <a:pPr marL="0" indent="0">
              <a:spcAft>
                <a:spcPts val="600"/>
              </a:spcAft>
              <a:buNone/>
            </a:pPr>
            <a:r>
              <a:rPr lang="en-US" sz="2400" dirty="0">
                <a:solidFill>
                  <a:srgbClr val="FFFF00"/>
                </a:solidFill>
              </a:rPr>
              <a:t>3. </a:t>
            </a:r>
            <a:r>
              <a:rPr lang="en-US" dirty="0">
                <a:solidFill>
                  <a:srgbClr val="CCFFFF"/>
                </a:solidFill>
              </a:rPr>
              <a:t>Where did you get it?</a:t>
            </a:r>
          </a:p>
          <a:p>
            <a:pPr lvl="1">
              <a:spcAft>
                <a:spcPts val="600"/>
              </a:spcAft>
              <a:buFont typeface="Wingdings" panose="05000000000000000000" pitchFamily="2" charset="2"/>
              <a:buChar char="§"/>
            </a:pPr>
            <a:r>
              <a:rPr lang="en-US" sz="3200" dirty="0">
                <a:solidFill>
                  <a:schemeClr val="bg1"/>
                </a:solidFill>
              </a:rPr>
              <a:t>They have a gift, not a merit</a:t>
            </a:r>
          </a:p>
          <a:p>
            <a:pPr lvl="1">
              <a:spcAft>
                <a:spcPts val="600"/>
              </a:spcAft>
              <a:buFont typeface="Wingdings" panose="05000000000000000000" pitchFamily="2" charset="2"/>
              <a:buChar char="§"/>
            </a:pPr>
            <a:r>
              <a:rPr lang="en-US" sz="3200" dirty="0">
                <a:solidFill>
                  <a:schemeClr val="bg1"/>
                </a:solidFill>
              </a:rPr>
              <a:t>Paul pops their bubble of pride</a:t>
            </a:r>
          </a:p>
          <a:p>
            <a:pPr lvl="1">
              <a:spcAft>
                <a:spcPts val="600"/>
              </a:spcAft>
              <a:buFont typeface="Wingdings" panose="05000000000000000000" pitchFamily="2" charset="2"/>
              <a:buChar char="§"/>
            </a:pPr>
            <a:r>
              <a:rPr lang="en-US" sz="3200" dirty="0">
                <a:solidFill>
                  <a:schemeClr val="bg1"/>
                </a:solidFill>
              </a:rPr>
              <a:t>No self-made men</a:t>
            </a:r>
          </a:p>
          <a:p>
            <a:pPr marL="0" indent="0">
              <a:spcAft>
                <a:spcPts val="600"/>
              </a:spcAft>
              <a:buNone/>
            </a:pPr>
            <a:endParaRPr lang="en-US" dirty="0">
              <a:solidFill>
                <a:schemeClr val="bg1"/>
              </a:solidFill>
            </a:endParaRPr>
          </a:p>
          <a:p>
            <a:pPr>
              <a:spcAft>
                <a:spcPts val="600"/>
              </a:spcAft>
              <a:buFont typeface="Wingdings" panose="05000000000000000000" pitchFamily="2" charset="2"/>
              <a:buChar char="§"/>
            </a:pPr>
            <a:endParaRPr lang="en-US" dirty="0">
              <a:solidFill>
                <a:schemeClr val="bg1"/>
              </a:solidFill>
            </a:endParaRPr>
          </a:p>
          <a:p>
            <a:pPr lvl="1">
              <a:spcBef>
                <a:spcPts val="600"/>
              </a:spcBef>
              <a:spcAft>
                <a:spcPts val="600"/>
              </a:spcAft>
              <a:buFont typeface="Wingdings" panose="05000000000000000000" pitchFamily="2" charset="2"/>
              <a:buChar char="§"/>
            </a:pPr>
            <a:endParaRPr lang="en-US" sz="3600" dirty="0">
              <a:solidFill>
                <a:schemeClr val="bg1"/>
              </a:solidFill>
            </a:endParaRPr>
          </a:p>
        </p:txBody>
      </p:sp>
    </p:spTree>
    <p:extLst>
      <p:ext uri="{BB962C8B-B14F-4D97-AF65-F5344CB8AC3E}">
        <p14:creationId xmlns:p14="http://schemas.microsoft.com/office/powerpoint/2010/main" val="1269428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554182" y="272475"/>
            <a:ext cx="8044873" cy="1547090"/>
          </a:xfrm>
        </p:spPr>
        <p:txBody>
          <a:bodyPr/>
          <a:lstStyle/>
          <a:p>
            <a:r>
              <a:rPr lang="en-US" sz="3200" dirty="0">
                <a:solidFill>
                  <a:schemeClr val="bg1"/>
                </a:solidFill>
                <a:latin typeface="+mn-lt"/>
              </a:rPr>
              <a:t>1 Co.14</a:t>
            </a:r>
            <a:r>
              <a:rPr lang="en-US" sz="3200" baseline="30000" dirty="0">
                <a:solidFill>
                  <a:srgbClr val="FFFF00"/>
                </a:solidFill>
                <a:latin typeface="+mn-lt"/>
              </a:rPr>
              <a:t>36</a:t>
            </a:r>
            <a:r>
              <a:rPr lang="en-US" sz="3200" dirty="0">
                <a:solidFill>
                  <a:schemeClr val="bg1"/>
                </a:solidFill>
                <a:latin typeface="+mn-lt"/>
              </a:rPr>
              <a:t> </a:t>
            </a:r>
            <a:r>
              <a:rPr lang="en-US" sz="3200" dirty="0">
                <a:solidFill>
                  <a:srgbClr val="FFFFCC"/>
                </a:solidFill>
                <a:latin typeface="+mn-lt"/>
              </a:rPr>
              <a:t>For did the word of God come originally from you?  Or was it you only that it reached?</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09423" y="2004291"/>
            <a:ext cx="8529777" cy="4553527"/>
          </a:xfrm>
        </p:spPr>
        <p:txBody>
          <a:bodyPr/>
          <a:lstStyle/>
          <a:p>
            <a:pPr marL="0" indent="0" algn="ctr">
              <a:spcAft>
                <a:spcPts val="0"/>
              </a:spcAft>
              <a:buNone/>
            </a:pPr>
            <a:r>
              <a:rPr lang="en-US" dirty="0">
                <a:solidFill>
                  <a:schemeClr val="bg1"/>
                </a:solidFill>
              </a:rPr>
              <a:t>Two questions:</a:t>
            </a:r>
          </a:p>
          <a:p>
            <a:pPr marL="0" indent="0">
              <a:spcAft>
                <a:spcPts val="600"/>
              </a:spcAft>
              <a:buNone/>
            </a:pPr>
            <a:r>
              <a:rPr lang="en-US" sz="2400" dirty="0">
                <a:solidFill>
                  <a:srgbClr val="FFFF00"/>
                </a:solidFill>
              </a:rPr>
              <a:t>1. </a:t>
            </a:r>
            <a:r>
              <a:rPr lang="en-US" dirty="0">
                <a:solidFill>
                  <a:srgbClr val="CCFFFF"/>
                </a:solidFill>
              </a:rPr>
              <a:t>Did you originate the gospel?</a:t>
            </a:r>
          </a:p>
          <a:p>
            <a:pPr marL="0" indent="0">
              <a:spcAft>
                <a:spcPts val="600"/>
              </a:spcAft>
              <a:buNone/>
            </a:pPr>
            <a:r>
              <a:rPr lang="en-US" sz="2400" dirty="0">
                <a:solidFill>
                  <a:srgbClr val="FFFF00"/>
                </a:solidFill>
              </a:rPr>
              <a:t>2. </a:t>
            </a:r>
            <a:r>
              <a:rPr lang="en-US" dirty="0">
                <a:solidFill>
                  <a:srgbClr val="CCFFFF"/>
                </a:solidFill>
              </a:rPr>
              <a:t>Are you its lone possessor?</a:t>
            </a:r>
          </a:p>
          <a:p>
            <a:pPr lvl="1">
              <a:spcAft>
                <a:spcPts val="600"/>
              </a:spcAft>
              <a:buFont typeface="Wingdings" panose="05000000000000000000" pitchFamily="2" charset="2"/>
              <a:buChar char="§"/>
            </a:pPr>
            <a:r>
              <a:rPr lang="en-US" sz="3200" dirty="0">
                <a:solidFill>
                  <a:schemeClr val="bg1"/>
                </a:solidFill>
              </a:rPr>
              <a:t>If you didn’t write Scripture, then obey it!</a:t>
            </a:r>
            <a:endParaRPr lang="en-US" dirty="0">
              <a:solidFill>
                <a:schemeClr val="bg1"/>
              </a:solidFill>
            </a:endParaRPr>
          </a:p>
          <a:p>
            <a:pPr>
              <a:spcAft>
                <a:spcPts val="600"/>
              </a:spcAft>
              <a:buFont typeface="Wingdings" panose="05000000000000000000" pitchFamily="2" charset="2"/>
              <a:buChar char="§"/>
            </a:pPr>
            <a:endParaRPr lang="en-US" dirty="0">
              <a:solidFill>
                <a:schemeClr val="bg1"/>
              </a:solidFill>
            </a:endParaRPr>
          </a:p>
          <a:p>
            <a:pPr lvl="1">
              <a:spcBef>
                <a:spcPts val="600"/>
              </a:spcBef>
              <a:spcAft>
                <a:spcPts val="600"/>
              </a:spcAft>
              <a:buFont typeface="Wingdings" panose="05000000000000000000" pitchFamily="2" charset="2"/>
              <a:buChar char="§"/>
            </a:pPr>
            <a:endParaRPr lang="en-US" sz="3600" dirty="0">
              <a:solidFill>
                <a:schemeClr val="bg1"/>
              </a:solidFill>
            </a:endParaRPr>
          </a:p>
        </p:txBody>
      </p:sp>
    </p:spTree>
    <p:extLst>
      <p:ext uri="{BB962C8B-B14F-4D97-AF65-F5344CB8AC3E}">
        <p14:creationId xmlns:p14="http://schemas.microsoft.com/office/powerpoint/2010/main" val="2990436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CCFFFF"/>
                </a:solidFill>
              </a:rPr>
              <a:t>Paul’s conversion – </a:t>
            </a:r>
            <a:r>
              <a:rPr lang="en-US" sz="3400" dirty="0">
                <a:solidFill>
                  <a:schemeClr val="bg1"/>
                </a:solidFill>
              </a:rPr>
              <a:t>1 Tim.1:16</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09423" y="979053"/>
            <a:ext cx="8529777" cy="5578765"/>
          </a:xfrm>
        </p:spPr>
        <p:txBody>
          <a:bodyPr/>
          <a:lstStyle/>
          <a:p>
            <a:pPr>
              <a:spcBef>
                <a:spcPts val="600"/>
              </a:spcBef>
              <a:spcAft>
                <a:spcPts val="900"/>
              </a:spcAft>
              <a:buFont typeface="Wingdings" panose="05000000000000000000" pitchFamily="2" charset="2"/>
              <a:buChar char="§"/>
            </a:pPr>
            <a:r>
              <a:rPr lang="en-US" dirty="0">
                <a:solidFill>
                  <a:schemeClr val="bg1"/>
                </a:solidFill>
              </a:rPr>
              <a:t>However, for this reason I obtained mercy, that in me first Jesus Christ might show all longsuffering, as a pattern to those who are going to believe on Him for everlasting life.</a:t>
            </a:r>
          </a:p>
          <a:p>
            <a:pPr>
              <a:spcBef>
                <a:spcPts val="600"/>
              </a:spcBef>
              <a:spcAft>
                <a:spcPts val="900"/>
              </a:spcAft>
              <a:buFont typeface="Wingdings" panose="05000000000000000000" pitchFamily="2" charset="2"/>
              <a:buChar char="§"/>
            </a:pPr>
            <a:r>
              <a:rPr lang="en-US" dirty="0">
                <a:solidFill>
                  <a:srgbClr val="FFFFCC"/>
                </a:solidFill>
              </a:rPr>
              <a:t>Show: </a:t>
            </a:r>
            <a:r>
              <a:rPr lang="en-US" dirty="0">
                <a:solidFill>
                  <a:schemeClr val="bg1"/>
                </a:solidFill>
              </a:rPr>
              <a:t>point out…as index finger on object.</a:t>
            </a:r>
          </a:p>
          <a:p>
            <a:pPr>
              <a:spcBef>
                <a:spcPts val="600"/>
              </a:spcBef>
              <a:spcAft>
                <a:spcPts val="900"/>
              </a:spcAft>
              <a:buFont typeface="Wingdings" panose="05000000000000000000" pitchFamily="2" charset="2"/>
              <a:buChar char="§"/>
            </a:pPr>
            <a:r>
              <a:rPr lang="en-US" dirty="0">
                <a:solidFill>
                  <a:srgbClr val="FFFFCC"/>
                </a:solidFill>
              </a:rPr>
              <a:t>Model, prototype: </a:t>
            </a:r>
            <a:r>
              <a:rPr lang="en-US" dirty="0">
                <a:solidFill>
                  <a:schemeClr val="bg1"/>
                </a:solidFill>
              </a:rPr>
              <a:t>his salvation is example to those who would believe afterwards.</a:t>
            </a:r>
          </a:p>
          <a:p>
            <a:pPr>
              <a:spcBef>
                <a:spcPts val="600"/>
              </a:spcBef>
              <a:spcAft>
                <a:spcPts val="600"/>
              </a:spcAft>
              <a:buFont typeface="Wingdings" panose="05000000000000000000" pitchFamily="2" charset="2"/>
              <a:buChar char="§"/>
            </a:pPr>
            <a:r>
              <a:rPr lang="en-US" sz="3100" dirty="0">
                <a:solidFill>
                  <a:srgbClr val="CCFFFF"/>
                </a:solidFill>
              </a:rPr>
              <a:t>If God could cure Paul, the sickest, no sick should doubt possibility of salvation.</a:t>
            </a:r>
          </a:p>
        </p:txBody>
      </p:sp>
      <p:sp>
        <p:nvSpPr>
          <p:cNvPr id="5" name="Rectangle: Rounded Corners 4">
            <a:extLst>
              <a:ext uri="{FF2B5EF4-FFF2-40B4-BE49-F238E27FC236}">
                <a16:creationId xmlns:a16="http://schemas.microsoft.com/office/drawing/2014/main" id="{AA76C7FB-F6B9-4A48-83CF-803597230DF0}"/>
              </a:ext>
            </a:extLst>
          </p:cNvPr>
          <p:cNvSpPr/>
          <p:nvPr/>
        </p:nvSpPr>
        <p:spPr>
          <a:xfrm>
            <a:off x="5698839" y="1551712"/>
            <a:ext cx="2152072" cy="476972"/>
          </a:xfrm>
          <a:prstGeom prst="roundRect">
            <a:avLst/>
          </a:prstGeom>
          <a:solidFill>
            <a:srgbClr val="FFFF00">
              <a:alpha val="31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8" name="Rectangle: Rounded Corners 7">
            <a:extLst>
              <a:ext uri="{FF2B5EF4-FFF2-40B4-BE49-F238E27FC236}">
                <a16:creationId xmlns:a16="http://schemas.microsoft.com/office/drawing/2014/main" id="{48C2A37D-88BE-4E54-A6D6-66518996431A}"/>
              </a:ext>
            </a:extLst>
          </p:cNvPr>
          <p:cNvSpPr/>
          <p:nvPr/>
        </p:nvSpPr>
        <p:spPr>
          <a:xfrm>
            <a:off x="3203625" y="2045852"/>
            <a:ext cx="2292010" cy="476972"/>
          </a:xfrm>
          <a:prstGeom prst="roundRect">
            <a:avLst/>
          </a:prstGeom>
          <a:solidFill>
            <a:srgbClr val="FFFF00">
              <a:alpha val="31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Tree>
    <p:extLst>
      <p:ext uri="{BB962C8B-B14F-4D97-AF65-F5344CB8AC3E}">
        <p14:creationId xmlns:p14="http://schemas.microsoft.com/office/powerpoint/2010/main" val="194189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CCFFFF"/>
                </a:solidFill>
              </a:rPr>
              <a:t>Paul’s words – </a:t>
            </a:r>
            <a:r>
              <a:rPr lang="en-US" sz="3400" dirty="0">
                <a:solidFill>
                  <a:schemeClr val="bg1"/>
                </a:solidFill>
              </a:rPr>
              <a:t>2 Tim.1:13</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09423" y="979053"/>
            <a:ext cx="8529777" cy="5578765"/>
          </a:xfrm>
        </p:spPr>
        <p:txBody>
          <a:bodyPr/>
          <a:lstStyle/>
          <a:p>
            <a:pPr>
              <a:spcBef>
                <a:spcPts val="600"/>
              </a:spcBef>
              <a:spcAft>
                <a:spcPts val="600"/>
              </a:spcAft>
              <a:buFont typeface="Wingdings" panose="05000000000000000000" pitchFamily="2" charset="2"/>
              <a:buChar char="§"/>
            </a:pPr>
            <a:r>
              <a:rPr lang="en-US" dirty="0">
                <a:solidFill>
                  <a:schemeClr val="bg1"/>
                </a:solidFill>
              </a:rPr>
              <a:t>Hold fast the pattern of sound words which you have heard from me, in faith and love which are in Christ Jesus.</a:t>
            </a:r>
          </a:p>
          <a:p>
            <a:pPr>
              <a:spcBef>
                <a:spcPts val="0"/>
              </a:spcBef>
              <a:spcAft>
                <a:spcPts val="300"/>
              </a:spcAft>
              <a:buFont typeface="Wingdings" panose="05000000000000000000" pitchFamily="2" charset="2"/>
              <a:buChar char="§"/>
            </a:pPr>
            <a:r>
              <a:rPr lang="en-US" dirty="0">
                <a:solidFill>
                  <a:schemeClr val="bg1"/>
                </a:solidFill>
              </a:rPr>
              <a:t>Standard. </a:t>
            </a:r>
          </a:p>
          <a:p>
            <a:pPr lvl="1">
              <a:spcBef>
                <a:spcPts val="600"/>
              </a:spcBef>
              <a:spcAft>
                <a:spcPts val="600"/>
              </a:spcAft>
              <a:buFont typeface="Wingdings" panose="05000000000000000000" pitchFamily="2" charset="2"/>
              <a:buChar char="§"/>
            </a:pPr>
            <a:r>
              <a:rPr lang="en-US" sz="3100" dirty="0">
                <a:solidFill>
                  <a:schemeClr val="bg1"/>
                </a:solidFill>
              </a:rPr>
              <a:t>No one was left to invent his own religion according to his own desires.</a:t>
            </a:r>
          </a:p>
          <a:p>
            <a:pPr lvl="1">
              <a:spcBef>
                <a:spcPts val="600"/>
              </a:spcBef>
              <a:spcAft>
                <a:spcPts val="600"/>
              </a:spcAft>
              <a:buFont typeface="Wingdings" panose="05000000000000000000" pitchFamily="2" charset="2"/>
              <a:buChar char="§"/>
            </a:pPr>
            <a:r>
              <a:rPr lang="en-US" sz="3100" dirty="0">
                <a:solidFill>
                  <a:srgbClr val="CCFFFF"/>
                </a:solidFill>
              </a:rPr>
              <a:t>Only God knows what pleases Himself.</a:t>
            </a:r>
          </a:p>
          <a:p>
            <a:pPr lvl="1">
              <a:spcBef>
                <a:spcPts val="600"/>
              </a:spcBef>
              <a:spcAft>
                <a:spcPts val="600"/>
              </a:spcAft>
              <a:buFont typeface="Wingdings" panose="05000000000000000000" pitchFamily="2" charset="2"/>
              <a:buChar char="§"/>
            </a:pPr>
            <a:r>
              <a:rPr lang="en-US" sz="3100" dirty="0">
                <a:solidFill>
                  <a:schemeClr val="bg1"/>
                </a:solidFill>
              </a:rPr>
              <a:t>Paul’s concern: </a:t>
            </a:r>
            <a:r>
              <a:rPr lang="en-US" sz="3100" i="1" dirty="0">
                <a:solidFill>
                  <a:schemeClr val="bg1"/>
                </a:solidFill>
              </a:rPr>
              <a:t>hold fast</a:t>
            </a:r>
            <a:r>
              <a:rPr lang="en-US" sz="3100" dirty="0">
                <a:solidFill>
                  <a:schemeClr val="bg1"/>
                </a:solidFill>
              </a:rPr>
              <a:t>.  </a:t>
            </a:r>
          </a:p>
          <a:p>
            <a:pPr lvl="1">
              <a:spcBef>
                <a:spcPts val="600"/>
              </a:spcBef>
              <a:spcAft>
                <a:spcPts val="600"/>
              </a:spcAft>
              <a:buFont typeface="Wingdings" panose="05000000000000000000" pitchFamily="2" charset="2"/>
              <a:buChar char="§"/>
            </a:pPr>
            <a:r>
              <a:rPr lang="en-US" sz="3100" dirty="0">
                <a:solidFill>
                  <a:schemeClr val="bg1"/>
                </a:solidFill>
              </a:rPr>
              <a:t>Opinions of men come and go; do not turn from pattern of sound words.   Cf. 3:14</a:t>
            </a:r>
          </a:p>
        </p:txBody>
      </p:sp>
      <p:sp>
        <p:nvSpPr>
          <p:cNvPr id="5" name="Rectangle: Rounded Corners 4">
            <a:extLst>
              <a:ext uri="{FF2B5EF4-FFF2-40B4-BE49-F238E27FC236}">
                <a16:creationId xmlns:a16="http://schemas.microsoft.com/office/drawing/2014/main" id="{AA76C7FB-F6B9-4A48-83CF-803597230DF0}"/>
              </a:ext>
            </a:extLst>
          </p:cNvPr>
          <p:cNvSpPr/>
          <p:nvPr/>
        </p:nvSpPr>
        <p:spPr>
          <a:xfrm>
            <a:off x="3075053" y="1080663"/>
            <a:ext cx="1386112" cy="476972"/>
          </a:xfrm>
          <a:prstGeom prst="roundRect">
            <a:avLst/>
          </a:prstGeom>
          <a:solidFill>
            <a:srgbClr val="FFFF00">
              <a:alpha val="31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Tree>
    <p:extLst>
      <p:ext uri="{BB962C8B-B14F-4D97-AF65-F5344CB8AC3E}">
        <p14:creationId xmlns:p14="http://schemas.microsoft.com/office/powerpoint/2010/main" val="343569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CCFFFF"/>
                </a:solidFill>
              </a:rPr>
              <a:t>Irrelevant</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600"/>
              </a:spcAft>
              <a:buFont typeface="Wingdings" panose="05000000000000000000" pitchFamily="2" charset="2"/>
              <a:buChar char="§"/>
            </a:pPr>
            <a:r>
              <a:rPr lang="en-US" dirty="0">
                <a:solidFill>
                  <a:srgbClr val="CCFFCC"/>
                </a:solidFill>
              </a:rPr>
              <a:t>Age.</a:t>
            </a:r>
            <a:r>
              <a:rPr lang="en-US" dirty="0">
                <a:solidFill>
                  <a:schemeClr val="bg1"/>
                </a:solidFill>
              </a:rPr>
              <a:t>  Ac.17</a:t>
            </a:r>
            <a:r>
              <a:rPr lang="en-US" baseline="30000" dirty="0">
                <a:solidFill>
                  <a:srgbClr val="FFFF00"/>
                </a:solidFill>
              </a:rPr>
              <a:t>20</a:t>
            </a:r>
            <a:r>
              <a:rPr lang="en-US" dirty="0">
                <a:solidFill>
                  <a:schemeClr val="bg1"/>
                </a:solidFill>
              </a:rPr>
              <a:t> </a:t>
            </a:r>
            <a:r>
              <a:rPr lang="en-US" sz="3100" dirty="0">
                <a:solidFill>
                  <a:schemeClr val="bg1"/>
                </a:solidFill>
              </a:rPr>
              <a:t>For you are bringing some strange things to our ears.  Therefore we want to know what these things mean.   </a:t>
            </a:r>
            <a:r>
              <a:rPr lang="en-US" baseline="30000" dirty="0">
                <a:solidFill>
                  <a:srgbClr val="FFFF00"/>
                </a:solidFill>
              </a:rPr>
              <a:t>21</a:t>
            </a:r>
            <a:r>
              <a:rPr lang="en-US" dirty="0">
                <a:solidFill>
                  <a:schemeClr val="bg1"/>
                </a:solidFill>
              </a:rPr>
              <a:t> </a:t>
            </a:r>
            <a:r>
              <a:rPr lang="en-US" sz="3100" dirty="0">
                <a:solidFill>
                  <a:schemeClr val="bg1"/>
                </a:solidFill>
              </a:rPr>
              <a:t>For all the Athenians and the foreigners who were there spent their time in nothing else but either to tell or to hear some new thing.</a:t>
            </a:r>
            <a:endParaRPr lang="en-US" sz="3100" dirty="0">
              <a:solidFill>
                <a:schemeClr val="bg1"/>
              </a:solidFill>
              <a:ea typeface="Times New Roman" panose="02020603050405020304" pitchFamily="18" charset="0"/>
            </a:endParaRPr>
          </a:p>
          <a:p>
            <a:pPr lvl="1">
              <a:spcAft>
                <a:spcPts val="900"/>
              </a:spcAft>
              <a:buFont typeface="Wingdings" panose="05000000000000000000" pitchFamily="2" charset="2"/>
              <a:buChar char="§"/>
            </a:pPr>
            <a:r>
              <a:rPr lang="en-US" sz="3200" dirty="0">
                <a:solidFill>
                  <a:srgbClr val="FFFFCC"/>
                </a:solidFill>
                <a:ea typeface="Times New Roman" panose="02020603050405020304" pitchFamily="18" charset="0"/>
              </a:rPr>
              <a:t>New-Age movement: just concentrate and say the right things and you’ll make things happen</a:t>
            </a:r>
          </a:p>
          <a:p>
            <a:pPr marL="0" indent="0">
              <a:spcAft>
                <a:spcPts val="300"/>
              </a:spcAft>
              <a:buNone/>
            </a:pPr>
            <a:endParaRPr lang="en-US"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196990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CCFFFF"/>
                </a:solidFill>
              </a:rPr>
              <a:t>Irrelevant</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600"/>
              </a:spcAft>
              <a:buFont typeface="Wingdings" panose="05000000000000000000" pitchFamily="2" charset="2"/>
              <a:buChar char="§"/>
            </a:pPr>
            <a:r>
              <a:rPr lang="en-US" sz="2800" dirty="0">
                <a:solidFill>
                  <a:srgbClr val="CCFFCC"/>
                </a:solidFill>
              </a:rPr>
              <a:t>Age.</a:t>
            </a:r>
            <a:r>
              <a:rPr lang="en-US" sz="2800" dirty="0">
                <a:solidFill>
                  <a:schemeClr val="bg1"/>
                </a:solidFill>
              </a:rPr>
              <a:t>  Ac.17:20-21</a:t>
            </a:r>
          </a:p>
          <a:p>
            <a:pPr>
              <a:spcAft>
                <a:spcPts val="600"/>
              </a:spcAft>
              <a:buFont typeface="Wingdings" panose="05000000000000000000" pitchFamily="2" charset="2"/>
              <a:buChar char="§"/>
            </a:pPr>
            <a:r>
              <a:rPr lang="en-US" dirty="0">
                <a:solidFill>
                  <a:srgbClr val="CCFFCC"/>
                </a:solidFill>
                <a:ea typeface="Times New Roman" panose="02020603050405020304" pitchFamily="18" charset="0"/>
              </a:rPr>
              <a:t>Content. </a:t>
            </a:r>
            <a:r>
              <a:rPr lang="en-US" dirty="0">
                <a:solidFill>
                  <a:schemeClr val="bg1"/>
                </a:solidFill>
                <a:ea typeface="Times New Roman" panose="02020603050405020304" pitchFamily="18" charset="0"/>
              </a:rPr>
              <a:t> Ac.7</a:t>
            </a:r>
          </a:p>
          <a:p>
            <a:pPr lvl="1">
              <a:spcAft>
                <a:spcPts val="900"/>
              </a:spcAft>
              <a:buFont typeface="Wingdings" panose="05000000000000000000" pitchFamily="2" charset="2"/>
              <a:buChar char="§"/>
            </a:pPr>
            <a:r>
              <a:rPr lang="en-US" sz="3000" dirty="0">
                <a:solidFill>
                  <a:schemeClr val="bg1"/>
                </a:solidFill>
                <a:ea typeface="Times New Roman" panose="02020603050405020304" pitchFamily="18" charset="0"/>
              </a:rPr>
              <a:t>Stephen: “a quite intolerable young speaker ... a tactless and conceited bore ...  who delivered an oration to the council in which he inflicted on them a tedious sketch of the history of Israel, with which they were presumably as well acquainted as he” </a:t>
            </a:r>
            <a:br>
              <a:rPr lang="en-US" sz="3000" dirty="0">
                <a:solidFill>
                  <a:schemeClr val="bg1"/>
                </a:solidFill>
                <a:ea typeface="Times New Roman" panose="02020603050405020304" pitchFamily="18" charset="0"/>
              </a:rPr>
            </a:br>
            <a:r>
              <a:rPr lang="en-US" sz="2400" dirty="0">
                <a:solidFill>
                  <a:srgbClr val="FFFFCC"/>
                </a:solidFill>
                <a:ea typeface="Times New Roman" panose="02020603050405020304" pitchFamily="18" charset="0"/>
              </a:rPr>
              <a:t>– Geo. B. Shaw</a:t>
            </a:r>
          </a:p>
          <a:p>
            <a:pPr marL="457200" lvl="1" indent="0">
              <a:spcAft>
                <a:spcPts val="900"/>
              </a:spcAft>
              <a:buNone/>
            </a:pPr>
            <a:endParaRPr lang="en-US" sz="30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1040179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CCFFFF"/>
                </a:solidFill>
              </a:rPr>
              <a:t>Irrelevant</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600"/>
              </a:spcAft>
              <a:buFont typeface="Wingdings" panose="05000000000000000000" pitchFamily="2" charset="2"/>
              <a:buChar char="§"/>
            </a:pPr>
            <a:r>
              <a:rPr lang="en-US" sz="2800" dirty="0">
                <a:solidFill>
                  <a:srgbClr val="CCFFCC"/>
                </a:solidFill>
              </a:rPr>
              <a:t>Age.</a:t>
            </a:r>
            <a:r>
              <a:rPr lang="en-US" sz="2800" dirty="0">
                <a:solidFill>
                  <a:schemeClr val="bg1"/>
                </a:solidFill>
              </a:rPr>
              <a:t>  Ac.17:20-21</a:t>
            </a:r>
          </a:p>
          <a:p>
            <a:pPr>
              <a:spcAft>
                <a:spcPts val="900"/>
              </a:spcAft>
              <a:buFont typeface="Wingdings" panose="05000000000000000000" pitchFamily="2" charset="2"/>
              <a:buChar char="§"/>
            </a:pPr>
            <a:r>
              <a:rPr lang="en-US" sz="2800" dirty="0">
                <a:solidFill>
                  <a:srgbClr val="CCFFCC"/>
                </a:solidFill>
                <a:ea typeface="Times New Roman" panose="02020603050405020304" pitchFamily="18" charset="0"/>
              </a:rPr>
              <a:t>Content. </a:t>
            </a:r>
            <a:r>
              <a:rPr lang="en-US" sz="2800" dirty="0">
                <a:solidFill>
                  <a:schemeClr val="bg1"/>
                </a:solidFill>
                <a:ea typeface="Times New Roman" panose="02020603050405020304" pitchFamily="18" charset="0"/>
              </a:rPr>
              <a:t> Ac.7</a:t>
            </a:r>
          </a:p>
          <a:p>
            <a:pPr>
              <a:spcAft>
                <a:spcPts val="300"/>
              </a:spcAft>
              <a:buFont typeface="Wingdings" panose="05000000000000000000" pitchFamily="2" charset="2"/>
              <a:buChar char="§"/>
            </a:pPr>
            <a:r>
              <a:rPr lang="en-US" dirty="0">
                <a:solidFill>
                  <a:srgbClr val="CCFFCC"/>
                </a:solidFill>
                <a:ea typeface="Times New Roman" panose="02020603050405020304" pitchFamily="18" charset="0"/>
              </a:rPr>
              <a:t>Rivals.  </a:t>
            </a:r>
            <a:r>
              <a:rPr lang="en-US" dirty="0">
                <a:solidFill>
                  <a:schemeClr val="bg1"/>
                </a:solidFill>
                <a:ea typeface="Times New Roman" panose="02020603050405020304" pitchFamily="18" charset="0"/>
              </a:rPr>
              <a:t>Is.8</a:t>
            </a:r>
            <a:r>
              <a:rPr lang="en-US" baseline="30000" dirty="0">
                <a:solidFill>
                  <a:srgbClr val="FFFF00"/>
                </a:solidFill>
                <a:ea typeface="Times New Roman" panose="02020603050405020304" pitchFamily="18" charset="0"/>
              </a:rPr>
              <a:t>19</a:t>
            </a:r>
            <a:r>
              <a:rPr lang="en-US" dirty="0">
                <a:solidFill>
                  <a:schemeClr val="bg1"/>
                </a:solidFill>
                <a:ea typeface="Times New Roman" panose="02020603050405020304" pitchFamily="18" charset="0"/>
              </a:rPr>
              <a:t> </a:t>
            </a:r>
            <a:r>
              <a:rPr lang="en-US" sz="3100" dirty="0">
                <a:solidFill>
                  <a:schemeClr val="bg1"/>
                </a:solidFill>
                <a:ea typeface="Times New Roman" panose="02020603050405020304" pitchFamily="18" charset="0"/>
              </a:rPr>
              <a:t>And when they say to you, “Seek those who are mediums and wizards, who whisper and mutter,” should not a people seek their God?   Should they seek the dead on behalf of the living?   </a:t>
            </a:r>
            <a:r>
              <a:rPr lang="en-US" baseline="30000" dirty="0">
                <a:solidFill>
                  <a:srgbClr val="FFFF00"/>
                </a:solidFill>
                <a:ea typeface="Times New Roman" panose="02020603050405020304" pitchFamily="18" charset="0"/>
              </a:rPr>
              <a:t>20 </a:t>
            </a:r>
            <a:r>
              <a:rPr lang="en-US" sz="3100" dirty="0">
                <a:solidFill>
                  <a:schemeClr val="bg1"/>
                </a:solidFill>
                <a:ea typeface="Times New Roman" panose="02020603050405020304" pitchFamily="18" charset="0"/>
              </a:rPr>
              <a:t>To the law and to the testimony!   If they do not speak according to this word, it is because there is no light in them</a:t>
            </a:r>
          </a:p>
          <a:p>
            <a:pPr>
              <a:spcAft>
                <a:spcPts val="300"/>
              </a:spcAft>
              <a:buFont typeface="Wingdings" panose="05000000000000000000" pitchFamily="2" charset="2"/>
              <a:buChar char="§"/>
            </a:pPr>
            <a:endParaRPr lang="en-US"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3715131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18190"/>
            <a:ext cx="8229600" cy="1043993"/>
          </a:xfrm>
        </p:spPr>
        <p:txBody>
          <a:bodyPr/>
          <a:lstStyle/>
          <a:p>
            <a:r>
              <a:rPr lang="en-US" sz="2400" dirty="0">
                <a:solidFill>
                  <a:schemeClr val="bg1"/>
                </a:solidFill>
              </a:rPr>
              <a:t>Irrelevant</a:t>
            </a:r>
            <a:br>
              <a:rPr lang="en-US" sz="2400" dirty="0">
                <a:solidFill>
                  <a:schemeClr val="bg1"/>
                </a:solidFill>
              </a:rPr>
            </a:br>
            <a:r>
              <a:rPr lang="en-US" sz="3400" dirty="0">
                <a:solidFill>
                  <a:srgbClr val="CCFFFF"/>
                </a:solidFill>
              </a:rPr>
              <a:t>Irritating</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896" y="1099127"/>
            <a:ext cx="8502070" cy="5255491"/>
          </a:xfrm>
        </p:spPr>
        <p:txBody>
          <a:bodyPr/>
          <a:lstStyle/>
          <a:p>
            <a:pPr>
              <a:spcAft>
                <a:spcPts val="300"/>
              </a:spcAft>
              <a:buFont typeface="Wingdings" panose="05000000000000000000" pitchFamily="2" charset="2"/>
              <a:buChar char="§"/>
            </a:pPr>
            <a:r>
              <a:rPr lang="en-US" dirty="0">
                <a:solidFill>
                  <a:srgbClr val="CCFFCC"/>
                </a:solidFill>
              </a:rPr>
              <a:t>Critical.</a:t>
            </a:r>
            <a:r>
              <a:rPr lang="en-US" dirty="0">
                <a:solidFill>
                  <a:schemeClr val="bg1"/>
                </a:solidFill>
              </a:rPr>
              <a:t>   Jn.12</a:t>
            </a:r>
            <a:r>
              <a:rPr lang="en-US" baseline="30000" dirty="0">
                <a:solidFill>
                  <a:srgbClr val="FFFF00"/>
                </a:solidFill>
              </a:rPr>
              <a:t>48</a:t>
            </a:r>
            <a:r>
              <a:rPr lang="en-US" dirty="0">
                <a:solidFill>
                  <a:schemeClr val="bg1"/>
                </a:solidFill>
              </a:rPr>
              <a:t> </a:t>
            </a:r>
            <a:r>
              <a:rPr lang="en-US" sz="3100" dirty="0">
                <a:solidFill>
                  <a:schemeClr val="bg1"/>
                </a:solidFill>
              </a:rPr>
              <a:t>He who rejects Me, and does not receive My words, has that which judges him—the word that I have spoken will judge him in the last day</a:t>
            </a:r>
          </a:p>
          <a:p>
            <a:pPr lvl="1">
              <a:spcAft>
                <a:spcPts val="300"/>
              </a:spcAft>
              <a:buFont typeface="Wingdings" panose="05000000000000000000" pitchFamily="2" charset="2"/>
              <a:buChar char="§"/>
            </a:pPr>
            <a:r>
              <a:rPr lang="en-US" sz="3100" dirty="0">
                <a:solidFill>
                  <a:schemeClr val="bg1"/>
                </a:solidFill>
              </a:rPr>
              <a:t>We must know bad news to embrace good</a:t>
            </a:r>
          </a:p>
          <a:p>
            <a:pPr lvl="1">
              <a:spcAft>
                <a:spcPts val="0"/>
              </a:spcAft>
              <a:buFont typeface="Wingdings" panose="05000000000000000000" pitchFamily="2" charset="2"/>
              <a:buChar char="§"/>
            </a:pPr>
            <a:r>
              <a:rPr lang="en-US" sz="3200" dirty="0">
                <a:solidFill>
                  <a:srgbClr val="FFFF00"/>
                </a:solidFill>
                <a:ea typeface="Times New Roman" panose="02020603050405020304" pitchFamily="18" charset="0"/>
              </a:rPr>
              <a:t>“What about innocent natives…?”</a:t>
            </a:r>
          </a:p>
          <a:p>
            <a:pPr lvl="2">
              <a:spcAft>
                <a:spcPts val="600"/>
              </a:spcAft>
              <a:buFont typeface="Wingdings" panose="05000000000000000000" pitchFamily="2" charset="2"/>
              <a:buChar char="§"/>
            </a:pPr>
            <a:r>
              <a:rPr lang="en-US" sz="3200" u="sng" dirty="0">
                <a:solidFill>
                  <a:schemeClr val="bg1"/>
                </a:solidFill>
                <a:ea typeface="Times New Roman" panose="02020603050405020304" pitchFamily="18" charset="0"/>
              </a:rPr>
              <a:t>Innocent</a:t>
            </a:r>
            <a:r>
              <a:rPr lang="en-US" sz="3200" dirty="0">
                <a:solidFill>
                  <a:schemeClr val="bg1"/>
                </a:solidFill>
                <a:ea typeface="Times New Roman" panose="02020603050405020304" pitchFamily="18" charset="0"/>
              </a:rPr>
              <a:t> people need not fear.</a:t>
            </a:r>
          </a:p>
          <a:p>
            <a:pPr lvl="2">
              <a:spcAft>
                <a:spcPts val="600"/>
              </a:spcAft>
              <a:buFont typeface="Wingdings" panose="05000000000000000000" pitchFamily="2" charset="2"/>
              <a:buChar char="§"/>
            </a:pPr>
            <a:r>
              <a:rPr lang="en-US" sz="3200" u="sng" dirty="0">
                <a:solidFill>
                  <a:schemeClr val="bg1"/>
                </a:solidFill>
                <a:ea typeface="Times New Roman" panose="02020603050405020304" pitchFamily="18" charset="0"/>
              </a:rPr>
              <a:t>Innocent</a:t>
            </a:r>
            <a:r>
              <a:rPr lang="en-US" sz="3200" dirty="0">
                <a:solidFill>
                  <a:schemeClr val="bg1"/>
                </a:solidFill>
                <a:ea typeface="Times New Roman" panose="02020603050405020304" pitchFamily="18" charset="0"/>
              </a:rPr>
              <a:t> people need no Savior.  </a:t>
            </a:r>
          </a:p>
          <a:p>
            <a:pPr lvl="2">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Where are they?   </a:t>
            </a:r>
            <a:r>
              <a:rPr lang="en-US" sz="3000" u="sng" dirty="0">
                <a:solidFill>
                  <a:schemeClr val="bg1"/>
                </a:solidFill>
                <a:ea typeface="Times New Roman" panose="02020603050405020304" pitchFamily="18" charset="0"/>
              </a:rPr>
              <a:t>Ro.3:23</a:t>
            </a:r>
          </a:p>
        </p:txBody>
      </p:sp>
    </p:spTree>
    <p:extLst>
      <p:ext uri="{BB962C8B-B14F-4D97-AF65-F5344CB8AC3E}">
        <p14:creationId xmlns:p14="http://schemas.microsoft.com/office/powerpoint/2010/main" val="3761434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2078"/>
            <a:ext cx="8229600" cy="886975"/>
          </a:xfrm>
        </p:spPr>
        <p:txBody>
          <a:bodyPr/>
          <a:lstStyle/>
          <a:p>
            <a:r>
              <a:rPr kumimoji="0" lang="en-US" sz="2400" b="0" i="0" u="none" strike="noStrike" kern="1200" cap="none" spc="0" normalizeH="0" baseline="0" noProof="0" dirty="0">
                <a:ln>
                  <a:noFill/>
                </a:ln>
                <a:solidFill>
                  <a:srgbClr val="FFFFFF"/>
                </a:solidFill>
                <a:effectLst/>
                <a:uLnTx/>
                <a:uFillTx/>
                <a:latin typeface="Arial"/>
                <a:ea typeface="+mj-ea"/>
                <a:cs typeface="+mj-cs"/>
              </a:rPr>
              <a:t>Irrelevant</a:t>
            </a:r>
            <a:br>
              <a:rPr kumimoji="0" lang="en-US" sz="2400" b="0" i="0" u="none" strike="noStrike" kern="1200" cap="none" spc="0" normalizeH="0" baseline="0" noProof="0" dirty="0">
                <a:ln>
                  <a:noFill/>
                </a:ln>
                <a:solidFill>
                  <a:srgbClr val="FFFFFF"/>
                </a:solidFill>
                <a:effectLst/>
                <a:uLnTx/>
                <a:uFillTx/>
                <a:latin typeface="Arial"/>
                <a:ea typeface="+mj-ea"/>
                <a:cs typeface="+mj-cs"/>
              </a:rPr>
            </a:br>
            <a:r>
              <a:rPr kumimoji="0" lang="en-US" sz="3400" b="0" i="0" u="none" strike="noStrike" kern="1200" cap="none" spc="0" normalizeH="0" baseline="0" noProof="0" dirty="0">
                <a:ln>
                  <a:noFill/>
                </a:ln>
                <a:solidFill>
                  <a:srgbClr val="CCFFFF"/>
                </a:solidFill>
                <a:effectLst/>
                <a:uLnTx/>
                <a:uFillTx/>
                <a:latin typeface="Arial"/>
                <a:ea typeface="+mj-ea"/>
                <a:cs typeface="+mj-cs"/>
              </a:rPr>
              <a:t>Irritating</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896" y="942109"/>
            <a:ext cx="8502070" cy="5384799"/>
          </a:xfrm>
        </p:spPr>
        <p:txBody>
          <a:bodyPr/>
          <a:lstStyle/>
          <a:p>
            <a:pPr>
              <a:spcAft>
                <a:spcPts val="300"/>
              </a:spcAft>
              <a:buFont typeface="Wingdings" panose="05000000000000000000" pitchFamily="2" charset="2"/>
              <a:buChar char="§"/>
            </a:pPr>
            <a:r>
              <a:rPr lang="en-US" sz="2400" dirty="0">
                <a:solidFill>
                  <a:schemeClr val="bg1"/>
                </a:solidFill>
              </a:rPr>
              <a:t>Critical.   Jn.12:48</a:t>
            </a:r>
          </a:p>
          <a:p>
            <a:pPr lvl="1">
              <a:spcAft>
                <a:spcPts val="300"/>
              </a:spcAft>
              <a:buFont typeface="Wingdings" panose="05000000000000000000" pitchFamily="2" charset="2"/>
              <a:buChar char="§"/>
            </a:pPr>
            <a:r>
              <a:rPr lang="en-US" sz="2400" dirty="0">
                <a:solidFill>
                  <a:srgbClr val="FFFF00"/>
                </a:solidFill>
                <a:ea typeface="Times New Roman" panose="02020603050405020304" pitchFamily="18" charset="0"/>
              </a:rPr>
              <a:t>“What about innocent natives…?”</a:t>
            </a:r>
          </a:p>
          <a:p>
            <a:pPr lvl="1">
              <a:spcAft>
                <a:spcPts val="300"/>
              </a:spcAft>
              <a:buFont typeface="Wingdings" panose="05000000000000000000" pitchFamily="2" charset="2"/>
              <a:buChar char="§"/>
            </a:pPr>
            <a:r>
              <a:rPr lang="en-US" sz="3200" dirty="0">
                <a:solidFill>
                  <a:srgbClr val="FFFF00"/>
                </a:solidFill>
                <a:ea typeface="Times New Roman" panose="02020603050405020304" pitchFamily="18" charset="0"/>
              </a:rPr>
              <a:t>“But they never rejected Jesus.”   </a:t>
            </a:r>
            <a:r>
              <a:rPr lang="en-US" sz="3100" dirty="0">
                <a:solidFill>
                  <a:schemeClr val="bg1"/>
                </a:solidFill>
                <a:ea typeface="Times New Roman" panose="02020603050405020304" pitchFamily="18" charset="0"/>
              </a:rPr>
              <a:t>Ro.1 –</a:t>
            </a:r>
          </a:p>
          <a:p>
            <a:pPr lvl="2">
              <a:spcAft>
                <a:spcPts val="600"/>
              </a:spcAft>
              <a:buFont typeface="Wingdings" panose="05000000000000000000" pitchFamily="2" charset="2"/>
              <a:buChar char="§"/>
            </a:pPr>
            <a:r>
              <a:rPr lang="en-US" sz="3100" dirty="0">
                <a:solidFill>
                  <a:schemeClr val="bg1"/>
                </a:solidFill>
                <a:ea typeface="Times New Roman" panose="02020603050405020304" pitchFamily="18" charset="0"/>
              </a:rPr>
              <a:t>18, </a:t>
            </a:r>
            <a:r>
              <a:rPr lang="en-US" sz="3100" dirty="0">
                <a:solidFill>
                  <a:srgbClr val="CCFFCC"/>
                </a:solidFill>
                <a:ea typeface="Times New Roman" panose="02020603050405020304" pitchFamily="18" charset="0"/>
              </a:rPr>
              <a:t>they suppress truth</a:t>
            </a:r>
          </a:p>
          <a:p>
            <a:pPr lvl="2">
              <a:spcAft>
                <a:spcPts val="600"/>
              </a:spcAft>
              <a:buFont typeface="Wingdings" panose="05000000000000000000" pitchFamily="2" charset="2"/>
              <a:buChar char="§"/>
            </a:pPr>
            <a:r>
              <a:rPr lang="en-US" sz="3100" dirty="0">
                <a:solidFill>
                  <a:schemeClr val="bg1"/>
                </a:solidFill>
                <a:ea typeface="Times New Roman" panose="02020603050405020304" pitchFamily="18" charset="0"/>
              </a:rPr>
              <a:t>28, </a:t>
            </a:r>
            <a:r>
              <a:rPr lang="en-US" sz="3100" dirty="0">
                <a:solidFill>
                  <a:srgbClr val="CCFFCC"/>
                </a:solidFill>
                <a:ea typeface="Times New Roman" panose="02020603050405020304" pitchFamily="18" charset="0"/>
              </a:rPr>
              <a:t>they reject Father</a:t>
            </a:r>
            <a:endParaRPr lang="en-US" sz="3200" dirty="0">
              <a:solidFill>
                <a:srgbClr val="CCFFCC"/>
              </a:solidFill>
              <a:ea typeface="Times New Roman" panose="02020603050405020304" pitchFamily="18" charset="0"/>
            </a:endParaRPr>
          </a:p>
          <a:p>
            <a:pPr marL="1543050" lvl="3" indent="-231775">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He handed them over to a debased mind: unqualified, worthless, base  </a:t>
            </a:r>
          </a:p>
        </p:txBody>
      </p:sp>
      <p:sp>
        <p:nvSpPr>
          <p:cNvPr id="5" name="Rectangle 4">
            <a:extLst>
              <a:ext uri="{FF2B5EF4-FFF2-40B4-BE49-F238E27FC236}">
                <a16:creationId xmlns:a16="http://schemas.microsoft.com/office/drawing/2014/main" id="{831009E8-8CC1-43C4-89C4-62C89B4553C0}"/>
              </a:ext>
            </a:extLst>
          </p:cNvPr>
          <p:cNvSpPr/>
          <p:nvPr/>
        </p:nvSpPr>
        <p:spPr>
          <a:xfrm>
            <a:off x="2004291" y="5043048"/>
            <a:ext cx="5144654" cy="1029856"/>
          </a:xfrm>
          <a:prstGeom prst="rect">
            <a:avLst/>
          </a:prstGeom>
          <a:solidFill>
            <a:schemeClr val="tx1"/>
          </a:solidFill>
          <a:ln>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FFCC66"/>
                </a:solidFill>
              </a:rPr>
              <a:t>Old, abandoned building, home of bats and snakes…</a:t>
            </a:r>
          </a:p>
        </p:txBody>
      </p:sp>
    </p:spTree>
    <p:extLst>
      <p:ext uri="{BB962C8B-B14F-4D97-AF65-F5344CB8AC3E}">
        <p14:creationId xmlns:p14="http://schemas.microsoft.com/office/powerpoint/2010/main" val="3525483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2078"/>
            <a:ext cx="8229600" cy="886975"/>
          </a:xfrm>
        </p:spPr>
        <p:txBody>
          <a:bodyPr/>
          <a:lstStyle/>
          <a:p>
            <a:r>
              <a:rPr kumimoji="0" lang="en-US" sz="2400" b="0" i="0" u="none" strike="noStrike" kern="1200" cap="none" spc="0" normalizeH="0" baseline="0" noProof="0" dirty="0">
                <a:ln>
                  <a:noFill/>
                </a:ln>
                <a:solidFill>
                  <a:srgbClr val="FFFFFF"/>
                </a:solidFill>
                <a:effectLst/>
                <a:uLnTx/>
                <a:uFillTx/>
                <a:latin typeface="Arial"/>
                <a:ea typeface="+mj-ea"/>
                <a:cs typeface="+mj-cs"/>
              </a:rPr>
              <a:t>Irrelevant</a:t>
            </a:r>
            <a:br>
              <a:rPr kumimoji="0" lang="en-US" sz="2400" b="0" i="0" u="none" strike="noStrike" kern="1200" cap="none" spc="0" normalizeH="0" baseline="0" noProof="0" dirty="0">
                <a:ln>
                  <a:noFill/>
                </a:ln>
                <a:solidFill>
                  <a:srgbClr val="FFFFFF"/>
                </a:solidFill>
                <a:effectLst/>
                <a:uLnTx/>
                <a:uFillTx/>
                <a:latin typeface="Arial"/>
                <a:ea typeface="+mj-ea"/>
                <a:cs typeface="+mj-cs"/>
              </a:rPr>
            </a:br>
            <a:r>
              <a:rPr kumimoji="0" lang="en-US" sz="3400" b="0" i="0" u="none" strike="noStrike" kern="1200" cap="none" spc="0" normalizeH="0" baseline="0" noProof="0" dirty="0">
                <a:ln>
                  <a:noFill/>
                </a:ln>
                <a:solidFill>
                  <a:srgbClr val="CCFFFF"/>
                </a:solidFill>
                <a:effectLst/>
                <a:uLnTx/>
                <a:uFillTx/>
                <a:latin typeface="Arial"/>
                <a:ea typeface="+mj-ea"/>
                <a:cs typeface="+mj-cs"/>
              </a:rPr>
              <a:t>Irritating</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896" y="951351"/>
            <a:ext cx="8502070" cy="5486400"/>
          </a:xfrm>
        </p:spPr>
        <p:txBody>
          <a:bodyPr/>
          <a:lstStyle/>
          <a:p>
            <a:pPr>
              <a:spcAft>
                <a:spcPts val="300"/>
              </a:spcAft>
              <a:buFont typeface="Wingdings" panose="05000000000000000000" pitchFamily="2" charset="2"/>
              <a:buChar char="§"/>
            </a:pPr>
            <a:r>
              <a:rPr lang="en-US" sz="2400" dirty="0">
                <a:solidFill>
                  <a:schemeClr val="bg1"/>
                </a:solidFill>
              </a:rPr>
              <a:t>Critical.   Jn.12:48</a:t>
            </a:r>
          </a:p>
          <a:p>
            <a:pPr lvl="1">
              <a:spcAft>
                <a:spcPts val="600"/>
              </a:spcAft>
              <a:buFont typeface="Wingdings" panose="05000000000000000000" pitchFamily="2" charset="2"/>
              <a:buChar char="§"/>
            </a:pPr>
            <a:r>
              <a:rPr lang="en-US" sz="2400" dirty="0">
                <a:solidFill>
                  <a:srgbClr val="FFFF00"/>
                </a:solidFill>
                <a:ea typeface="Times New Roman" panose="02020603050405020304" pitchFamily="18" charset="0"/>
              </a:rPr>
              <a:t>“What about innocent natives…?”</a:t>
            </a:r>
          </a:p>
          <a:p>
            <a:pPr lvl="1">
              <a:spcAft>
                <a:spcPts val="300"/>
              </a:spcAft>
              <a:buFont typeface="Wingdings" panose="05000000000000000000" pitchFamily="2" charset="2"/>
              <a:buChar char="§"/>
            </a:pPr>
            <a:r>
              <a:rPr lang="en-US" sz="2400" dirty="0">
                <a:solidFill>
                  <a:srgbClr val="FFFF00"/>
                </a:solidFill>
                <a:ea typeface="Times New Roman" panose="02020603050405020304" pitchFamily="18" charset="0"/>
              </a:rPr>
              <a:t>“But they never rejected Jesus.” </a:t>
            </a:r>
            <a:endParaRPr lang="en-US" sz="2400" u="sng" dirty="0">
              <a:solidFill>
                <a:schemeClr val="bg1"/>
              </a:solidFill>
              <a:ea typeface="Times New Roman" panose="02020603050405020304" pitchFamily="18" charset="0"/>
            </a:endParaRPr>
          </a:p>
          <a:p>
            <a:pPr lvl="1">
              <a:spcAft>
                <a:spcPts val="300"/>
              </a:spcAft>
              <a:buFont typeface="Wingdings" panose="05000000000000000000" pitchFamily="2" charset="2"/>
              <a:buChar char="§"/>
            </a:pPr>
            <a:r>
              <a:rPr lang="en-US" sz="3200" dirty="0">
                <a:solidFill>
                  <a:srgbClr val="FFFF00"/>
                </a:solidFill>
                <a:ea typeface="Times New Roman" panose="02020603050405020304" pitchFamily="18" charset="0"/>
              </a:rPr>
              <a:t>“But what if they don’t know the Father?”</a:t>
            </a:r>
          </a:p>
          <a:p>
            <a:pPr marL="1025525" lvl="2" indent="-287338">
              <a:spcAft>
                <a:spcPts val="300"/>
              </a:spcAft>
              <a:buFont typeface="Wingdings" panose="05000000000000000000" pitchFamily="2" charset="2"/>
              <a:buChar char="§"/>
            </a:pPr>
            <a:r>
              <a:rPr lang="en-US" sz="3100" dirty="0">
                <a:solidFill>
                  <a:schemeClr val="bg1"/>
                </a:solidFill>
                <a:ea typeface="Times New Roman" panose="02020603050405020304" pitchFamily="18" charset="0"/>
              </a:rPr>
              <a:t>He </a:t>
            </a:r>
            <a:r>
              <a:rPr lang="en-US" sz="3100" dirty="0">
                <a:solidFill>
                  <a:srgbClr val="FFCC66"/>
                </a:solidFill>
                <a:ea typeface="Times New Roman" panose="02020603050405020304" pitchFamily="18" charset="0"/>
              </a:rPr>
              <a:t>revealed</a:t>
            </a:r>
            <a:r>
              <a:rPr lang="en-US" sz="3100" dirty="0">
                <a:solidFill>
                  <a:schemeClr val="bg1"/>
                </a:solidFill>
                <a:ea typeface="Times New Roman" panose="02020603050405020304" pitchFamily="18" charset="0"/>
              </a:rPr>
              <a:t> Himself to them . . .</a:t>
            </a:r>
          </a:p>
          <a:p>
            <a:pPr marL="1431925" lvl="3" indent="-287338">
              <a:spcAft>
                <a:spcPts val="0"/>
              </a:spcAft>
              <a:buFont typeface="Wingdings" panose="05000000000000000000" pitchFamily="2" charset="2"/>
              <a:buChar char="§"/>
            </a:pPr>
            <a:r>
              <a:rPr lang="en-US" sz="3100" dirty="0">
                <a:solidFill>
                  <a:srgbClr val="CCFFCC"/>
                </a:solidFill>
                <a:ea typeface="Times New Roman" panose="02020603050405020304" pitchFamily="18" charset="0"/>
              </a:rPr>
              <a:t>External evidence:  </a:t>
            </a:r>
            <a:r>
              <a:rPr lang="en-US" sz="3100" dirty="0">
                <a:solidFill>
                  <a:schemeClr val="bg1"/>
                </a:solidFill>
                <a:ea typeface="Times New Roman" panose="02020603050405020304" pitchFamily="18" charset="0"/>
              </a:rPr>
              <a:t>Ps.19;  Ro.1 – </a:t>
            </a:r>
          </a:p>
          <a:p>
            <a:pPr marL="1889125" lvl="4" indent="-287338">
              <a:spcAft>
                <a:spcPts val="300"/>
              </a:spcAft>
              <a:buFont typeface="Wingdings" panose="05000000000000000000" pitchFamily="2" charset="2"/>
              <a:buChar char="§"/>
            </a:pPr>
            <a:r>
              <a:rPr lang="en-US" sz="3100" dirty="0">
                <a:solidFill>
                  <a:srgbClr val="FFCC66"/>
                </a:solidFill>
                <a:ea typeface="Times New Roman" panose="02020603050405020304" pitchFamily="18" charset="0"/>
              </a:rPr>
              <a:t>19:</a:t>
            </a:r>
            <a:r>
              <a:rPr lang="en-US" sz="3100" dirty="0">
                <a:solidFill>
                  <a:schemeClr val="bg1"/>
                </a:solidFill>
                <a:ea typeface="Times New Roman" panose="02020603050405020304" pitchFamily="18" charset="0"/>
              </a:rPr>
              <a:t> truth about God </a:t>
            </a:r>
            <a:r>
              <a:rPr lang="en-US" sz="3100" i="1" dirty="0">
                <a:solidFill>
                  <a:schemeClr val="bg1"/>
                </a:solidFill>
                <a:ea typeface="Times New Roman" panose="02020603050405020304" pitchFamily="18" charset="0"/>
              </a:rPr>
              <a:t>clearly revealed</a:t>
            </a:r>
            <a:r>
              <a:rPr lang="en-US" sz="3100" dirty="0">
                <a:solidFill>
                  <a:schemeClr val="bg1"/>
                </a:solidFill>
                <a:ea typeface="Times New Roman" panose="02020603050405020304" pitchFamily="18" charset="0"/>
              </a:rPr>
              <a:t>  </a:t>
            </a:r>
          </a:p>
          <a:p>
            <a:pPr marL="1889125" lvl="4" indent="-287338">
              <a:spcAft>
                <a:spcPts val="300"/>
              </a:spcAft>
              <a:buFont typeface="Wingdings" panose="05000000000000000000" pitchFamily="2" charset="2"/>
              <a:buChar char="§"/>
            </a:pPr>
            <a:r>
              <a:rPr lang="en-US" sz="3100" dirty="0">
                <a:solidFill>
                  <a:srgbClr val="FFCC66"/>
                </a:solidFill>
                <a:ea typeface="Times New Roman" panose="02020603050405020304" pitchFamily="18" charset="0"/>
              </a:rPr>
              <a:t>20: </a:t>
            </a:r>
            <a:r>
              <a:rPr lang="en-US" sz="3100" dirty="0">
                <a:solidFill>
                  <a:schemeClr val="bg1"/>
                </a:solidFill>
                <a:ea typeface="Times New Roman" panose="02020603050405020304" pitchFamily="18" charset="0"/>
              </a:rPr>
              <a:t>without excuse (2:1)</a:t>
            </a:r>
          </a:p>
          <a:p>
            <a:pPr marL="1889125" lvl="4" indent="-287338">
              <a:spcAft>
                <a:spcPts val="300"/>
              </a:spcAft>
              <a:buFont typeface="Wingdings" panose="05000000000000000000" pitchFamily="2" charset="2"/>
              <a:buChar char="§"/>
            </a:pPr>
            <a:r>
              <a:rPr lang="en-US" sz="3100" dirty="0">
                <a:solidFill>
                  <a:srgbClr val="FFCC66"/>
                </a:solidFill>
                <a:ea typeface="Times New Roman" panose="02020603050405020304" pitchFamily="18" charset="0"/>
              </a:rPr>
              <a:t>20:</a:t>
            </a:r>
            <a:r>
              <a:rPr lang="en-US" sz="3100" dirty="0">
                <a:solidFill>
                  <a:schemeClr val="bg1"/>
                </a:solidFill>
                <a:ea typeface="Times New Roman" panose="02020603050405020304" pitchFamily="18" charset="0"/>
              </a:rPr>
              <a:t> His eternal power/Godhead     </a:t>
            </a:r>
            <a:r>
              <a:rPr lang="en-US" sz="2800" dirty="0">
                <a:solidFill>
                  <a:schemeClr val="bg1"/>
                </a:solidFill>
                <a:ea typeface="Times New Roman" panose="02020603050405020304" pitchFamily="18" charset="0"/>
              </a:rPr>
              <a:t>(divine nature).</a:t>
            </a:r>
            <a:r>
              <a:rPr lang="en-US" sz="3100" dirty="0">
                <a:solidFill>
                  <a:schemeClr val="bg1"/>
                </a:solidFill>
                <a:ea typeface="Times New Roman" panose="02020603050405020304" pitchFamily="18" charset="0"/>
              </a:rPr>
              <a:t>  </a:t>
            </a:r>
            <a:r>
              <a:rPr lang="en-US" sz="2800" dirty="0">
                <a:solidFill>
                  <a:srgbClr val="CCFFCC"/>
                </a:solidFill>
                <a:ea typeface="Times New Roman" panose="02020603050405020304" pitchFamily="18" charset="0"/>
              </a:rPr>
              <a:t>“We hold these truths</a:t>
            </a:r>
            <a:r>
              <a:rPr lang="en-US" sz="2400" dirty="0">
                <a:solidFill>
                  <a:srgbClr val="CCFFCC"/>
                </a:solidFill>
                <a:ea typeface="Times New Roman" panose="02020603050405020304" pitchFamily="18" charset="0"/>
              </a:rPr>
              <a:t>…</a:t>
            </a:r>
            <a:r>
              <a:rPr lang="en-US" sz="2800" dirty="0">
                <a:solidFill>
                  <a:srgbClr val="CCFFCC"/>
                </a:solidFill>
                <a:ea typeface="Times New Roman" panose="02020603050405020304" pitchFamily="18" charset="0"/>
              </a:rPr>
              <a:t>”</a:t>
            </a:r>
            <a:endParaRPr lang="en-US" sz="3100" dirty="0">
              <a:solidFill>
                <a:srgbClr val="CCFFCC"/>
              </a:solidFill>
              <a:ea typeface="Times New Roman" panose="02020603050405020304" pitchFamily="18" charset="0"/>
            </a:endParaRPr>
          </a:p>
          <a:p>
            <a:pPr marL="1889125" lvl="4" indent="-287338">
              <a:spcAft>
                <a:spcPts val="300"/>
              </a:spcAft>
              <a:buFont typeface="Wingdings" panose="05000000000000000000" pitchFamily="2" charset="2"/>
              <a:buChar char="§"/>
            </a:pPr>
            <a:endParaRPr lang="en-US" sz="3200" dirty="0">
              <a:solidFill>
                <a:schemeClr val="bg1"/>
              </a:solidFill>
              <a:ea typeface="Times New Roman" panose="02020603050405020304" pitchFamily="18" charset="0"/>
            </a:endParaRPr>
          </a:p>
          <a:p>
            <a:pPr marL="1889125" lvl="4" indent="-287338">
              <a:spcAft>
                <a:spcPts val="300"/>
              </a:spcAft>
              <a:buFont typeface="Wingdings" panose="05000000000000000000" pitchFamily="2" charset="2"/>
              <a:buChar char="§"/>
            </a:pPr>
            <a:endParaRPr lang="en-US" sz="32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221485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2842"/>
            <a:ext cx="8229600" cy="886975"/>
          </a:xfrm>
        </p:spPr>
        <p:txBody>
          <a:bodyPr/>
          <a:lstStyle/>
          <a:p>
            <a:r>
              <a:rPr kumimoji="0" lang="en-US" sz="2400" b="0" i="0" u="none" strike="noStrike" kern="1200" cap="none" spc="0" normalizeH="0" baseline="0" noProof="0" dirty="0">
                <a:ln>
                  <a:noFill/>
                </a:ln>
                <a:solidFill>
                  <a:srgbClr val="FFFFFF"/>
                </a:solidFill>
                <a:effectLst/>
                <a:uLnTx/>
                <a:uFillTx/>
                <a:latin typeface="Arial"/>
                <a:ea typeface="+mj-ea"/>
                <a:cs typeface="+mj-cs"/>
              </a:rPr>
              <a:t>Irrelevant</a:t>
            </a:r>
            <a:br>
              <a:rPr kumimoji="0" lang="en-US" sz="2400" b="0" i="0" u="none" strike="noStrike" kern="1200" cap="none" spc="0" normalizeH="0" baseline="0" noProof="0" dirty="0">
                <a:ln>
                  <a:noFill/>
                </a:ln>
                <a:solidFill>
                  <a:srgbClr val="FFFFFF"/>
                </a:solidFill>
                <a:effectLst/>
                <a:uLnTx/>
                <a:uFillTx/>
                <a:latin typeface="Arial"/>
                <a:ea typeface="+mj-ea"/>
                <a:cs typeface="+mj-cs"/>
              </a:rPr>
            </a:br>
            <a:r>
              <a:rPr kumimoji="0" lang="en-US" sz="3400" b="0" i="0" u="none" strike="noStrike" kern="1200" cap="none" spc="0" normalizeH="0" baseline="0" noProof="0" dirty="0">
                <a:ln>
                  <a:noFill/>
                </a:ln>
                <a:solidFill>
                  <a:srgbClr val="CCFFFF"/>
                </a:solidFill>
                <a:effectLst/>
                <a:uLnTx/>
                <a:uFillTx/>
                <a:latin typeface="Arial"/>
                <a:ea typeface="+mj-ea"/>
                <a:cs typeface="+mj-cs"/>
              </a:rPr>
              <a:t>Irritating</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896" y="1016006"/>
            <a:ext cx="8502070" cy="5338614"/>
          </a:xfrm>
        </p:spPr>
        <p:txBody>
          <a:bodyPr/>
          <a:lstStyle/>
          <a:p>
            <a:pPr>
              <a:spcAft>
                <a:spcPts val="300"/>
              </a:spcAft>
              <a:buFont typeface="Wingdings" panose="05000000000000000000" pitchFamily="2" charset="2"/>
              <a:buChar char="§"/>
            </a:pPr>
            <a:r>
              <a:rPr lang="en-US" sz="2400" dirty="0">
                <a:solidFill>
                  <a:schemeClr val="bg1"/>
                </a:solidFill>
              </a:rPr>
              <a:t>Critical.   Jn.12:48</a:t>
            </a:r>
          </a:p>
          <a:p>
            <a:pPr lvl="1">
              <a:spcAft>
                <a:spcPts val="600"/>
              </a:spcAft>
              <a:buFont typeface="Wingdings" panose="05000000000000000000" pitchFamily="2" charset="2"/>
              <a:buChar char="§"/>
            </a:pPr>
            <a:r>
              <a:rPr lang="en-US" sz="2400" dirty="0">
                <a:solidFill>
                  <a:srgbClr val="FFFF00"/>
                </a:solidFill>
                <a:ea typeface="Times New Roman" panose="02020603050405020304" pitchFamily="18" charset="0"/>
              </a:rPr>
              <a:t>“What about innocent natives…?”</a:t>
            </a:r>
          </a:p>
          <a:p>
            <a:pPr lvl="1">
              <a:spcAft>
                <a:spcPts val="600"/>
              </a:spcAft>
              <a:buFont typeface="Wingdings" panose="05000000000000000000" pitchFamily="2" charset="2"/>
              <a:buChar char="§"/>
            </a:pPr>
            <a:r>
              <a:rPr lang="en-US" sz="2400" dirty="0">
                <a:solidFill>
                  <a:srgbClr val="FFFF00"/>
                </a:solidFill>
                <a:ea typeface="Times New Roman" panose="02020603050405020304" pitchFamily="18" charset="0"/>
              </a:rPr>
              <a:t>“But they never rejected Jesus.”</a:t>
            </a:r>
            <a:endParaRPr lang="en-US" sz="2400" u="sng" dirty="0">
              <a:solidFill>
                <a:schemeClr val="bg1"/>
              </a:solidFill>
              <a:ea typeface="Times New Roman" panose="02020603050405020304" pitchFamily="18" charset="0"/>
            </a:endParaRPr>
          </a:p>
          <a:p>
            <a:pPr lvl="1">
              <a:spcAft>
                <a:spcPts val="300"/>
              </a:spcAft>
              <a:buFont typeface="Wingdings" panose="05000000000000000000" pitchFamily="2" charset="2"/>
              <a:buChar char="§"/>
            </a:pPr>
            <a:r>
              <a:rPr lang="en-US" sz="2400" dirty="0">
                <a:solidFill>
                  <a:srgbClr val="FFFF00"/>
                </a:solidFill>
                <a:ea typeface="Times New Roman" panose="02020603050405020304" pitchFamily="18" charset="0"/>
              </a:rPr>
              <a:t>“But what if they don’t know the Father?”</a:t>
            </a:r>
          </a:p>
          <a:p>
            <a:pPr marL="1025525" lvl="2" indent="-287338">
              <a:spcAft>
                <a:spcPts val="300"/>
              </a:spcAft>
              <a:buFont typeface="Wingdings" panose="05000000000000000000" pitchFamily="2" charset="2"/>
              <a:buChar char="§"/>
            </a:pPr>
            <a:r>
              <a:rPr lang="en-US" dirty="0">
                <a:solidFill>
                  <a:schemeClr val="bg1"/>
                </a:solidFill>
                <a:ea typeface="Times New Roman" panose="02020603050405020304" pitchFamily="18" charset="0"/>
              </a:rPr>
              <a:t>He revealed Himself to them . . .</a:t>
            </a:r>
          </a:p>
          <a:p>
            <a:pPr marL="1431925" lvl="3" indent="-287338">
              <a:spcAft>
                <a:spcPts val="300"/>
              </a:spcAft>
              <a:buFont typeface="Wingdings" panose="05000000000000000000" pitchFamily="2" charset="2"/>
              <a:buChar char="§"/>
            </a:pPr>
            <a:r>
              <a:rPr lang="en-US" sz="2400" dirty="0">
                <a:solidFill>
                  <a:schemeClr val="bg1"/>
                </a:solidFill>
                <a:ea typeface="Times New Roman" panose="02020603050405020304" pitchFamily="18" charset="0"/>
              </a:rPr>
              <a:t>External evidence: Ps.19; Ro.1 – </a:t>
            </a:r>
          </a:p>
          <a:p>
            <a:pPr marL="1431925" lvl="3" indent="-287338">
              <a:spcAft>
                <a:spcPts val="300"/>
              </a:spcAft>
              <a:buFont typeface="Wingdings" panose="05000000000000000000" pitchFamily="2" charset="2"/>
              <a:buChar char="§"/>
            </a:pPr>
            <a:r>
              <a:rPr lang="en-US" sz="3100" dirty="0">
                <a:solidFill>
                  <a:srgbClr val="CCFFCC"/>
                </a:solidFill>
                <a:ea typeface="Times New Roman" panose="02020603050405020304" pitchFamily="18" charset="0"/>
              </a:rPr>
              <a:t>Internal evidence:  </a:t>
            </a:r>
            <a:r>
              <a:rPr lang="en-US" sz="3100" dirty="0">
                <a:solidFill>
                  <a:schemeClr val="bg1"/>
                </a:solidFill>
                <a:ea typeface="Times New Roman" panose="02020603050405020304" pitchFamily="18" charset="0"/>
              </a:rPr>
              <a:t>Ro.2:14-15</a:t>
            </a:r>
          </a:p>
          <a:p>
            <a:pPr marL="1889125" lvl="4" indent="-287338">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Gentiles without revelation sinned against light they had.   Ro.3:23</a:t>
            </a:r>
          </a:p>
          <a:p>
            <a:pPr marL="1889125" lvl="4" indent="-287338">
              <a:spcAft>
                <a:spcPts val="300"/>
              </a:spcAft>
              <a:buFont typeface="Wingdings" panose="05000000000000000000" pitchFamily="2" charset="2"/>
              <a:buChar char="§"/>
            </a:pPr>
            <a:endParaRPr lang="en-US" sz="32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4060462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2087</TotalTime>
  <Words>1546</Words>
  <Application>Microsoft Office PowerPoint</Application>
  <PresentationFormat>On-screen Show (4:3)</PresentationFormat>
  <Paragraphs>133</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Verdana</vt:lpstr>
      <vt:lpstr>Wingdings</vt:lpstr>
      <vt:lpstr>1_Default Design</vt:lpstr>
      <vt:lpstr>PowerPoint Presentation</vt:lpstr>
      <vt:lpstr>PowerPoint Presentation</vt:lpstr>
      <vt:lpstr>Irrelevant</vt:lpstr>
      <vt:lpstr>Irrelevant</vt:lpstr>
      <vt:lpstr>Irrelevant</vt:lpstr>
      <vt:lpstr>Irrelevant Irritating</vt:lpstr>
      <vt:lpstr>Irrelevant Irritating</vt:lpstr>
      <vt:lpstr>Irrelevant Irritating</vt:lpstr>
      <vt:lpstr>Irrelevant Irritating</vt:lpstr>
      <vt:lpstr>Irrelevant,  Irritating Inaccurate</vt:lpstr>
      <vt:lpstr>Irrelevant,  Irritating Inaccurate</vt:lpstr>
      <vt:lpstr>Irrelevant,  Irritating,  Inaccurate Influence</vt:lpstr>
      <vt:lpstr>Irrelevant,  Irritating,  Inaccurate Influence</vt:lpstr>
      <vt:lpstr>Irrelevant,  Irritating,  Inaccurate Influence</vt:lpstr>
      <vt:lpstr>Irrelevant,  Irritating,  Inaccurate Influence</vt:lpstr>
      <vt:lpstr>Irrelevant,  Irritating,  Inaccurate,  Influence Ignorance</vt:lpstr>
      <vt:lpstr>Irrelevant,  Irritating,  Inaccurate,  Influence,  Ignorance Inaccuracy</vt:lpstr>
      <vt:lpstr>Irrelevant,  Irritating,  Inaccurate,  Influence,  Ignorance Inaccuracy</vt:lpstr>
      <vt:lpstr>Irrelevant,  Irritating,  Inaccurate,  Influence,  Ignorance Inaccuracy</vt:lpstr>
      <vt:lpstr>PowerPoint Presentation</vt:lpstr>
      <vt:lpstr>1 Co.47  For who makes you differ from another? And what do you have that you did not receive? Now if you did indeed receive it, why do you boast as if you had not received it?</vt:lpstr>
      <vt:lpstr>1 Co.1436 For did the word of God come originally from you?  Or was it you only that it reached?</vt:lpstr>
      <vt:lpstr>Paul’s conversion – 1 Tim.1:16</vt:lpstr>
      <vt:lpstr>Paul’s words – 2 Tim.1:13</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36</cp:revision>
  <dcterms:created xsi:type="dcterms:W3CDTF">2006-09-18T21:36:30Z</dcterms:created>
  <dcterms:modified xsi:type="dcterms:W3CDTF">2021-08-22T03:15:47Z</dcterms:modified>
</cp:coreProperties>
</file>