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305" r:id="rId2"/>
    <p:sldId id="512" r:id="rId3"/>
    <p:sldId id="607" r:id="rId4"/>
    <p:sldId id="475" r:id="rId5"/>
    <p:sldId id="601" r:id="rId6"/>
    <p:sldId id="608" r:id="rId7"/>
    <p:sldId id="606" r:id="rId8"/>
    <p:sldId id="621" r:id="rId9"/>
    <p:sldId id="609" r:id="rId10"/>
    <p:sldId id="610" r:id="rId11"/>
    <p:sldId id="611" r:id="rId12"/>
    <p:sldId id="612" r:id="rId13"/>
    <p:sldId id="619" r:id="rId14"/>
    <p:sldId id="620" r:id="rId15"/>
    <p:sldId id="615" r:id="rId16"/>
    <p:sldId id="613" r:id="rId17"/>
    <p:sldId id="616" r:id="rId18"/>
    <p:sldId id="617" r:id="rId19"/>
    <p:sldId id="618" r:id="rId20"/>
    <p:sldId id="614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  <a:srgbClr val="FFCC66"/>
    <a:srgbClr val="FFFFCC"/>
    <a:srgbClr val="00FFCC"/>
    <a:srgbClr val="FFFF99"/>
    <a:srgbClr val="99FF66"/>
    <a:srgbClr val="FF9933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2FEBD274-F0A4-4EC5-905A-F9BF935E17D1}"/>
    <pc:docChg chg="delSld delMainMaster">
      <pc:chgData name="Ty Johnson" userId="2df4d96252200d5b" providerId="LiveId" clId="{2FEBD274-F0A4-4EC5-905A-F9BF935E17D1}" dt="2021-08-28T23:52:14.745" v="1" actId="47"/>
      <pc:docMkLst>
        <pc:docMk/>
      </pc:docMkLst>
      <pc:sldChg chg="del">
        <pc:chgData name="Ty Johnson" userId="2df4d96252200d5b" providerId="LiveId" clId="{2FEBD274-F0A4-4EC5-905A-F9BF935E17D1}" dt="2021-08-28T23:52:04.285" v="0" actId="47"/>
        <pc:sldMkLst>
          <pc:docMk/>
          <pc:sldMk cId="2890865879" sldId="303"/>
        </pc:sldMkLst>
      </pc:sldChg>
      <pc:sldChg chg="del">
        <pc:chgData name="Ty Johnson" userId="2df4d96252200d5b" providerId="LiveId" clId="{2FEBD274-F0A4-4EC5-905A-F9BF935E17D1}" dt="2021-08-28T23:52:04.285" v="0" actId="47"/>
        <pc:sldMkLst>
          <pc:docMk/>
          <pc:sldMk cId="297008950" sldId="365"/>
        </pc:sldMkLst>
      </pc:sldChg>
      <pc:sldChg chg="del">
        <pc:chgData name="Ty Johnson" userId="2df4d96252200d5b" providerId="LiveId" clId="{2FEBD274-F0A4-4EC5-905A-F9BF935E17D1}" dt="2021-08-28T23:52:04.285" v="0" actId="47"/>
        <pc:sldMkLst>
          <pc:docMk/>
          <pc:sldMk cId="0" sldId="371"/>
        </pc:sldMkLst>
      </pc:sldChg>
      <pc:sldChg chg="del">
        <pc:chgData name="Ty Johnson" userId="2df4d96252200d5b" providerId="LiveId" clId="{2FEBD274-F0A4-4EC5-905A-F9BF935E17D1}" dt="2021-08-28T23:52:14.745" v="1" actId="47"/>
        <pc:sldMkLst>
          <pc:docMk/>
          <pc:sldMk cId="617913566" sldId="490"/>
        </pc:sldMkLst>
      </pc:sldChg>
      <pc:sldMasterChg chg="del delSldLayout">
        <pc:chgData name="Ty Johnson" userId="2df4d96252200d5b" providerId="LiveId" clId="{2FEBD274-F0A4-4EC5-905A-F9BF935E17D1}" dt="2021-08-28T23:52:14.745" v="1" actId="47"/>
        <pc:sldMasterMkLst>
          <pc:docMk/>
          <pc:sldMasterMk cId="0" sldId="2147483648"/>
        </pc:sldMasterMkLst>
        <pc:sldLayoutChg chg="del">
          <pc:chgData name="Ty Johnson" userId="2df4d96252200d5b" providerId="LiveId" clId="{2FEBD274-F0A4-4EC5-905A-F9BF935E17D1}" dt="2021-08-28T23:52:14.745" v="1" actId="47"/>
          <pc:sldLayoutMkLst>
            <pc:docMk/>
            <pc:sldMasterMk cId="0" sldId="2147483648"/>
            <pc:sldLayoutMk cId="4067111763" sldId="2147483753"/>
          </pc:sldLayoutMkLst>
        </pc:sldLayoutChg>
        <pc:sldLayoutChg chg="del">
          <pc:chgData name="Ty Johnson" userId="2df4d96252200d5b" providerId="LiveId" clId="{2FEBD274-F0A4-4EC5-905A-F9BF935E17D1}" dt="2021-08-28T23:52:14.745" v="1" actId="47"/>
          <pc:sldLayoutMkLst>
            <pc:docMk/>
            <pc:sldMasterMk cId="0" sldId="2147483648"/>
            <pc:sldLayoutMk cId="3845420065" sldId="2147483754"/>
          </pc:sldLayoutMkLst>
        </pc:sldLayoutChg>
        <pc:sldLayoutChg chg="del">
          <pc:chgData name="Ty Johnson" userId="2df4d96252200d5b" providerId="LiveId" clId="{2FEBD274-F0A4-4EC5-905A-F9BF935E17D1}" dt="2021-08-28T23:52:14.745" v="1" actId="47"/>
          <pc:sldLayoutMkLst>
            <pc:docMk/>
            <pc:sldMasterMk cId="0" sldId="2147483648"/>
            <pc:sldLayoutMk cId="713317642" sldId="2147483755"/>
          </pc:sldLayoutMkLst>
        </pc:sldLayoutChg>
        <pc:sldLayoutChg chg="del">
          <pc:chgData name="Ty Johnson" userId="2df4d96252200d5b" providerId="LiveId" clId="{2FEBD274-F0A4-4EC5-905A-F9BF935E17D1}" dt="2021-08-28T23:52:14.745" v="1" actId="47"/>
          <pc:sldLayoutMkLst>
            <pc:docMk/>
            <pc:sldMasterMk cId="0" sldId="2147483648"/>
            <pc:sldLayoutMk cId="1700179893" sldId="2147483756"/>
          </pc:sldLayoutMkLst>
        </pc:sldLayoutChg>
        <pc:sldLayoutChg chg="del">
          <pc:chgData name="Ty Johnson" userId="2df4d96252200d5b" providerId="LiveId" clId="{2FEBD274-F0A4-4EC5-905A-F9BF935E17D1}" dt="2021-08-28T23:52:14.745" v="1" actId="47"/>
          <pc:sldLayoutMkLst>
            <pc:docMk/>
            <pc:sldMasterMk cId="0" sldId="2147483648"/>
            <pc:sldLayoutMk cId="1612435593" sldId="2147483757"/>
          </pc:sldLayoutMkLst>
        </pc:sldLayoutChg>
        <pc:sldLayoutChg chg="del">
          <pc:chgData name="Ty Johnson" userId="2df4d96252200d5b" providerId="LiveId" clId="{2FEBD274-F0A4-4EC5-905A-F9BF935E17D1}" dt="2021-08-28T23:52:14.745" v="1" actId="47"/>
          <pc:sldLayoutMkLst>
            <pc:docMk/>
            <pc:sldMasterMk cId="0" sldId="2147483648"/>
            <pc:sldLayoutMk cId="578847068" sldId="2147483758"/>
          </pc:sldLayoutMkLst>
        </pc:sldLayoutChg>
        <pc:sldLayoutChg chg="del">
          <pc:chgData name="Ty Johnson" userId="2df4d96252200d5b" providerId="LiveId" clId="{2FEBD274-F0A4-4EC5-905A-F9BF935E17D1}" dt="2021-08-28T23:52:14.745" v="1" actId="47"/>
          <pc:sldLayoutMkLst>
            <pc:docMk/>
            <pc:sldMasterMk cId="0" sldId="2147483648"/>
            <pc:sldLayoutMk cId="2272735195" sldId="2147483759"/>
          </pc:sldLayoutMkLst>
        </pc:sldLayoutChg>
        <pc:sldLayoutChg chg="del">
          <pc:chgData name="Ty Johnson" userId="2df4d96252200d5b" providerId="LiveId" clId="{2FEBD274-F0A4-4EC5-905A-F9BF935E17D1}" dt="2021-08-28T23:52:14.745" v="1" actId="47"/>
          <pc:sldLayoutMkLst>
            <pc:docMk/>
            <pc:sldMasterMk cId="0" sldId="2147483648"/>
            <pc:sldLayoutMk cId="2476356380" sldId="2147483760"/>
          </pc:sldLayoutMkLst>
        </pc:sldLayoutChg>
        <pc:sldLayoutChg chg="del">
          <pc:chgData name="Ty Johnson" userId="2df4d96252200d5b" providerId="LiveId" clId="{2FEBD274-F0A4-4EC5-905A-F9BF935E17D1}" dt="2021-08-28T23:52:14.745" v="1" actId="47"/>
          <pc:sldLayoutMkLst>
            <pc:docMk/>
            <pc:sldMasterMk cId="0" sldId="2147483648"/>
            <pc:sldLayoutMk cId="2158287967" sldId="2147483761"/>
          </pc:sldLayoutMkLst>
        </pc:sldLayoutChg>
        <pc:sldLayoutChg chg="del">
          <pc:chgData name="Ty Johnson" userId="2df4d96252200d5b" providerId="LiveId" clId="{2FEBD274-F0A4-4EC5-905A-F9BF935E17D1}" dt="2021-08-28T23:52:14.745" v="1" actId="47"/>
          <pc:sldLayoutMkLst>
            <pc:docMk/>
            <pc:sldMasterMk cId="0" sldId="2147483648"/>
            <pc:sldLayoutMk cId="2332318255" sldId="2147483762"/>
          </pc:sldLayoutMkLst>
        </pc:sldLayoutChg>
        <pc:sldLayoutChg chg="del">
          <pc:chgData name="Ty Johnson" userId="2df4d96252200d5b" providerId="LiveId" clId="{2FEBD274-F0A4-4EC5-905A-F9BF935E17D1}" dt="2021-08-28T23:52:14.745" v="1" actId="47"/>
          <pc:sldLayoutMkLst>
            <pc:docMk/>
            <pc:sldMasterMk cId="0" sldId="2147483648"/>
            <pc:sldLayoutMk cId="3838306260" sldId="2147483763"/>
          </pc:sldLayoutMkLst>
        </pc:sldLayoutChg>
        <pc:sldLayoutChg chg="del">
          <pc:chgData name="Ty Johnson" userId="2df4d96252200d5b" providerId="LiveId" clId="{2FEBD274-F0A4-4EC5-905A-F9BF935E17D1}" dt="2021-08-28T23:52:14.745" v="1" actId="47"/>
          <pc:sldLayoutMkLst>
            <pc:docMk/>
            <pc:sldMasterMk cId="0" sldId="2147483648"/>
            <pc:sldLayoutMk cId="2918202717" sldId="2147483764"/>
          </pc:sldLayoutMkLst>
        </pc:sldLayoutChg>
      </pc:sldMasterChg>
      <pc:sldMasterChg chg="del delSldLayout">
        <pc:chgData name="Ty Johnson" userId="2df4d96252200d5b" providerId="LiveId" clId="{2FEBD274-F0A4-4EC5-905A-F9BF935E17D1}" dt="2021-08-28T23:52:04.285" v="0" actId="47"/>
        <pc:sldMasterMkLst>
          <pc:docMk/>
          <pc:sldMasterMk cId="0" sldId="2147483685"/>
        </pc:sldMasterMkLst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0" sldId="2147483685"/>
            <pc:sldLayoutMk cId="2728375659" sldId="2147483776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0" sldId="2147483685"/>
            <pc:sldLayoutMk cId="4181155252" sldId="2147483777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0" sldId="2147483685"/>
            <pc:sldLayoutMk cId="4119882375" sldId="2147483778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0" sldId="2147483685"/>
            <pc:sldLayoutMk cId="1789809940" sldId="2147483779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0" sldId="2147483685"/>
            <pc:sldLayoutMk cId="1888889373" sldId="2147483780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0" sldId="2147483685"/>
            <pc:sldLayoutMk cId="486921730" sldId="2147483781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0" sldId="2147483685"/>
            <pc:sldLayoutMk cId="542433036" sldId="2147483782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0" sldId="2147483685"/>
            <pc:sldLayoutMk cId="3586926319" sldId="2147483783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0" sldId="2147483685"/>
            <pc:sldLayoutMk cId="1038106249" sldId="2147483784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0" sldId="2147483685"/>
            <pc:sldLayoutMk cId="543112818" sldId="2147483785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0" sldId="2147483685"/>
            <pc:sldLayoutMk cId="2277643862" sldId="2147483786"/>
          </pc:sldLayoutMkLst>
        </pc:sldLayoutChg>
      </pc:sldMasterChg>
      <pc:sldMasterChg chg="del delSldLayout">
        <pc:chgData name="Ty Johnson" userId="2df4d96252200d5b" providerId="LiveId" clId="{2FEBD274-F0A4-4EC5-905A-F9BF935E17D1}" dt="2021-08-28T23:52:04.285" v="0" actId="47"/>
        <pc:sldMasterMkLst>
          <pc:docMk/>
          <pc:sldMasterMk cId="2109926717" sldId="2147483787"/>
        </pc:sldMasterMkLst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2109926717" sldId="2147483787"/>
            <pc:sldLayoutMk cId="3621502704" sldId="2147483788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2109926717" sldId="2147483787"/>
            <pc:sldLayoutMk cId="3706008135" sldId="2147483789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2109926717" sldId="2147483787"/>
            <pc:sldLayoutMk cId="2875310311" sldId="2147483790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2109926717" sldId="2147483787"/>
            <pc:sldLayoutMk cId="962014926" sldId="2147483791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2109926717" sldId="2147483787"/>
            <pc:sldLayoutMk cId="593151920" sldId="2147483792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2109926717" sldId="2147483787"/>
            <pc:sldLayoutMk cId="1031661768" sldId="2147483793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2109926717" sldId="2147483787"/>
            <pc:sldLayoutMk cId="2482069505" sldId="2147483794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2109926717" sldId="2147483787"/>
            <pc:sldLayoutMk cId="3206978572" sldId="2147483795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2109926717" sldId="2147483787"/>
            <pc:sldLayoutMk cId="3866691758" sldId="2147483796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2109926717" sldId="2147483787"/>
            <pc:sldLayoutMk cId="2509963020" sldId="2147483797"/>
          </pc:sldLayoutMkLst>
        </pc:sldLayoutChg>
        <pc:sldLayoutChg chg="del">
          <pc:chgData name="Ty Johnson" userId="2df4d96252200d5b" providerId="LiveId" clId="{2FEBD274-F0A4-4EC5-905A-F9BF935E17D1}" dt="2021-08-28T23:52:04.285" v="0" actId="47"/>
          <pc:sldLayoutMkLst>
            <pc:docMk/>
            <pc:sldMasterMk cId="2109926717" sldId="2147483787"/>
            <pc:sldLayoutMk cId="2988166557" sldId="214748379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701566" y="524167"/>
            <a:ext cx="5748913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CCFFFF"/>
                </a:solidFill>
              </a:rPr>
              <a:t>We Are Confident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The reasons for their 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Drift away,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2:1.   River.   Memory.    Ship.  Mind.  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Apostasy is not the giant work of one moment, but the gradual result of many little moments as sinful views and desires replace good ones</a:t>
            </a:r>
          </a:p>
        </p:txBody>
      </p:sp>
    </p:spTree>
    <p:extLst>
      <p:ext uri="{BB962C8B-B14F-4D97-AF65-F5344CB8AC3E}">
        <p14:creationId xmlns:p14="http://schemas.microsoft.com/office/powerpoint/2010/main" val="197488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The explanation for their 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Drift away, 2:1.  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Neglect,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2:2-3.   Unconcerned.   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Mt.22:5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Ac.24:24-25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Apostasy is not always the result of heinous sins we commit, but of good deeds we ignore</a:t>
            </a:r>
          </a:p>
        </p:txBody>
      </p:sp>
    </p:spTree>
    <p:extLst>
      <p:ext uri="{BB962C8B-B14F-4D97-AF65-F5344CB8AC3E}">
        <p14:creationId xmlns:p14="http://schemas.microsoft.com/office/powerpoint/2010/main" val="17003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The explanation for their 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Drift away, 2:1.  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Neglect, 2:2-3.   Unconcerned.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Did not hold fast,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3:6, 14  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Ro.1:18,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For the wrath of God is revealed from heaven against all ungodliness and unrighteousness of men, who suppress the truth in unrighteousness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Ps.37:31,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The law of his God is in his heart; None of his steps shall slide [slip].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Word / Truth is our rail in life…</a:t>
            </a:r>
          </a:p>
        </p:txBody>
      </p:sp>
    </p:spTree>
    <p:extLst>
      <p:ext uri="{BB962C8B-B14F-4D97-AF65-F5344CB8AC3E}">
        <p14:creationId xmlns:p14="http://schemas.microsoft.com/office/powerpoint/2010/main" val="130860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The explanation for their 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Drift away, 2:1.  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Neglect, 2:2-3.   Unconcerned.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Did not hold fast, 3:6, 14 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Lazy, sluggish,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5:11; 6:12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Hard of hearing . . . lack of application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Mt.25:26</a:t>
            </a: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75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The explanation for their 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Drift away, 2:1.  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Neglect, 2:2-3.   Unconcerned.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Did not hold fast, 3:6, 14 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Lazy, sluggish, 5:11; 6:12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Deliberately, intentionally,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10:26…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Nu.15:32-36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1 Co.10:12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2BF5A5-6256-411D-BD01-47FC5FFE2839}"/>
              </a:ext>
            </a:extLst>
          </p:cNvPr>
          <p:cNvSpPr/>
          <p:nvPr/>
        </p:nvSpPr>
        <p:spPr>
          <a:xfrm>
            <a:off x="3796145" y="3519055"/>
            <a:ext cx="4775200" cy="2429163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600" dirty="0">
                <a:solidFill>
                  <a:srgbClr val="FFCC66"/>
                </a:solidFill>
              </a:rPr>
              <a:t>Summary: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CCFFCC"/>
                </a:solidFill>
              </a:rPr>
              <a:t>*indifference </a:t>
            </a:r>
            <a:r>
              <a:rPr lang="en-US" sz="3200" dirty="0"/>
              <a:t>(2:1-3)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CCFFCC"/>
                </a:solidFill>
              </a:rPr>
              <a:t>*rejection </a:t>
            </a:r>
            <a:r>
              <a:rPr lang="en-US" sz="3200" dirty="0"/>
              <a:t>(6:4-6)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CCFFCC"/>
                </a:solidFill>
              </a:rPr>
              <a:t>*contempt </a:t>
            </a:r>
            <a:r>
              <a:rPr lang="en-US" sz="3200" dirty="0"/>
              <a:t>(10:26-31)</a:t>
            </a:r>
          </a:p>
        </p:txBody>
      </p:sp>
    </p:spTree>
    <p:extLst>
      <p:ext uri="{BB962C8B-B14F-4D97-AF65-F5344CB8AC3E}">
        <p14:creationId xmlns:p14="http://schemas.microsoft.com/office/powerpoint/2010/main" val="211795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887217" y="630384"/>
            <a:ext cx="5380232" cy="86590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He Expected His Exhortation</a:t>
            </a:r>
            <a:b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To Affect Them, 6:1-3, 11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5373714-AFBE-43A7-AED9-30A06910A9C1}"/>
              </a:ext>
            </a:extLst>
          </p:cNvPr>
          <p:cNvSpPr/>
          <p:nvPr/>
        </p:nvSpPr>
        <p:spPr>
          <a:xfrm>
            <a:off x="634120" y="2740901"/>
            <a:ext cx="7877198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500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</a:rPr>
              <a:t>God Is For Us,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6:9-10</a:t>
            </a:r>
            <a:endParaRPr lang="en-US" sz="3600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4AF0E62-3ADB-4B64-A41A-FCA8D2191DA1}"/>
              </a:ext>
            </a:extLst>
          </p:cNvPr>
          <p:cNvSpPr/>
          <p:nvPr/>
        </p:nvSpPr>
        <p:spPr>
          <a:xfrm>
            <a:off x="1882602" y="1678709"/>
            <a:ext cx="5380232" cy="86590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He Warned With Examples</a:t>
            </a:r>
            <a:b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Of Those Who Failed, 6:4-6</a:t>
            </a:r>
          </a:p>
        </p:txBody>
      </p:sp>
    </p:spTree>
    <p:extLst>
      <p:ext uri="{BB962C8B-B14F-4D97-AF65-F5344CB8AC3E}">
        <p14:creationId xmlns:p14="http://schemas.microsoft.com/office/powerpoint/2010/main" val="3681367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Savior, </a:t>
            </a:r>
            <a:r>
              <a:rPr lang="en-US" sz="3400" dirty="0">
                <a:solidFill>
                  <a:schemeClr val="bg1"/>
                </a:solidFill>
              </a:rPr>
              <a:t>2:9-15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Not only left heaven to descend to angelic level…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He came all the way down to human level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Hb.5:7-9</a:t>
            </a:r>
          </a:p>
        </p:txBody>
      </p:sp>
    </p:spTree>
    <p:extLst>
      <p:ext uri="{BB962C8B-B14F-4D97-AF65-F5344CB8AC3E}">
        <p14:creationId xmlns:p14="http://schemas.microsoft.com/office/powerpoint/2010/main" val="43303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970102"/>
          </a:xfrm>
        </p:spPr>
        <p:txBody>
          <a:bodyPr/>
          <a:lstStyle/>
          <a:p>
            <a:r>
              <a:rPr lang="en-US" sz="2800" dirty="0">
                <a:solidFill>
                  <a:srgbClr val="CCFFFF"/>
                </a:solidFill>
              </a:rPr>
              <a:t>Savior, </a:t>
            </a:r>
            <a:r>
              <a:rPr lang="en-US" sz="2800" dirty="0">
                <a:solidFill>
                  <a:schemeClr val="bg1"/>
                </a:solidFill>
              </a:rPr>
              <a:t>2:9-15</a:t>
            </a:r>
            <a:br>
              <a:rPr lang="en-US" sz="3400" dirty="0">
                <a:solidFill>
                  <a:schemeClr val="bg1"/>
                </a:solidFill>
              </a:rPr>
            </a:br>
            <a:r>
              <a:rPr lang="en-US" sz="3400" dirty="0">
                <a:solidFill>
                  <a:srgbClr val="CCFFFF"/>
                </a:solidFill>
              </a:rPr>
              <a:t>Access to throne of God, </a:t>
            </a:r>
            <a:r>
              <a:rPr lang="en-US" sz="3400" dirty="0">
                <a:solidFill>
                  <a:schemeClr val="bg1"/>
                </a:solidFill>
              </a:rPr>
              <a:t>4:16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5246252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“Throne”: seat of honor, especially of authority.  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Hb.1:8,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But to the Son He says: Your throne, O God, is forever and ever; A scepter of righteousness is the scepter of Your kingdom.</a:t>
            </a:r>
          </a:p>
          <a:p>
            <a:pPr marL="0" indent="0">
              <a:spcAft>
                <a:spcPts val="300"/>
              </a:spcAft>
              <a:buNone/>
            </a:pPr>
            <a:endParaRPr lang="en-US" sz="31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3"/>
            <a:ext cx="8229600" cy="1394975"/>
          </a:xfrm>
        </p:spPr>
        <p:txBody>
          <a:bodyPr/>
          <a:lstStyle/>
          <a:p>
            <a:r>
              <a:rPr lang="en-US" sz="2800" dirty="0">
                <a:solidFill>
                  <a:srgbClr val="CCFFFF"/>
                </a:solidFill>
              </a:rPr>
              <a:t>Savior, </a:t>
            </a:r>
            <a:r>
              <a:rPr lang="en-US" sz="2800" dirty="0">
                <a:solidFill>
                  <a:schemeClr val="bg1"/>
                </a:solidFill>
              </a:rPr>
              <a:t>2:9-15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rgbClr val="CCFFFF"/>
                </a:solidFill>
              </a:rPr>
              <a:t>Access to throne of God, </a:t>
            </a:r>
            <a:r>
              <a:rPr lang="en-US" sz="2800" dirty="0">
                <a:solidFill>
                  <a:schemeClr val="bg1"/>
                </a:solidFill>
              </a:rPr>
              <a:t>4:16</a:t>
            </a:r>
            <a:br>
              <a:rPr lang="en-US" sz="3400" dirty="0">
                <a:solidFill>
                  <a:schemeClr val="bg1"/>
                </a:solidFill>
              </a:rPr>
            </a:br>
            <a:r>
              <a:rPr lang="en-US" sz="3400" dirty="0">
                <a:solidFill>
                  <a:srgbClr val="CCFFFF"/>
                </a:solidFill>
              </a:rPr>
              <a:t>Forgiveness of sins,</a:t>
            </a:r>
            <a:r>
              <a:rPr lang="en-US" sz="3400" dirty="0">
                <a:solidFill>
                  <a:schemeClr val="bg1"/>
                </a:solidFill>
              </a:rPr>
              <a:t> 8:10-12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0182"/>
            <a:ext cx="8229600" cy="479367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Lk.15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Father does not respond with hesitation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Father falls on son’s neck (to embrace lovingly)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Kiss fervently </a:t>
            </a:r>
            <a:r>
              <a:rPr lang="en-US" sz="2000" dirty="0">
                <a:solidFill>
                  <a:schemeClr val="bg1"/>
                </a:solidFill>
                <a:ea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ea typeface="Times New Roman" panose="02020603050405020304" pitchFamily="18" charset="0"/>
              </a:rPr>
              <a:t>W.E.Vine</a:t>
            </a:r>
            <a:r>
              <a:rPr lang="en-US" sz="2000" dirty="0">
                <a:solidFill>
                  <a:schemeClr val="bg1"/>
                </a:solidFill>
                <a:ea typeface="Times New Roman" panose="02020603050405020304" pitchFamily="18" charset="0"/>
              </a:rPr>
              <a:t>)</a:t>
            </a:r>
            <a:endParaRPr lang="en-US" sz="31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23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887217" y="630384"/>
            <a:ext cx="5380232" cy="86590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He Expected His Exhortation</a:t>
            </a:r>
            <a:b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To Affect Them, 6:1-3, 11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5373714-AFBE-43A7-AED9-30A06910A9C1}"/>
              </a:ext>
            </a:extLst>
          </p:cNvPr>
          <p:cNvSpPr/>
          <p:nvPr/>
        </p:nvSpPr>
        <p:spPr>
          <a:xfrm>
            <a:off x="634120" y="3812323"/>
            <a:ext cx="7877198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500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 </a:t>
            </a: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</a:rPr>
              <a:t>Encouraged By Example</a:t>
            </a:r>
            <a:br>
              <a:rPr lang="en-US" sz="3600" dirty="0">
                <a:solidFill>
                  <a:srgbClr val="FFFF00"/>
                </a:solidFill>
                <a:ea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</a:rPr>
              <a:t>Of Those Who Succeeded,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6:12</a:t>
            </a:r>
            <a:endParaRPr lang="en-US" sz="3600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4AF0E62-3ADB-4B64-A41A-FCA8D2191DA1}"/>
              </a:ext>
            </a:extLst>
          </p:cNvPr>
          <p:cNvSpPr/>
          <p:nvPr/>
        </p:nvSpPr>
        <p:spPr>
          <a:xfrm>
            <a:off x="1882602" y="1678709"/>
            <a:ext cx="5380232" cy="86590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He Warned With Examples</a:t>
            </a:r>
            <a:b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Of Those Who Failed, 6:4-6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E976060-F58A-433E-82B8-22957785C6FB}"/>
              </a:ext>
            </a:extLst>
          </p:cNvPr>
          <p:cNvSpPr/>
          <p:nvPr/>
        </p:nvSpPr>
        <p:spPr>
          <a:xfrm>
            <a:off x="1887226" y="2727040"/>
            <a:ext cx="5380232" cy="86590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God Is For Us, 6:9-10</a:t>
            </a:r>
          </a:p>
        </p:txBody>
      </p:sp>
    </p:spTree>
    <p:extLst>
      <p:ext uri="{BB962C8B-B14F-4D97-AF65-F5344CB8AC3E}">
        <p14:creationId xmlns:p14="http://schemas.microsoft.com/office/powerpoint/2010/main" val="50724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CC"/>
                </a:solidFill>
              </a:rPr>
              <a:t>Experts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“The public would have greater respect for the judgment of the experts if the experts would agree”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Lack of confidence causes confusion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Confusion stifles improvement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4000" dirty="0">
              <a:solidFill>
                <a:srgbClr val="FFFFCC"/>
              </a:solidFill>
              <a:ea typeface="Times New Roman" panose="02020603050405020304" pitchFamily="18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90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Success!   Hb.11:1, 4-6…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Not enough space to mention all.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It’s not all bad – we can do it.  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Ro.11:3-4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Dn.1:8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  <a:ea typeface="Times New Roman" panose="02020603050405020304" pitchFamily="18" charset="0"/>
              </a:rPr>
              <a:t>Many may be going to the dogs – drugs, drinking, dissipation, doctrine…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  <a:ea typeface="Times New Roman" panose="02020603050405020304" pitchFamily="18" charset="0"/>
              </a:rPr>
              <a:t>Many others are studying, serving, and staying the course.</a:t>
            </a:r>
          </a:p>
        </p:txBody>
      </p:sp>
    </p:spTree>
    <p:extLst>
      <p:ext uri="{BB962C8B-B14F-4D97-AF65-F5344CB8AC3E}">
        <p14:creationId xmlns:p14="http://schemas.microsoft.com/office/powerpoint/2010/main" val="286860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CC"/>
                </a:solidFill>
              </a:rPr>
              <a:t>Hebrews 6:4-6,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Hebrew brothers were falling away from clear demands of Scripture.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In spite of their dangerous tendencies, and the negative tones of this epistle, the writer </a:t>
            </a:r>
            <a:r>
              <a:rPr lang="en-US" u="sng" dirty="0">
                <a:solidFill>
                  <a:schemeClr val="bg1"/>
                </a:solidFill>
              </a:rPr>
              <a:t>expected</a:t>
            </a:r>
            <a:r>
              <a:rPr lang="en-US" dirty="0">
                <a:solidFill>
                  <a:schemeClr val="bg1"/>
                </a:solidFill>
              </a:rPr>
              <a:t> better things of them.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WHY?   What made him so confident?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4000" dirty="0">
              <a:solidFill>
                <a:srgbClr val="FFFFCC"/>
              </a:solidFill>
              <a:ea typeface="Times New Roman" panose="02020603050405020304" pitchFamily="18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38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638734" y="630384"/>
            <a:ext cx="7877198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500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</a:rPr>
              <a:t>He Expected His Exhortation</a:t>
            </a:r>
            <a:br>
              <a:rPr lang="en-US" sz="3600" dirty="0">
                <a:solidFill>
                  <a:srgbClr val="FFFF00"/>
                </a:solidFill>
                <a:ea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</a:rPr>
              <a:t>To Affect Them,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6:1-3, 11</a:t>
            </a:r>
            <a:endParaRPr lang="en-US" sz="3600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Hb.6:1-3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Scolded them for not growing as they should, challenged them to try harder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Hb.13:22, words can change people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Hb.6:11, exhortation (18)</a:t>
            </a:r>
            <a:endParaRPr lang="en-US" dirty="0">
              <a:solidFill>
                <a:srgbClr val="FFFFCC"/>
              </a:solidFill>
              <a:ea typeface="Times New Roman" panose="02020603050405020304" pitchFamily="18" charset="0"/>
            </a:endParaRPr>
          </a:p>
          <a:p>
            <a:pPr marL="457200" lvl="1" indent="0">
              <a:spcAft>
                <a:spcPts val="900"/>
              </a:spcAft>
              <a:buNone/>
            </a:pPr>
            <a:endParaRPr lang="en-US" sz="30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17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887217" y="630384"/>
            <a:ext cx="5380232" cy="86590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He Expected His Exhortation</a:t>
            </a:r>
            <a:b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To Affect Them, 6:1-3, 11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5373714-AFBE-43A7-AED9-30A06910A9C1}"/>
              </a:ext>
            </a:extLst>
          </p:cNvPr>
          <p:cNvSpPr/>
          <p:nvPr/>
        </p:nvSpPr>
        <p:spPr>
          <a:xfrm>
            <a:off x="634120" y="1706424"/>
            <a:ext cx="7877198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500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</a:rPr>
              <a:t>He Warned With Examples</a:t>
            </a:r>
            <a:br>
              <a:rPr lang="en-US" sz="3600" dirty="0">
                <a:solidFill>
                  <a:srgbClr val="FFFF00"/>
                </a:solidFill>
                <a:ea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</a:rPr>
              <a:t>Of Those Who Failed,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6:4-6</a:t>
            </a:r>
            <a:endParaRPr lang="en-US" sz="3600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70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Their past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Enlightened.  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10:32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Tasted heavenly gift.  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2:9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Partakers of Holy Spirit.   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Ro.8:14-17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Tasted good word of God.  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1 Pt.2:2-3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(Tasted) miracles (powers) of coming age.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Messianic period (2:4-5)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Began when Lord sat at Father’s right hand (1:3)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To be consummated at second coming</a:t>
            </a:r>
            <a:r>
              <a:rPr lang="en-US" sz="2700" dirty="0">
                <a:solidFill>
                  <a:srgbClr val="FFFFCC"/>
                </a:solidFill>
                <a:ea typeface="Times New Roman" panose="02020603050405020304" pitchFamily="18" charset="0"/>
              </a:rPr>
              <a:t> 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3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1 Co.10:1-5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Num.20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Hb.11:13-16…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Having seen promises afar off,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v.1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Assured of them,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v.7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Embraced them,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v.8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Confessed…pilgrims on earth,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v.17-19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04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Their present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Fall away, 6.   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00"/>
                </a:solidFill>
                <a:ea typeface="Times New Roman" panose="02020603050405020304" pitchFamily="18" charset="0"/>
              </a:rPr>
              <a:t>ASV: “and then fell away” . . 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00"/>
                </a:solidFill>
                <a:ea typeface="Times New Roman" panose="02020603050405020304" pitchFamily="18" charset="0"/>
              </a:rPr>
              <a:t>Impossible to renew them (4-6)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Crucify again for themselves the Son of God.  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00"/>
                </a:solidFill>
                <a:ea typeface="Times New Roman" panose="02020603050405020304" pitchFamily="18" charset="0"/>
              </a:rPr>
              <a:t>Jews judged Him worthy of death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00"/>
                </a:solidFill>
                <a:ea typeface="Times New Roman" panose="02020603050405020304" pitchFamily="18" charset="0"/>
              </a:rPr>
              <a:t>Apostates cast their vote with Jews…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Put Him to open shame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00"/>
                </a:solidFill>
                <a:ea typeface="Times New Roman" panose="02020603050405020304" pitchFamily="18" charset="0"/>
              </a:rPr>
              <a:t>Actions:  He has not suffered enough</a:t>
            </a:r>
          </a:p>
        </p:txBody>
      </p:sp>
    </p:spTree>
    <p:extLst>
      <p:ext uri="{BB962C8B-B14F-4D97-AF65-F5344CB8AC3E}">
        <p14:creationId xmlns:p14="http://schemas.microsoft.com/office/powerpoint/2010/main" val="306221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852</Words>
  <Application>Microsoft Office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Verdana</vt:lpstr>
      <vt:lpstr>Wingdings</vt:lpstr>
      <vt:lpstr>1_Default Design</vt:lpstr>
      <vt:lpstr>PowerPoint Presentation</vt:lpstr>
      <vt:lpstr>Experts</vt:lpstr>
      <vt:lpstr>Hebrews 6:4-6, 9</vt:lpstr>
      <vt:lpstr>PowerPoint Presentation</vt:lpstr>
      <vt:lpstr>Hb.6:1-3</vt:lpstr>
      <vt:lpstr>PowerPoint Presentation</vt:lpstr>
      <vt:lpstr>Their past condition</vt:lpstr>
      <vt:lpstr>1 Co.10:1-5</vt:lpstr>
      <vt:lpstr>Their present condition</vt:lpstr>
      <vt:lpstr>The reasons for their fall</vt:lpstr>
      <vt:lpstr>The explanation for their fall</vt:lpstr>
      <vt:lpstr>The explanation for their fall</vt:lpstr>
      <vt:lpstr>The explanation for their fall</vt:lpstr>
      <vt:lpstr>The explanation for their fall</vt:lpstr>
      <vt:lpstr>PowerPoint Presentation</vt:lpstr>
      <vt:lpstr>Savior, 2:9-15</vt:lpstr>
      <vt:lpstr>Savior, 2:9-15 Access to throne of God, 4:16</vt:lpstr>
      <vt:lpstr>Savior, 2:9-15 Access to throne of God, 4:16 Forgiveness of sins, 8:10-12</vt:lpstr>
      <vt:lpstr>PowerPoint Presentation</vt:lpstr>
      <vt:lpstr>Success!   Hb.11:1, 4-6…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38</cp:revision>
  <dcterms:created xsi:type="dcterms:W3CDTF">2006-09-18T21:36:30Z</dcterms:created>
  <dcterms:modified xsi:type="dcterms:W3CDTF">2021-08-28T23:52:24Z</dcterms:modified>
</cp:coreProperties>
</file>