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446" r:id="rId3"/>
    <p:sldId id="369" r:id="rId4"/>
    <p:sldId id="457" r:id="rId5"/>
    <p:sldId id="458" r:id="rId6"/>
    <p:sldId id="459" r:id="rId7"/>
    <p:sldId id="366" r:id="rId8"/>
    <p:sldId id="401" r:id="rId9"/>
    <p:sldId id="461" r:id="rId10"/>
    <p:sldId id="464" r:id="rId11"/>
    <p:sldId id="462" r:id="rId12"/>
    <p:sldId id="463" r:id="rId13"/>
    <p:sldId id="465" r:id="rId14"/>
    <p:sldId id="466" r:id="rId15"/>
    <p:sldId id="428" r:id="rId16"/>
    <p:sldId id="467" r:id="rId17"/>
    <p:sldId id="468" r:id="rId18"/>
    <p:sldId id="469" r:id="rId19"/>
    <p:sldId id="470" r:id="rId20"/>
    <p:sldId id="471" r:id="rId21"/>
    <p:sldId id="472" r:id="rId22"/>
    <p:sldId id="473" r:id="rId23"/>
    <p:sldId id="481" r:id="rId24"/>
    <p:sldId id="474" r:id="rId25"/>
    <p:sldId id="475" r:id="rId26"/>
    <p:sldId id="476" r:id="rId27"/>
    <p:sldId id="477" r:id="rId28"/>
    <p:sldId id="482" r:id="rId29"/>
    <p:sldId id="478" r:id="rId30"/>
    <p:sldId id="479" r:id="rId31"/>
    <p:sldId id="480" r:id="rId32"/>
    <p:sldId id="48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CC"/>
    <a:srgbClr val="FFFFCC"/>
    <a:srgbClr val="99FF33"/>
    <a:srgbClr val="CCFFFF"/>
    <a:srgbClr val="FFCC00"/>
    <a:srgbClr val="FF9900"/>
    <a:srgbClr val="800000"/>
    <a:srgbClr val="B2B2B2"/>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4" d="100"/>
          <a:sy n="64" d="100"/>
        </p:scale>
        <p:origin x="1340" y="40"/>
      </p:cViewPr>
      <p:guideLst>
        <p:guide orient="horz" pos="2160"/>
        <p:guide pos="2880"/>
      </p:guideLst>
    </p:cSldViewPr>
  </p:slideViewPr>
  <p:notesTextViewPr>
    <p:cViewPr>
      <p:scale>
        <a:sx n="3" d="2"/>
        <a:sy n="3" d="2"/>
      </p:scale>
      <p:origin x="0" y="0"/>
    </p:cViewPr>
  </p:notesTextViewPr>
  <p:sorterViewPr>
    <p:cViewPr>
      <p:scale>
        <a:sx n="100" d="100"/>
        <a:sy n="100" d="100"/>
      </p:scale>
      <p:origin x="0" y="-4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9799D085-28E4-4E74-AB35-4AD4256D2F2F}"/>
    <pc:docChg chg="delSld">
      <pc:chgData name="Ty Johnson" userId="2df4d96252200d5b" providerId="LiveId" clId="{9799D085-28E4-4E74-AB35-4AD4256D2F2F}" dt="2021-09-11T03:56:36.539" v="1" actId="47"/>
      <pc:docMkLst>
        <pc:docMk/>
      </pc:docMkLst>
      <pc:sldChg chg="del">
        <pc:chgData name="Ty Johnson" userId="2df4d96252200d5b" providerId="LiveId" clId="{9799D085-28E4-4E74-AB35-4AD4256D2F2F}" dt="2021-09-11T03:56:36.539" v="1" actId="47"/>
        <pc:sldMkLst>
          <pc:docMk/>
          <pc:sldMk cId="0" sldId="289"/>
        </pc:sldMkLst>
      </pc:sldChg>
      <pc:sldChg chg="del">
        <pc:chgData name="Ty Johnson" userId="2df4d96252200d5b" providerId="LiveId" clId="{9799D085-28E4-4E74-AB35-4AD4256D2F2F}" dt="2021-09-11T03:56:29.591" v="0" actId="47"/>
        <pc:sldMkLst>
          <pc:docMk/>
          <pc:sldMk cId="1456885882" sldId="301"/>
        </pc:sldMkLst>
      </pc:sldChg>
      <pc:sldChg chg="del">
        <pc:chgData name="Ty Johnson" userId="2df4d96252200d5b" providerId="LiveId" clId="{9799D085-28E4-4E74-AB35-4AD4256D2F2F}" dt="2021-09-11T03:56:29.591" v="0" actId="47"/>
        <pc:sldMkLst>
          <pc:docMk/>
          <pc:sldMk cId="2890865879" sldId="303"/>
        </pc:sldMkLst>
      </pc:sldChg>
      <pc:sldChg chg="del">
        <pc:chgData name="Ty Johnson" userId="2df4d96252200d5b" providerId="LiveId" clId="{9799D085-28E4-4E74-AB35-4AD4256D2F2F}" dt="2021-09-11T03:56:29.591" v="0" actId="47"/>
        <pc:sldMkLst>
          <pc:docMk/>
          <pc:sldMk cId="297008950" sldId="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746C3E7-3477-4CA5-B7DB-80818BCA1274}"/>
              </a:ext>
            </a:extLst>
          </p:cNvPr>
          <p:cNvSpPr/>
          <p:nvPr/>
        </p:nvSpPr>
        <p:spPr>
          <a:xfrm>
            <a:off x="2080676" y="1447800"/>
            <a:ext cx="4987636" cy="1143000"/>
          </a:xfrm>
          <a:prstGeom prst="roundRect">
            <a:avLst/>
          </a:prstGeom>
          <a:solidFill>
            <a:schemeClr val="tx1"/>
          </a:solid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Marked Men</a:t>
            </a:r>
          </a:p>
        </p:txBody>
      </p:sp>
    </p:spTree>
    <p:extLst>
      <p:ext uri="{BB962C8B-B14F-4D97-AF65-F5344CB8AC3E}">
        <p14:creationId xmlns:p14="http://schemas.microsoft.com/office/powerpoint/2010/main" val="103987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NOT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300"/>
              </a:spcAft>
              <a:buFont typeface="Wingdings" panose="05000000000000000000" pitchFamily="2" charset="2"/>
              <a:buChar char="§"/>
            </a:pPr>
            <a:r>
              <a:rPr lang="en-US" altLang="en-US" sz="2700" dirty="0">
                <a:solidFill>
                  <a:srgbClr val="FFFFCC"/>
                </a:solidFill>
              </a:rPr>
              <a:t>Sit in neutral zone.   </a:t>
            </a:r>
            <a:r>
              <a:rPr lang="en-US" altLang="en-US" sz="2700" dirty="0">
                <a:solidFill>
                  <a:schemeClr val="bg1"/>
                </a:solidFill>
              </a:rPr>
              <a:t>Josh.24</a:t>
            </a:r>
          </a:p>
          <a:p>
            <a:pPr>
              <a:spcAft>
                <a:spcPts val="300"/>
              </a:spcAft>
              <a:buFont typeface="Wingdings" panose="05000000000000000000" pitchFamily="2" charset="2"/>
              <a:buChar char="§"/>
            </a:pPr>
            <a:r>
              <a:rPr lang="en-US" altLang="en-US" sz="2700" dirty="0">
                <a:solidFill>
                  <a:srgbClr val="FFFFCC"/>
                </a:solidFill>
              </a:rPr>
              <a:t>Hate sin but do not rebuke sinner.  </a:t>
            </a:r>
            <a:r>
              <a:rPr lang="en-US" altLang="en-US" sz="2700" dirty="0">
                <a:solidFill>
                  <a:schemeClr val="bg1"/>
                </a:solidFill>
              </a:rPr>
              <a:t>1 Sm.2</a:t>
            </a:r>
          </a:p>
          <a:p>
            <a:pPr>
              <a:spcAft>
                <a:spcPts val="300"/>
              </a:spcAft>
              <a:buFont typeface="Wingdings" panose="05000000000000000000" pitchFamily="2" charset="2"/>
              <a:buChar char="§"/>
            </a:pPr>
            <a:r>
              <a:rPr lang="en-US" altLang="en-US" sz="2700" dirty="0">
                <a:solidFill>
                  <a:srgbClr val="FFFFCC"/>
                </a:solidFill>
              </a:rPr>
              <a:t>Blindly follow evil men.</a:t>
            </a:r>
            <a:r>
              <a:rPr lang="en-US" altLang="en-US" sz="2700" dirty="0">
                <a:solidFill>
                  <a:schemeClr val="bg1"/>
                </a:solidFill>
              </a:rPr>
              <a:t>  Mt.15:14</a:t>
            </a:r>
          </a:p>
          <a:p>
            <a:pPr>
              <a:spcAft>
                <a:spcPts val="600"/>
              </a:spcAft>
              <a:buFont typeface="Wingdings" panose="05000000000000000000" pitchFamily="2" charset="2"/>
              <a:buChar char="§"/>
            </a:pPr>
            <a:r>
              <a:rPr lang="en-US" altLang="en-US" sz="3100" dirty="0">
                <a:solidFill>
                  <a:srgbClr val="FFFFCC"/>
                </a:solidFill>
              </a:rPr>
              <a:t>Know truth but will not obey.  </a:t>
            </a:r>
            <a:r>
              <a:rPr lang="en-US" altLang="en-US" sz="3100" dirty="0">
                <a:solidFill>
                  <a:schemeClr val="bg1"/>
                </a:solidFill>
              </a:rPr>
              <a:t>Mt.23</a:t>
            </a:r>
            <a:r>
              <a:rPr lang="en-US" altLang="en-US" sz="3100" baseline="30000" dirty="0">
                <a:solidFill>
                  <a:srgbClr val="99FF33"/>
                </a:solidFill>
              </a:rPr>
              <a:t>3</a:t>
            </a:r>
            <a:r>
              <a:rPr lang="en-US" altLang="en-US" sz="3100" dirty="0">
                <a:solidFill>
                  <a:schemeClr val="bg1"/>
                </a:solidFill>
              </a:rPr>
              <a:t> Therefore whatever they tell you to observe, that observe and do, but do not do accord-</a:t>
            </a:r>
            <a:r>
              <a:rPr lang="en-US" altLang="en-US" sz="3100" dirty="0" err="1">
                <a:solidFill>
                  <a:schemeClr val="bg1"/>
                </a:solidFill>
              </a:rPr>
              <a:t>ing</a:t>
            </a:r>
            <a:r>
              <a:rPr lang="en-US" altLang="en-US" sz="3100" dirty="0">
                <a:solidFill>
                  <a:schemeClr val="bg1"/>
                </a:solidFill>
              </a:rPr>
              <a:t> to their works; for they say, and do not do</a:t>
            </a: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dirty="0">
              <a:solidFill>
                <a:schemeClr val="bg1"/>
              </a:solidFill>
            </a:endParaRPr>
          </a:p>
        </p:txBody>
      </p:sp>
      <p:sp>
        <p:nvSpPr>
          <p:cNvPr id="8" name="Rectangle: Rounded Corners 7">
            <a:extLst>
              <a:ext uri="{FF2B5EF4-FFF2-40B4-BE49-F238E27FC236}">
                <a16:creationId xmlns:a16="http://schemas.microsoft.com/office/drawing/2014/main" id="{4207879A-0AEC-4322-8CB2-FD1320EBF31A}"/>
              </a:ext>
            </a:extLst>
          </p:cNvPr>
          <p:cNvSpPr/>
          <p:nvPr/>
        </p:nvSpPr>
        <p:spPr>
          <a:xfrm rot="20017139">
            <a:off x="1371600" y="2886545"/>
            <a:ext cx="64008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We call it moralism</a:t>
            </a:r>
          </a:p>
        </p:txBody>
      </p:sp>
    </p:spTree>
    <p:extLst>
      <p:ext uri="{BB962C8B-B14F-4D97-AF65-F5344CB8AC3E}">
        <p14:creationId xmlns:p14="http://schemas.microsoft.com/office/powerpoint/2010/main" val="195949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NOT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300"/>
              </a:spcAft>
              <a:buFont typeface="Wingdings" panose="05000000000000000000" pitchFamily="2" charset="2"/>
              <a:buChar char="§"/>
            </a:pPr>
            <a:r>
              <a:rPr lang="en-US" altLang="en-US" sz="2700" dirty="0">
                <a:solidFill>
                  <a:srgbClr val="FFFFCC"/>
                </a:solidFill>
              </a:rPr>
              <a:t>Sit in neutral zone.   </a:t>
            </a:r>
            <a:r>
              <a:rPr lang="en-US" altLang="en-US" sz="2700" dirty="0">
                <a:solidFill>
                  <a:schemeClr val="bg1"/>
                </a:solidFill>
              </a:rPr>
              <a:t>Josh.24</a:t>
            </a:r>
          </a:p>
          <a:p>
            <a:pPr>
              <a:spcAft>
                <a:spcPts val="300"/>
              </a:spcAft>
              <a:buFont typeface="Wingdings" panose="05000000000000000000" pitchFamily="2" charset="2"/>
              <a:buChar char="§"/>
            </a:pPr>
            <a:r>
              <a:rPr lang="en-US" altLang="en-US" sz="2700" dirty="0">
                <a:solidFill>
                  <a:srgbClr val="FFFFCC"/>
                </a:solidFill>
              </a:rPr>
              <a:t>Hate sin but do not rebuke sinner.  </a:t>
            </a:r>
            <a:r>
              <a:rPr lang="en-US" altLang="en-US" sz="2700" dirty="0">
                <a:solidFill>
                  <a:schemeClr val="bg1"/>
                </a:solidFill>
              </a:rPr>
              <a:t>1 Sm.2</a:t>
            </a:r>
          </a:p>
          <a:p>
            <a:pPr>
              <a:spcAft>
                <a:spcPts val="300"/>
              </a:spcAft>
              <a:buFont typeface="Wingdings" panose="05000000000000000000" pitchFamily="2" charset="2"/>
              <a:buChar char="§"/>
            </a:pPr>
            <a:r>
              <a:rPr lang="en-US" altLang="en-US" sz="2700" dirty="0">
                <a:solidFill>
                  <a:srgbClr val="FFFFCC"/>
                </a:solidFill>
              </a:rPr>
              <a:t>Blindly follow evil men.</a:t>
            </a:r>
            <a:r>
              <a:rPr lang="en-US" altLang="en-US" sz="2700" dirty="0">
                <a:solidFill>
                  <a:schemeClr val="bg1"/>
                </a:solidFill>
              </a:rPr>
              <a:t>  Mt.15:14</a:t>
            </a:r>
          </a:p>
          <a:p>
            <a:pPr>
              <a:spcAft>
                <a:spcPts val="300"/>
              </a:spcAft>
              <a:buFont typeface="Wingdings" panose="05000000000000000000" pitchFamily="2" charset="2"/>
              <a:buChar char="§"/>
            </a:pPr>
            <a:r>
              <a:rPr lang="en-US" altLang="en-US" sz="2700" dirty="0">
                <a:solidFill>
                  <a:srgbClr val="FFFFCC"/>
                </a:solidFill>
              </a:rPr>
              <a:t>Know truth but do not obey.  </a:t>
            </a:r>
            <a:r>
              <a:rPr lang="en-US" altLang="en-US" sz="2700" dirty="0">
                <a:solidFill>
                  <a:schemeClr val="bg1"/>
                </a:solidFill>
              </a:rPr>
              <a:t>Mt.23:3</a:t>
            </a:r>
          </a:p>
          <a:p>
            <a:pPr>
              <a:spcAft>
                <a:spcPts val="600"/>
              </a:spcAft>
              <a:buFont typeface="Wingdings" panose="05000000000000000000" pitchFamily="2" charset="2"/>
              <a:buChar char="§"/>
            </a:pPr>
            <a:r>
              <a:rPr lang="en-US" altLang="en-US" sz="3100" dirty="0">
                <a:solidFill>
                  <a:srgbClr val="FFFFCC"/>
                </a:solidFill>
              </a:rPr>
              <a:t>Cry over punishment.</a:t>
            </a:r>
            <a:r>
              <a:rPr lang="en-US" altLang="en-US" sz="3100" dirty="0">
                <a:solidFill>
                  <a:schemeClr val="bg1"/>
                </a:solidFill>
              </a:rPr>
              <a:t>  Gn.4</a:t>
            </a:r>
            <a:r>
              <a:rPr lang="en-US" altLang="en-US" sz="3100" baseline="30000" dirty="0">
                <a:solidFill>
                  <a:srgbClr val="99FF33"/>
                </a:solidFill>
              </a:rPr>
              <a:t>13</a:t>
            </a:r>
            <a:r>
              <a:rPr lang="en-US" altLang="en-US" sz="3100" dirty="0">
                <a:solidFill>
                  <a:schemeClr val="bg1"/>
                </a:solidFill>
              </a:rPr>
              <a:t>  And Cain said to the L</a:t>
            </a:r>
            <a:r>
              <a:rPr lang="en-US" altLang="en-US" sz="2800" dirty="0">
                <a:solidFill>
                  <a:schemeClr val="bg1"/>
                </a:solidFill>
              </a:rPr>
              <a:t>ORD</a:t>
            </a:r>
            <a:r>
              <a:rPr lang="en-US" altLang="en-US" sz="3100" dirty="0">
                <a:solidFill>
                  <a:schemeClr val="bg1"/>
                </a:solidFill>
              </a:rPr>
              <a:t>, “My punishment is greater than I can bear!</a:t>
            </a: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dirty="0">
              <a:solidFill>
                <a:schemeClr val="bg1"/>
              </a:solidFill>
            </a:endParaRPr>
          </a:p>
        </p:txBody>
      </p:sp>
      <p:sp>
        <p:nvSpPr>
          <p:cNvPr id="5" name="Rectangle: Rounded Corners 4">
            <a:extLst>
              <a:ext uri="{FF2B5EF4-FFF2-40B4-BE49-F238E27FC236}">
                <a16:creationId xmlns:a16="http://schemas.microsoft.com/office/drawing/2014/main" id="{94B0E3C6-6BE4-4012-8E93-15E06F74FC7D}"/>
              </a:ext>
            </a:extLst>
          </p:cNvPr>
          <p:cNvSpPr/>
          <p:nvPr/>
        </p:nvSpPr>
        <p:spPr>
          <a:xfrm rot="20017139">
            <a:off x="1371600" y="2886545"/>
            <a:ext cx="64008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We call it too little, too late</a:t>
            </a:r>
          </a:p>
        </p:txBody>
      </p:sp>
    </p:spTree>
    <p:extLst>
      <p:ext uri="{BB962C8B-B14F-4D97-AF65-F5344CB8AC3E}">
        <p14:creationId xmlns:p14="http://schemas.microsoft.com/office/powerpoint/2010/main" val="283369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600"/>
              </a:spcAft>
              <a:buFont typeface="Wingdings" panose="05000000000000000000" pitchFamily="2" charset="2"/>
              <a:buChar char="§"/>
            </a:pPr>
            <a:r>
              <a:rPr lang="en-US" altLang="en-US" sz="3100" dirty="0">
                <a:solidFill>
                  <a:srgbClr val="CCFFCC"/>
                </a:solidFill>
              </a:rPr>
              <a:t>Sigh . . . </a:t>
            </a:r>
          </a:p>
          <a:p>
            <a:pPr>
              <a:spcAft>
                <a:spcPts val="600"/>
              </a:spcAft>
              <a:buFont typeface="Wingdings" panose="05000000000000000000" pitchFamily="2" charset="2"/>
              <a:buChar char="§"/>
            </a:pPr>
            <a:r>
              <a:rPr lang="en-US" altLang="en-US" sz="3100" dirty="0">
                <a:solidFill>
                  <a:srgbClr val="CCFFCC"/>
                </a:solidFill>
              </a:rPr>
              <a:t>Cry  . . .</a:t>
            </a:r>
          </a:p>
          <a:p>
            <a:pPr lvl="1">
              <a:spcAft>
                <a:spcPts val="600"/>
              </a:spcAft>
              <a:buFont typeface="Wingdings" panose="05000000000000000000" pitchFamily="2" charset="2"/>
              <a:buChar char="§"/>
            </a:pPr>
            <a:r>
              <a:rPr lang="en-US" altLang="en-US" sz="3200" dirty="0">
                <a:solidFill>
                  <a:schemeClr val="bg1"/>
                </a:solidFill>
              </a:rPr>
              <a:t>2 Pt.2:7-8, Lot</a:t>
            </a:r>
          </a:p>
          <a:p>
            <a:pPr lvl="1">
              <a:spcAft>
                <a:spcPts val="600"/>
              </a:spcAft>
              <a:buFont typeface="Wingdings" panose="05000000000000000000" pitchFamily="2" charset="2"/>
              <a:buChar char="§"/>
            </a:pPr>
            <a:r>
              <a:rPr lang="en-US" altLang="en-US" sz="3200" dirty="0">
                <a:solidFill>
                  <a:schemeClr val="bg1"/>
                </a:solidFill>
              </a:rPr>
              <a:t>If surrounded by sin, easy to become calloused </a:t>
            </a:r>
            <a:r>
              <a:rPr lang="en-US" altLang="en-US" sz="2700" dirty="0">
                <a:solidFill>
                  <a:srgbClr val="FFFFCC"/>
                </a:solidFill>
              </a:rPr>
              <a:t>	</a:t>
            </a:r>
            <a:endParaRPr lang="en-US" altLang="en-US" sz="2700" dirty="0">
              <a:solidFill>
                <a:schemeClr val="bg1"/>
              </a:solidFill>
            </a:endParaRP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49ACC05A-A4B0-4626-A19F-4250F827F3E8}"/>
              </a:ext>
            </a:extLst>
          </p:cNvPr>
          <p:cNvSpPr/>
          <p:nvPr/>
        </p:nvSpPr>
        <p:spPr>
          <a:xfrm>
            <a:off x="2438400" y="838200"/>
            <a:ext cx="6172200" cy="99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over abominations of Jerusalem</a:t>
            </a:r>
          </a:p>
        </p:txBody>
      </p:sp>
    </p:spTree>
    <p:extLst>
      <p:ext uri="{BB962C8B-B14F-4D97-AF65-F5344CB8AC3E}">
        <p14:creationId xmlns:p14="http://schemas.microsoft.com/office/powerpoint/2010/main" val="251441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5742" y="838200"/>
            <a:ext cx="5152516" cy="533400"/>
          </a:xfrm>
          <a:solidFill>
            <a:schemeClr val="tx1"/>
          </a:solidFill>
          <a:ln>
            <a:solidFill>
              <a:srgbClr val="99FF33"/>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Characteristics of Righteous</a:t>
            </a:r>
            <a:endParaRPr lang="en-US" sz="28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F3811706-3512-4C37-B466-72F33BD2D903}"/>
              </a:ext>
            </a:extLst>
          </p:cNvPr>
          <p:cNvSpPr txBox="1">
            <a:spLocks/>
          </p:cNvSpPr>
          <p:nvPr/>
        </p:nvSpPr>
        <p:spPr bwMode="auto">
          <a:xfrm>
            <a:off x="1143000" y="1600200"/>
            <a:ext cx="6858000" cy="1295400"/>
          </a:xfrm>
          <a:prstGeom prst="rect">
            <a:avLst/>
          </a:prstGeom>
          <a:solidFill>
            <a:schemeClr val="tx1"/>
          </a:solidFill>
          <a:ln>
            <a:solidFill>
              <a:srgbClr val="99FF33"/>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rgbClr val="FF0000"/>
                </a:solidFill>
                <a:latin typeface="Verdana" panose="020B0604030504040204" pitchFamily="34" charset="0"/>
                <a:ea typeface="Verdana" panose="020B0604030504040204" pitchFamily="34" charset="0"/>
                <a:cs typeface="Verdana" panose="020B0604030504040204" pitchFamily="34" charset="0"/>
              </a:rPr>
              <a:t>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600" dirty="0">
                <a:solidFill>
                  <a:srgbClr val="FFFF99"/>
                </a:solidFill>
                <a:latin typeface="+mn-lt"/>
                <a:ea typeface="Verdana" panose="020B0604030504040204" pitchFamily="34" charset="0"/>
                <a:cs typeface="Verdana" panose="020B0604030504040204" pitchFamily="34" charset="0"/>
              </a:rPr>
              <a:t>Mark of Righteous</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0954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0000"/>
                </a:solidFill>
              </a:rPr>
              <a:t>1. </a:t>
            </a:r>
            <a:r>
              <a:rPr lang="en-US" altLang="en-US" sz="3600" dirty="0">
                <a:solidFill>
                  <a:srgbClr val="FFFF00"/>
                </a:solidFill>
              </a:rPr>
              <a:t>Divine mark, </a:t>
            </a:r>
            <a:r>
              <a:rPr lang="en-US" altLang="en-US" sz="3600" dirty="0">
                <a:solidFill>
                  <a:schemeClr val="bg1"/>
                </a:solidFill>
              </a:rPr>
              <a:t>4</a:t>
            </a: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dirty="0">
                <a:solidFill>
                  <a:srgbClr val="CCFFCC"/>
                </a:solidFill>
                <a:ea typeface="Verdana" panose="020B0604030504040204" pitchFamily="34" charset="0"/>
              </a:rPr>
              <a:t>Lord knows true disciples, and hypocrites</a:t>
            </a:r>
          </a:p>
          <a:p>
            <a:pPr lvl="1">
              <a:spcAft>
                <a:spcPts val="0"/>
              </a:spcAft>
            </a:pPr>
            <a:r>
              <a:rPr lang="en-US" altLang="en-US" sz="3200" dirty="0">
                <a:solidFill>
                  <a:srgbClr val="CCFFCC"/>
                </a:solidFill>
              </a:rPr>
              <a:t>Sodom,</a:t>
            </a:r>
            <a:r>
              <a:rPr lang="en-US" altLang="en-US" sz="3200" dirty="0">
                <a:solidFill>
                  <a:schemeClr val="bg1"/>
                </a:solidFill>
              </a:rPr>
              <a:t> Gn.18:22-33 –  </a:t>
            </a:r>
          </a:p>
          <a:p>
            <a:pPr lvl="2">
              <a:spcAft>
                <a:spcPts val="600"/>
              </a:spcAft>
            </a:pPr>
            <a:r>
              <a:rPr lang="en-US" altLang="en-US" sz="3000" dirty="0">
                <a:solidFill>
                  <a:schemeClr val="bg1"/>
                </a:solidFill>
              </a:rPr>
              <a:t>Mark was righteous life</a:t>
            </a:r>
          </a:p>
          <a:p>
            <a:pPr lvl="1">
              <a:spcAft>
                <a:spcPts val="0"/>
              </a:spcAft>
            </a:pPr>
            <a:r>
              <a:rPr lang="en-US" altLang="en-US" sz="3200" dirty="0">
                <a:solidFill>
                  <a:srgbClr val="CCFFCC"/>
                </a:solidFill>
              </a:rPr>
              <a:t>Egypt, </a:t>
            </a:r>
            <a:r>
              <a:rPr lang="en-US" altLang="en-US" sz="3200" dirty="0">
                <a:solidFill>
                  <a:schemeClr val="bg1"/>
                </a:solidFill>
              </a:rPr>
              <a:t>Ex.12:7 – </a:t>
            </a:r>
          </a:p>
          <a:p>
            <a:pPr lvl="2">
              <a:spcAft>
                <a:spcPts val="600"/>
              </a:spcAft>
            </a:pPr>
            <a:r>
              <a:rPr lang="en-US" altLang="en-US" sz="3000" dirty="0">
                <a:solidFill>
                  <a:schemeClr val="bg1"/>
                </a:solidFill>
              </a:rPr>
              <a:t>Mark was blood on door posts, lintel</a:t>
            </a:r>
          </a:p>
          <a:p>
            <a:pPr lvl="1">
              <a:spcAft>
                <a:spcPts val="0"/>
              </a:spcAft>
            </a:pPr>
            <a:r>
              <a:rPr lang="en-US" altLang="en-US" sz="3200" dirty="0">
                <a:solidFill>
                  <a:srgbClr val="CCFFCC"/>
                </a:solidFill>
              </a:rPr>
              <a:t>Jericho,</a:t>
            </a:r>
            <a:r>
              <a:rPr lang="en-US" altLang="en-US" sz="3200" dirty="0">
                <a:solidFill>
                  <a:schemeClr val="bg1"/>
                </a:solidFill>
              </a:rPr>
              <a:t> Josh.2:18 – </a:t>
            </a:r>
          </a:p>
          <a:p>
            <a:pPr lvl="2">
              <a:spcAft>
                <a:spcPts val="600"/>
              </a:spcAft>
            </a:pPr>
            <a:r>
              <a:rPr lang="en-US" altLang="en-US" sz="3000" dirty="0">
                <a:solidFill>
                  <a:schemeClr val="bg1"/>
                </a:solidFill>
              </a:rPr>
              <a:t>Mark was scarlet cord in window</a:t>
            </a:r>
          </a:p>
          <a:p>
            <a:pPr lvl="1">
              <a:spcAft>
                <a:spcPts val="0"/>
              </a:spcAft>
            </a:pPr>
            <a:r>
              <a:rPr lang="en-US" altLang="en-US" sz="3200" dirty="0">
                <a:solidFill>
                  <a:srgbClr val="CCFFCC"/>
                </a:solidFill>
              </a:rPr>
              <a:t>Jerusalem,</a:t>
            </a:r>
            <a:r>
              <a:rPr lang="en-US" altLang="en-US" sz="3200" dirty="0">
                <a:solidFill>
                  <a:schemeClr val="bg1"/>
                </a:solidFill>
              </a:rPr>
              <a:t> Ezk.8-9 – </a:t>
            </a:r>
          </a:p>
          <a:p>
            <a:pPr lvl="2">
              <a:spcAft>
                <a:spcPts val="0"/>
              </a:spcAft>
            </a:pPr>
            <a:r>
              <a:rPr lang="en-US" altLang="en-US" sz="3000" dirty="0">
                <a:solidFill>
                  <a:schemeClr val="bg1"/>
                </a:solidFill>
              </a:rPr>
              <a:t>Mark was righteous character</a:t>
            </a: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988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0000"/>
                </a:solidFill>
              </a:rPr>
              <a:t>2. </a:t>
            </a:r>
            <a:r>
              <a:rPr lang="en-US" altLang="en-US" sz="3600" dirty="0">
                <a:solidFill>
                  <a:srgbClr val="FFFF00"/>
                </a:solidFill>
              </a:rPr>
              <a:t>Distinctive mark, </a:t>
            </a:r>
            <a:r>
              <a:rPr lang="en-US" altLang="en-US" sz="3600" dirty="0">
                <a:solidFill>
                  <a:schemeClr val="bg1"/>
                </a:solidFill>
              </a:rPr>
              <a:t>6</a:t>
            </a: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dirty="0">
                <a:solidFill>
                  <a:srgbClr val="CCFFCC"/>
                </a:solidFill>
                <a:ea typeface="Verdana" panose="020B0604030504040204" pitchFamily="34" charset="0"/>
              </a:rPr>
              <a:t>God’s people are different from world.</a:t>
            </a:r>
          </a:p>
          <a:p>
            <a:pPr marL="0" indent="0">
              <a:spcAft>
                <a:spcPts val="0"/>
              </a:spcAft>
              <a:buNone/>
            </a:pPr>
            <a:r>
              <a:rPr lang="en-US" altLang="en-US" dirty="0">
                <a:solidFill>
                  <a:schemeClr val="bg1"/>
                </a:solidFill>
                <a:ea typeface="Verdana" panose="020B0604030504040204" pitchFamily="34" charset="0"/>
              </a:rPr>
              <a:t>2 Tim.2</a:t>
            </a:r>
            <a:r>
              <a:rPr lang="en-US" altLang="en-US" baseline="30000" dirty="0">
                <a:solidFill>
                  <a:schemeClr val="bg1"/>
                </a:solidFill>
                <a:ea typeface="Verdana" panose="020B0604030504040204" pitchFamily="34" charset="0"/>
              </a:rPr>
              <a:t>19 </a:t>
            </a:r>
            <a:r>
              <a:rPr lang="en-US" altLang="en-US" sz="3100" dirty="0">
                <a:solidFill>
                  <a:srgbClr val="FFFFCC"/>
                </a:solidFill>
                <a:ea typeface="Verdana" panose="020B0604030504040204" pitchFamily="34" charset="0"/>
              </a:rPr>
              <a:t>Nevertheless the solid foundation of God stands, having this seal: The Lord knows those who are His, and, Let everyone who names the name of Christ depart from iniquity.</a:t>
            </a:r>
          </a:p>
          <a:p>
            <a:pPr marL="0" indent="0">
              <a:spcAft>
                <a:spcPts val="0"/>
              </a:spcAft>
              <a:buNone/>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33267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2800" dirty="0">
                <a:solidFill>
                  <a:srgbClr val="FF0000"/>
                </a:solidFill>
              </a:rPr>
              <a:t>3. </a:t>
            </a:r>
            <a:r>
              <a:rPr lang="en-US" altLang="en-US" sz="3600" dirty="0">
                <a:solidFill>
                  <a:srgbClr val="FFFF00"/>
                </a:solidFill>
              </a:rPr>
              <a:t>Delivering mark, </a:t>
            </a:r>
            <a:r>
              <a:rPr lang="en-US" altLang="en-US" sz="3600" dirty="0">
                <a:solidFill>
                  <a:schemeClr val="bg1"/>
                </a:solidFill>
              </a:rPr>
              <a:t>6</a:t>
            </a:r>
          </a:p>
        </p:txBody>
      </p:sp>
      <p:sp>
        <p:nvSpPr>
          <p:cNvPr id="3075" name="Rectangle 3"/>
          <p:cNvSpPr>
            <a:spLocks noGrp="1" noChangeArrowheads="1"/>
          </p:cNvSpPr>
          <p:nvPr>
            <p:ph type="body" idx="1"/>
          </p:nvPr>
        </p:nvSpPr>
        <p:spPr>
          <a:xfrm>
            <a:off x="457200" y="838200"/>
            <a:ext cx="8229600" cy="5715000"/>
          </a:xfrm>
        </p:spPr>
        <p:txBody>
          <a:bodyPr/>
          <a:lstStyle/>
          <a:p>
            <a:pPr>
              <a:spcAft>
                <a:spcPts val="400"/>
              </a:spcAft>
            </a:pPr>
            <a:r>
              <a:rPr lang="en-US" altLang="en-US" dirty="0">
                <a:solidFill>
                  <a:srgbClr val="CCFFCC"/>
                </a:solidFill>
                <a:ea typeface="Verdana" panose="020B0604030504040204" pitchFamily="34" charset="0"/>
              </a:rPr>
              <a:t>Individuals received mark, not group as a whole</a:t>
            </a:r>
          </a:p>
          <a:p>
            <a:pPr>
              <a:spcAft>
                <a:spcPts val="400"/>
              </a:spcAft>
            </a:pPr>
            <a:r>
              <a:rPr lang="en-US" altLang="en-US" dirty="0">
                <a:solidFill>
                  <a:srgbClr val="CCFFCC"/>
                </a:solidFill>
                <a:ea typeface="Verdana" panose="020B0604030504040204" pitchFamily="34" charset="0"/>
              </a:rPr>
              <a:t>One may be saved, another lost</a:t>
            </a:r>
          </a:p>
          <a:p>
            <a:pPr>
              <a:spcAft>
                <a:spcPts val="0"/>
              </a:spcAft>
            </a:pPr>
            <a:r>
              <a:rPr lang="en-US" altLang="en-US" dirty="0">
                <a:solidFill>
                  <a:srgbClr val="CCFFCC"/>
                </a:solidFill>
                <a:ea typeface="Verdana" panose="020B0604030504040204" pitchFamily="34" charset="0"/>
              </a:rPr>
              <a:t>NOT saved from physical death </a:t>
            </a:r>
          </a:p>
          <a:p>
            <a:pPr lvl="1">
              <a:spcAft>
                <a:spcPts val="600"/>
              </a:spcAft>
            </a:pPr>
            <a:r>
              <a:rPr lang="en-US" altLang="en-US" sz="3200" dirty="0">
                <a:solidFill>
                  <a:schemeClr val="bg1"/>
                </a:solidFill>
                <a:ea typeface="Verdana" panose="020B0604030504040204" pitchFamily="34" charset="0"/>
              </a:rPr>
              <a:t>Ezk.21:3-4</a:t>
            </a:r>
          </a:p>
          <a:p>
            <a:pPr lvl="1">
              <a:spcAft>
                <a:spcPts val="0"/>
              </a:spcAft>
            </a:pPr>
            <a:r>
              <a:rPr lang="en-US" altLang="en-US" sz="3200" dirty="0">
                <a:solidFill>
                  <a:schemeClr val="bg1"/>
                </a:solidFill>
                <a:ea typeface="Verdana" panose="020B0604030504040204" pitchFamily="34" charset="0"/>
              </a:rPr>
              <a:t>Ezk.9</a:t>
            </a:r>
            <a:r>
              <a:rPr lang="en-US" altLang="en-US" sz="3200" dirty="0">
                <a:solidFill>
                  <a:srgbClr val="CCFFCC"/>
                </a:solidFill>
                <a:ea typeface="Verdana" panose="020B0604030504040204" pitchFamily="34" charset="0"/>
              </a:rPr>
              <a:t> speaks of spiritual deliverance</a:t>
            </a:r>
            <a:endParaRPr lang="en-US" altLang="en-US" sz="3200" dirty="0">
              <a:solidFill>
                <a:srgbClr val="FFFFCC"/>
              </a:solidFill>
              <a:ea typeface="Verdana" panose="020B0604030504040204" pitchFamily="34" charset="0"/>
            </a:endParaRPr>
          </a:p>
          <a:p>
            <a:pPr marL="0" indent="0">
              <a:spcAft>
                <a:spcPts val="0"/>
              </a:spcAft>
              <a:buNone/>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61320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5742" y="838200"/>
            <a:ext cx="5152516" cy="533400"/>
          </a:xfrm>
          <a:solidFill>
            <a:schemeClr val="tx1"/>
          </a:solidFill>
          <a:ln>
            <a:solidFill>
              <a:srgbClr val="99FF33"/>
            </a:solidFill>
          </a:ln>
          <a:effectLst>
            <a:outerShdw blurRad="50800" dist="38100" dir="2700000" algn="tl" rotWithShape="0">
              <a:prstClr val="black">
                <a:alpha val="40000"/>
              </a:prstClr>
            </a:outerShdw>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Characteristics of Righteous</a:t>
            </a:r>
            <a:endParaRPr lang="en-US" sz="28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F3811706-3512-4C37-B466-72F33BD2D903}"/>
              </a:ext>
            </a:extLst>
          </p:cNvPr>
          <p:cNvSpPr txBox="1">
            <a:spLocks/>
          </p:cNvSpPr>
          <p:nvPr/>
        </p:nvSpPr>
        <p:spPr bwMode="auto">
          <a:xfrm>
            <a:off x="1143000" y="2316020"/>
            <a:ext cx="6858000" cy="1295400"/>
          </a:xfrm>
          <a:prstGeom prst="rect">
            <a:avLst/>
          </a:prstGeom>
          <a:solidFill>
            <a:schemeClr val="tx1"/>
          </a:solidFill>
          <a:ln>
            <a:solidFill>
              <a:srgbClr val="99FF33"/>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rgbClr val="FF0000"/>
                </a:solidFill>
                <a:latin typeface="Verdana" panose="020B0604030504040204" pitchFamily="34" charset="0"/>
                <a:ea typeface="Verdana" panose="020B0604030504040204" pitchFamily="34" charset="0"/>
                <a:cs typeface="Verdana" panose="020B0604030504040204" pitchFamily="34" charset="0"/>
              </a:rPr>
              <a:t>III.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600" dirty="0">
                <a:solidFill>
                  <a:srgbClr val="FFFF99"/>
                </a:solidFill>
                <a:latin typeface="+mn-lt"/>
                <a:ea typeface="Verdana" panose="020B0604030504040204" pitchFamily="34" charset="0"/>
                <a:cs typeface="Verdana" panose="020B0604030504040204" pitchFamily="34" charset="0"/>
              </a:rPr>
              <a:t>Judgment of Righteous</a:t>
            </a:r>
            <a:endParaRPr lang="en-US" sz="38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3E8E2F51-EFCC-4B85-93C5-487567642B4B}"/>
              </a:ext>
            </a:extLst>
          </p:cNvPr>
          <p:cNvSpPr txBox="1">
            <a:spLocks/>
          </p:cNvSpPr>
          <p:nvPr/>
        </p:nvSpPr>
        <p:spPr bwMode="auto">
          <a:xfrm>
            <a:off x="1999672" y="1572492"/>
            <a:ext cx="5152516" cy="533400"/>
          </a:xfrm>
          <a:prstGeom prst="rect">
            <a:avLst/>
          </a:prstGeom>
          <a:solidFill>
            <a:schemeClr val="tx1"/>
          </a:solidFill>
          <a:ln>
            <a:solidFill>
              <a:srgbClr val="99FF33"/>
            </a:solidFill>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Mark</a:t>
            </a:r>
            <a:r>
              <a:rPr lang="en-US" sz="2400" dirty="0">
                <a:solidFill>
                  <a:schemeClr val="bg1"/>
                </a:solidFill>
                <a:latin typeface="+mn-lt"/>
                <a:ea typeface="Verdana" panose="020B0604030504040204" pitchFamily="34" charset="0"/>
                <a:cs typeface="Verdana" panose="020B0604030504040204" pitchFamily="34" charset="0"/>
              </a:rPr>
              <a:t> of Righteous</a:t>
            </a:r>
            <a:endParaRPr lang="en-US" sz="2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4333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CC"/>
                </a:solidFill>
              </a:rPr>
              <a:t>Began at sanctuary </a:t>
            </a:r>
            <a:r>
              <a:rPr lang="en-US" altLang="en-US" sz="3600" dirty="0">
                <a:solidFill>
                  <a:schemeClr val="bg1"/>
                </a:solidFill>
              </a:rPr>
              <a:t>(6-7)</a:t>
            </a: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pPr>
            <a:r>
              <a:rPr lang="en-US" altLang="en-US" dirty="0">
                <a:solidFill>
                  <a:schemeClr val="bg1"/>
                </a:solidFill>
                <a:ea typeface="Verdana" panose="020B0604030504040204" pitchFamily="34" charset="0"/>
              </a:rPr>
              <a:t>Began with elders (and priests) before the temple (7:26)</a:t>
            </a:r>
          </a:p>
          <a:p>
            <a:pPr>
              <a:spcAft>
                <a:spcPts val="600"/>
              </a:spcAft>
            </a:pPr>
            <a:r>
              <a:rPr lang="en-US" altLang="en-US" dirty="0">
                <a:solidFill>
                  <a:schemeClr val="bg1"/>
                </a:solidFill>
                <a:ea typeface="Verdana" panose="020B0604030504040204" pitchFamily="34" charset="0"/>
              </a:rPr>
              <a:t>Then worked their way throughout city (Jerusalem)</a:t>
            </a:r>
          </a:p>
          <a:p>
            <a:pPr lvl="1">
              <a:spcAft>
                <a:spcPts val="600"/>
              </a:spcAft>
            </a:pPr>
            <a:r>
              <a:rPr lang="en-US" altLang="en-US" sz="3100" dirty="0">
                <a:solidFill>
                  <a:srgbClr val="FFFFCC"/>
                </a:solidFill>
                <a:ea typeface="Verdana" panose="020B0604030504040204" pitchFamily="34" charset="0"/>
              </a:rPr>
              <a:t>NOT judgment </a:t>
            </a:r>
            <a:r>
              <a:rPr lang="en-US" altLang="en-US" sz="3100" u="sng" dirty="0">
                <a:solidFill>
                  <a:srgbClr val="FFFFCC"/>
                </a:solidFill>
                <a:ea typeface="Verdana" panose="020B0604030504040204" pitchFamily="34" charset="0"/>
              </a:rPr>
              <a:t>merely</a:t>
            </a:r>
            <a:r>
              <a:rPr lang="en-US" altLang="en-US" sz="3100" dirty="0">
                <a:solidFill>
                  <a:srgbClr val="FFFFCC"/>
                </a:solidFill>
                <a:ea typeface="Verdana" panose="020B0604030504040204" pitchFamily="34" charset="0"/>
              </a:rPr>
              <a:t> against common people of Israel.   </a:t>
            </a:r>
            <a:r>
              <a:rPr lang="en-US" altLang="en-US" sz="3100" dirty="0">
                <a:solidFill>
                  <a:schemeClr val="bg1"/>
                </a:solidFill>
                <a:ea typeface="Verdana" panose="020B0604030504040204" pitchFamily="34" charset="0"/>
              </a:rPr>
              <a:t>Mt.15:14</a:t>
            </a:r>
            <a:endParaRPr lang="en-US" altLang="en-US" dirty="0">
              <a:solidFill>
                <a:schemeClr val="bg1"/>
              </a:solidFill>
            </a:endParaRPr>
          </a:p>
        </p:txBody>
      </p:sp>
    </p:spTree>
    <p:extLst>
      <p:ext uri="{BB962C8B-B14F-4D97-AF65-F5344CB8AC3E}">
        <p14:creationId xmlns:p14="http://schemas.microsoft.com/office/powerpoint/2010/main" val="29841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Pt.4:17</a:t>
            </a:r>
          </a:p>
        </p:txBody>
      </p:sp>
      <p:sp>
        <p:nvSpPr>
          <p:cNvPr id="3075" name="Rectangle 3"/>
          <p:cNvSpPr>
            <a:spLocks noGrp="1" noChangeArrowheads="1"/>
          </p:cNvSpPr>
          <p:nvPr>
            <p:ph type="body" idx="1"/>
          </p:nvPr>
        </p:nvSpPr>
        <p:spPr>
          <a:xfrm>
            <a:off x="457200" y="762000"/>
            <a:ext cx="8229600" cy="5715000"/>
          </a:xfrm>
        </p:spPr>
        <p:txBody>
          <a:bodyPr/>
          <a:lstStyle/>
          <a:p>
            <a:pPr>
              <a:spcAft>
                <a:spcPts val="600"/>
              </a:spcAft>
            </a:pPr>
            <a:r>
              <a:rPr lang="en-US" altLang="en-US" dirty="0">
                <a:solidFill>
                  <a:schemeClr val="bg1"/>
                </a:solidFill>
                <a:ea typeface="Verdana" panose="020B0604030504040204" pitchFamily="34" charset="0"/>
              </a:rPr>
              <a:t>Judgment begins at house of God</a:t>
            </a:r>
          </a:p>
          <a:p>
            <a:pPr>
              <a:spcAft>
                <a:spcPts val="600"/>
              </a:spcAft>
            </a:pPr>
            <a:r>
              <a:rPr lang="en-US" altLang="en-US" dirty="0">
                <a:solidFill>
                  <a:schemeClr val="bg1"/>
                </a:solidFill>
                <a:ea typeface="Verdana" panose="020B0604030504040204" pitchFamily="34" charset="0"/>
              </a:rPr>
              <a:t>Ezekiel pronounced judgment on God’s people who turned from Him</a:t>
            </a:r>
          </a:p>
          <a:p>
            <a:pPr>
              <a:spcAft>
                <a:spcPts val="0"/>
              </a:spcAft>
            </a:pPr>
            <a:r>
              <a:rPr lang="en-US" altLang="en-US" sz="3100" dirty="0">
                <a:solidFill>
                  <a:schemeClr val="bg1"/>
                </a:solidFill>
                <a:ea typeface="Verdana" panose="020B0604030504040204" pitchFamily="34" charset="0"/>
              </a:rPr>
              <a:t>Peter encourages sufferers for Christ – they are blessed (v.14)</a:t>
            </a:r>
          </a:p>
          <a:p>
            <a:pPr lvl="1">
              <a:spcAft>
                <a:spcPts val="0"/>
              </a:spcAft>
            </a:pPr>
            <a:r>
              <a:rPr lang="en-US" altLang="en-US" sz="3100" dirty="0">
                <a:solidFill>
                  <a:srgbClr val="FFFF99"/>
                </a:solidFill>
                <a:ea typeface="Verdana" panose="020B0604030504040204" pitchFamily="34" charset="0"/>
              </a:rPr>
              <a:t>Jews had long history of suffering perse-</a:t>
            </a:r>
            <a:r>
              <a:rPr lang="en-US" altLang="en-US" sz="3100" dirty="0" err="1">
                <a:solidFill>
                  <a:srgbClr val="FFFF99"/>
                </a:solidFill>
                <a:ea typeface="Verdana" panose="020B0604030504040204" pitchFamily="34" charset="0"/>
              </a:rPr>
              <a:t>cution</a:t>
            </a:r>
            <a:r>
              <a:rPr lang="en-US" altLang="en-US" sz="3100" dirty="0">
                <a:solidFill>
                  <a:srgbClr val="FFFF99"/>
                </a:solidFill>
                <a:ea typeface="Verdana" panose="020B0604030504040204" pitchFamily="34" charset="0"/>
              </a:rPr>
              <a:t> (Maccabees)</a:t>
            </a:r>
          </a:p>
          <a:p>
            <a:pPr lvl="1">
              <a:spcAft>
                <a:spcPts val="0"/>
              </a:spcAft>
            </a:pPr>
            <a:r>
              <a:rPr lang="en-US" altLang="en-US" sz="3100" dirty="0">
                <a:solidFill>
                  <a:srgbClr val="FFFF99"/>
                </a:solidFill>
                <a:ea typeface="Verdana" panose="020B0604030504040204" pitchFamily="34" charset="0"/>
              </a:rPr>
              <a:t>Peter writes to Gentiles who had no experience in being a cultural minority</a:t>
            </a:r>
          </a:p>
          <a:p>
            <a:pPr lvl="1">
              <a:spcAft>
                <a:spcPts val="0"/>
              </a:spcAft>
            </a:pPr>
            <a:r>
              <a:rPr lang="en-US" altLang="en-US" sz="3100" u="sng" dirty="0">
                <a:solidFill>
                  <a:schemeClr val="bg1"/>
                </a:solidFill>
                <a:ea typeface="Verdana" panose="020B0604030504040204" pitchFamily="34" charset="0"/>
              </a:rPr>
              <a:t>They had been at home in their city</a:t>
            </a:r>
          </a:p>
          <a:p>
            <a:pPr marL="0" indent="0">
              <a:spcAft>
                <a:spcPts val="0"/>
              </a:spcAft>
              <a:buNone/>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49061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Ezekiel 9 – </a:t>
            </a:r>
            <a:r>
              <a:rPr lang="en-US" altLang="en-US" sz="3400" dirty="0">
                <a:solidFill>
                  <a:schemeClr val="bg1"/>
                </a:solidFill>
              </a:rPr>
              <a:t>background</a:t>
            </a:r>
            <a:r>
              <a:rPr lang="en-US" altLang="en-US" sz="3600" dirty="0">
                <a:solidFill>
                  <a:schemeClr val="bg1"/>
                </a:solidFill>
              </a:rPr>
              <a:t> </a:t>
            </a:r>
          </a:p>
        </p:txBody>
      </p:sp>
      <p:sp>
        <p:nvSpPr>
          <p:cNvPr id="3075" name="Rectangle 3"/>
          <p:cNvSpPr>
            <a:spLocks noGrp="1" noChangeArrowheads="1"/>
          </p:cNvSpPr>
          <p:nvPr>
            <p:ph type="body" idx="1"/>
          </p:nvPr>
        </p:nvSpPr>
        <p:spPr>
          <a:xfrm>
            <a:off x="457200" y="990600"/>
            <a:ext cx="8229600" cy="5562600"/>
          </a:xfrm>
        </p:spPr>
        <p:txBody>
          <a:bodyPr/>
          <a:lstStyle/>
          <a:p>
            <a:pPr>
              <a:spcAft>
                <a:spcPts val="300"/>
              </a:spcAft>
            </a:pPr>
            <a:r>
              <a:rPr lang="en-US" altLang="en-US" dirty="0">
                <a:solidFill>
                  <a:srgbClr val="FFFFCC"/>
                </a:solidFill>
              </a:rPr>
              <a:t>Daniel 1:1-2 – 606 BC</a:t>
            </a:r>
          </a:p>
          <a:p>
            <a:pPr lvl="1">
              <a:spcAft>
                <a:spcPts val="600"/>
              </a:spcAft>
            </a:pPr>
            <a:r>
              <a:rPr lang="en-US" altLang="en-US" sz="3200" dirty="0">
                <a:solidFill>
                  <a:schemeClr val="bg1"/>
                </a:solidFill>
              </a:rPr>
              <a:t>Nebuchadnezzar captured Jerusalem</a:t>
            </a:r>
          </a:p>
          <a:p>
            <a:pPr lvl="1">
              <a:spcAft>
                <a:spcPts val="600"/>
              </a:spcAft>
            </a:pPr>
            <a:r>
              <a:rPr lang="en-US" altLang="en-US" sz="3200" dirty="0">
                <a:solidFill>
                  <a:schemeClr val="bg1"/>
                </a:solidFill>
              </a:rPr>
              <a:t>Made Jehoiakim servant</a:t>
            </a:r>
          </a:p>
          <a:p>
            <a:pPr lvl="1">
              <a:spcAft>
                <a:spcPts val="600"/>
              </a:spcAft>
            </a:pPr>
            <a:r>
              <a:rPr lang="en-US" altLang="en-US" sz="3200" dirty="0">
                <a:solidFill>
                  <a:schemeClr val="bg1"/>
                </a:solidFill>
              </a:rPr>
              <a:t>Carried group of Hebrews into captivity</a:t>
            </a:r>
          </a:p>
          <a:p>
            <a:pPr lvl="1">
              <a:spcAft>
                <a:spcPts val="600"/>
              </a:spcAft>
            </a:pPr>
            <a:r>
              <a:rPr lang="en-US" altLang="en-US" sz="3200" dirty="0">
                <a:solidFill>
                  <a:schemeClr val="bg1"/>
                </a:solidFill>
              </a:rPr>
              <a:t>Daniel was among them</a:t>
            </a:r>
            <a:endParaRPr lang="en-US" altLang="en-US" sz="3200" dirty="0">
              <a:solidFill>
                <a:srgbClr val="FFFFCC"/>
              </a:solidFill>
            </a:endParaRPr>
          </a:p>
          <a:p>
            <a:pPr marL="0" indent="0">
              <a:spcAft>
                <a:spcPts val="600"/>
              </a:spcAft>
              <a:buNone/>
            </a:pPr>
            <a:endParaRPr lang="en-US" altLang="en-US" dirty="0">
              <a:solidFill>
                <a:schemeClr val="bg1"/>
              </a:solidFill>
            </a:endParaRPr>
          </a:p>
          <a:p>
            <a:pPr marL="0" indent="0">
              <a:buNone/>
            </a:pPr>
            <a:endParaRPr lang="en-US" altLang="en-US" dirty="0">
              <a:solidFill>
                <a:schemeClr val="bg1"/>
              </a:solidFill>
            </a:endParaRPr>
          </a:p>
          <a:p>
            <a:pPr marL="0" indent="0">
              <a:buNone/>
            </a:pPr>
            <a:endParaRPr lang="en-US" b="1" dirty="0"/>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Pt.4:12</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Fiery trial (test) – </a:t>
            </a:r>
            <a:r>
              <a:rPr lang="en-US" altLang="en-US" dirty="0">
                <a:solidFill>
                  <a:schemeClr val="bg1"/>
                </a:solidFill>
                <a:ea typeface="Verdana" panose="020B0604030504040204" pitchFamily="34" charset="0"/>
              </a:rPr>
              <a:t>as gold, 1:7</a:t>
            </a:r>
          </a:p>
          <a:p>
            <a:pPr>
              <a:spcAft>
                <a:spcPts val="600"/>
              </a:spcAft>
              <a:buFont typeface="Wingdings" panose="05000000000000000000" pitchFamily="2" charset="2"/>
              <a:buChar char="§"/>
            </a:pPr>
            <a:r>
              <a:rPr lang="en-US" altLang="en-US" dirty="0">
                <a:solidFill>
                  <a:schemeClr val="bg1"/>
                </a:solidFill>
                <a:ea typeface="Verdana" panose="020B0604030504040204" pitchFamily="34" charset="0"/>
              </a:rPr>
              <a:t>People who obey gospel expect blessings – then the “fine print” – persecution.  </a:t>
            </a:r>
          </a:p>
          <a:p>
            <a:pPr lvl="1">
              <a:spcAft>
                <a:spcPts val="600"/>
              </a:spcAft>
              <a:buFont typeface="Wingdings" panose="05000000000000000000" pitchFamily="2" charset="2"/>
              <a:buChar char="§"/>
            </a:pPr>
            <a:r>
              <a:rPr lang="en-US" altLang="en-US" sz="3200" dirty="0">
                <a:solidFill>
                  <a:schemeClr val="bg1"/>
                </a:solidFill>
                <a:ea typeface="Verdana" panose="020B0604030504040204" pitchFamily="34" charset="0"/>
              </a:rPr>
              <a:t>1 Pt.2:23; 2 Tim.3:12</a:t>
            </a:r>
          </a:p>
          <a:p>
            <a:pPr lvl="1">
              <a:spcAft>
                <a:spcPts val="0"/>
              </a:spcAft>
              <a:buFont typeface="Wingdings" panose="05000000000000000000" pitchFamily="2" charset="2"/>
              <a:buChar char="§"/>
            </a:pPr>
            <a:r>
              <a:rPr lang="en-US" altLang="en-US" sz="3200" dirty="0">
                <a:solidFill>
                  <a:schemeClr val="bg1"/>
                </a:solidFill>
                <a:ea typeface="Verdana" panose="020B0604030504040204" pitchFamily="34" charset="0"/>
              </a:rPr>
              <a:t>Expect it.  </a:t>
            </a:r>
          </a:p>
          <a:p>
            <a:pPr lvl="2">
              <a:spcAft>
                <a:spcPts val="600"/>
              </a:spcAft>
              <a:buFont typeface="Wingdings" panose="05000000000000000000" pitchFamily="2" charset="2"/>
              <a:buChar char="§"/>
            </a:pPr>
            <a:r>
              <a:rPr lang="en-US" altLang="en-US" sz="3200" dirty="0">
                <a:solidFill>
                  <a:schemeClr val="bg1"/>
                </a:solidFill>
                <a:ea typeface="Verdana" panose="020B0604030504040204" pitchFamily="34" charset="0"/>
              </a:rPr>
              <a:t>You were once accepted in hometown</a:t>
            </a:r>
          </a:p>
          <a:p>
            <a:pPr lvl="2">
              <a:spcAft>
                <a:spcPts val="0"/>
              </a:spcAft>
              <a:buFont typeface="Wingdings" panose="05000000000000000000" pitchFamily="2" charset="2"/>
              <a:buChar char="§"/>
            </a:pPr>
            <a:r>
              <a:rPr lang="en-US" altLang="en-US" sz="3200" dirty="0">
                <a:solidFill>
                  <a:schemeClr val="bg1"/>
                </a:solidFill>
                <a:ea typeface="Verdana" panose="020B0604030504040204" pitchFamily="34" charset="0"/>
              </a:rPr>
              <a:t>You changed.  1 Pt.4:3-4</a:t>
            </a:r>
          </a:p>
          <a:p>
            <a:pPr marL="0" indent="0">
              <a:spcAft>
                <a:spcPts val="0"/>
              </a:spcAft>
              <a:buNone/>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EAC7278D-D9FF-4FD4-A372-6697DA2384B2}"/>
              </a:ext>
            </a:extLst>
          </p:cNvPr>
          <p:cNvSpPr/>
          <p:nvPr/>
        </p:nvSpPr>
        <p:spPr>
          <a:xfrm>
            <a:off x="1939637" y="5181600"/>
            <a:ext cx="5264727" cy="1143000"/>
          </a:xfrm>
          <a:prstGeom prst="roundRect">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Persecution is necessary</a:t>
            </a:r>
            <a:br>
              <a:rPr lang="en-US" sz="3200" dirty="0">
                <a:solidFill>
                  <a:srgbClr val="CCFFFF"/>
                </a:solidFill>
              </a:rPr>
            </a:br>
            <a:r>
              <a:rPr lang="en-US" sz="3200" dirty="0">
                <a:solidFill>
                  <a:srgbClr val="CCFFFF"/>
                </a:solidFill>
              </a:rPr>
              <a:t>to maturity</a:t>
            </a:r>
          </a:p>
        </p:txBody>
      </p:sp>
    </p:spTree>
    <p:extLst>
      <p:ext uri="{BB962C8B-B14F-4D97-AF65-F5344CB8AC3E}">
        <p14:creationId xmlns:p14="http://schemas.microsoft.com/office/powerpoint/2010/main" val="80600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Pt.4:13</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Partakers of Christ’s sufferings</a:t>
            </a:r>
          </a:p>
          <a:p>
            <a:pPr>
              <a:spcAft>
                <a:spcPts val="400"/>
              </a:spcAft>
              <a:buFont typeface="Wingdings" panose="05000000000000000000" pitchFamily="2" charset="2"/>
              <a:buChar char="§"/>
            </a:pPr>
            <a:r>
              <a:rPr lang="en-US" altLang="en-US" dirty="0">
                <a:solidFill>
                  <a:schemeClr val="bg1"/>
                </a:solidFill>
                <a:ea typeface="Verdana" panose="020B0604030504040204" pitchFamily="34" charset="0"/>
              </a:rPr>
              <a:t>We follow example of His behavior in suffering (2:21, 23)</a:t>
            </a:r>
          </a:p>
          <a:p>
            <a:pPr>
              <a:spcAft>
                <a:spcPts val="400"/>
              </a:spcAft>
              <a:buFont typeface="Wingdings" panose="05000000000000000000" pitchFamily="2" charset="2"/>
              <a:buChar char="§"/>
            </a:pPr>
            <a:r>
              <a:rPr lang="en-US" altLang="en-US" dirty="0">
                <a:solidFill>
                  <a:schemeClr val="bg1"/>
                </a:solidFill>
                <a:ea typeface="Verdana" panose="020B0604030504040204" pitchFamily="34" charset="0"/>
              </a:rPr>
              <a:t>Rejoice over it.   </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Ac.5</a:t>
            </a:r>
            <a:r>
              <a:rPr lang="en-US" altLang="en-US" baseline="30000" dirty="0">
                <a:solidFill>
                  <a:srgbClr val="FFFF99"/>
                </a:solidFill>
                <a:ea typeface="Verdana" panose="020B0604030504040204" pitchFamily="34" charset="0"/>
              </a:rPr>
              <a:t>41</a:t>
            </a:r>
            <a:r>
              <a:rPr lang="en-US" altLang="en-US" dirty="0">
                <a:solidFill>
                  <a:schemeClr val="bg1"/>
                </a:solidFill>
                <a:ea typeface="Verdana" panose="020B0604030504040204" pitchFamily="34" charset="0"/>
              </a:rPr>
              <a:t> </a:t>
            </a:r>
            <a:r>
              <a:rPr lang="en-US" altLang="en-US" dirty="0">
                <a:solidFill>
                  <a:srgbClr val="CCFFFF"/>
                </a:solidFill>
                <a:ea typeface="Verdana" panose="020B0604030504040204" pitchFamily="34" charset="0"/>
              </a:rPr>
              <a:t>So they departed from the presence of the council, rejoicing that they were counted worthy to suffer shame for His name. </a:t>
            </a:r>
            <a:r>
              <a:rPr lang="en-US" altLang="en-US" baseline="30000" dirty="0">
                <a:solidFill>
                  <a:srgbClr val="FFFF99"/>
                </a:solidFill>
                <a:ea typeface="Verdana" panose="020B0604030504040204" pitchFamily="34" charset="0"/>
              </a:rPr>
              <a:t>42 </a:t>
            </a:r>
            <a:r>
              <a:rPr lang="en-US" altLang="en-US" dirty="0">
                <a:solidFill>
                  <a:srgbClr val="CCFFFF"/>
                </a:solidFill>
                <a:ea typeface="Verdana" panose="020B0604030504040204" pitchFamily="34" charset="0"/>
              </a:rPr>
              <a:t>And daily in the temple, and in every house, they did not cease teaching and preaching Jesus as the Christ.</a:t>
            </a: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marL="0" indent="0">
              <a:spcAft>
                <a:spcPts val="0"/>
              </a:spcAft>
              <a:buNone/>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27543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Pt.4:13</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Partakers of Christ’s sufferings</a:t>
            </a:r>
          </a:p>
          <a:p>
            <a:pPr>
              <a:spcAft>
                <a:spcPts val="400"/>
              </a:spcAft>
              <a:buFont typeface="Wingdings" panose="05000000000000000000" pitchFamily="2" charset="2"/>
              <a:buChar char="§"/>
            </a:pPr>
            <a:r>
              <a:rPr lang="en-US" altLang="en-US" dirty="0">
                <a:solidFill>
                  <a:schemeClr val="bg1"/>
                </a:solidFill>
                <a:ea typeface="Verdana" panose="020B0604030504040204" pitchFamily="34" charset="0"/>
              </a:rPr>
              <a:t>We follow example of His behavior in suffering (2:21, 23)</a:t>
            </a:r>
          </a:p>
          <a:p>
            <a:pPr>
              <a:spcAft>
                <a:spcPts val="400"/>
              </a:spcAft>
              <a:buFont typeface="Wingdings" panose="05000000000000000000" pitchFamily="2" charset="2"/>
              <a:buChar char="§"/>
            </a:pPr>
            <a:r>
              <a:rPr lang="en-US" altLang="en-US" dirty="0">
                <a:solidFill>
                  <a:schemeClr val="bg1"/>
                </a:solidFill>
                <a:ea typeface="Verdana" panose="020B0604030504040204" pitchFamily="34" charset="0"/>
              </a:rPr>
              <a:t>Rejoice over it.   </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Ro.8</a:t>
            </a:r>
            <a:r>
              <a:rPr lang="en-US" altLang="en-US" baseline="30000" dirty="0">
                <a:solidFill>
                  <a:srgbClr val="FFFF99"/>
                </a:solidFill>
                <a:ea typeface="Verdana" panose="020B0604030504040204" pitchFamily="34" charset="0"/>
              </a:rPr>
              <a:t>17</a:t>
            </a:r>
            <a:r>
              <a:rPr lang="en-US" altLang="en-US" dirty="0">
                <a:solidFill>
                  <a:schemeClr val="bg1"/>
                </a:solidFill>
                <a:ea typeface="Verdana" panose="020B0604030504040204" pitchFamily="34" charset="0"/>
              </a:rPr>
              <a:t> </a:t>
            </a:r>
            <a:r>
              <a:rPr lang="en-US" altLang="en-US" dirty="0">
                <a:solidFill>
                  <a:srgbClr val="CCFFFF"/>
                </a:solidFill>
                <a:ea typeface="Verdana" panose="020B0604030504040204" pitchFamily="34" charset="0"/>
              </a:rPr>
              <a:t>and if children, then heirs—heirs of God and joint heirs with Christ, if indeed we suffer with Him, that we may also be glorified together</a:t>
            </a:r>
          </a:p>
          <a:p>
            <a:pPr>
              <a:spcAft>
                <a:spcPts val="0"/>
              </a:spcAft>
              <a:buFont typeface="Wingdings" panose="05000000000000000000" pitchFamily="2" charset="2"/>
              <a:buChar char="§"/>
            </a:pPr>
            <a:endParaRPr lang="en-US" altLang="en-US" dirty="0">
              <a:solidFill>
                <a:srgbClr val="CCFFFF"/>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79313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Pt.4:14</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sz="3100" dirty="0">
                <a:solidFill>
                  <a:srgbClr val="FFFFCC"/>
                </a:solidFill>
                <a:ea typeface="Verdana" panose="020B0604030504040204" pitchFamily="34" charset="0"/>
              </a:rPr>
              <a:t>Reproached for name of Christ</a:t>
            </a:r>
          </a:p>
          <a:p>
            <a:pPr marL="0" indent="0" algn="ctr">
              <a:spcAft>
                <a:spcPts val="0"/>
              </a:spcAft>
              <a:buNone/>
            </a:pPr>
            <a:r>
              <a:rPr lang="en-US" altLang="en-US" sz="3100" dirty="0">
                <a:solidFill>
                  <a:srgbClr val="FFFFCC"/>
                </a:solidFill>
                <a:ea typeface="Verdana" panose="020B0604030504040204" pitchFamily="34" charset="0"/>
              </a:rPr>
              <a:t>Rejected by former social group</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“This world is not my home…”</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Mt.5</a:t>
            </a:r>
            <a:r>
              <a:rPr lang="en-US" altLang="en-US" baseline="30000" dirty="0">
                <a:solidFill>
                  <a:srgbClr val="FFFF99"/>
                </a:solidFill>
                <a:ea typeface="Verdana" panose="020B0604030504040204" pitchFamily="34" charset="0"/>
              </a:rPr>
              <a:t>12</a:t>
            </a:r>
            <a:r>
              <a:rPr lang="en-US" altLang="en-US" dirty="0">
                <a:solidFill>
                  <a:schemeClr val="bg1"/>
                </a:solidFill>
                <a:ea typeface="Verdana" panose="020B0604030504040204" pitchFamily="34" charset="0"/>
              </a:rPr>
              <a:t> </a:t>
            </a:r>
            <a:r>
              <a:rPr lang="en-US" altLang="en-US" dirty="0">
                <a:solidFill>
                  <a:srgbClr val="CCFFFF"/>
                </a:solidFill>
                <a:ea typeface="Verdana" panose="020B0604030504040204" pitchFamily="34" charset="0"/>
              </a:rPr>
              <a:t>Rejoice and be exceedingly glad, for great is your reward in heaven, for so they persecuted the prophets who were before you.  </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Reproach reminds us: </a:t>
            </a:r>
            <a:r>
              <a:rPr lang="en-US" altLang="en-US" i="1" dirty="0">
                <a:solidFill>
                  <a:schemeClr val="bg1"/>
                </a:solidFill>
                <a:ea typeface="Verdana" panose="020B0604030504040204" pitchFamily="34" charset="0"/>
              </a:rPr>
              <a:t>God approves us</a:t>
            </a:r>
            <a:r>
              <a:rPr lang="en-US" altLang="en-US" dirty="0">
                <a:solidFill>
                  <a:schemeClr val="bg1"/>
                </a:solidFill>
                <a:ea typeface="Verdana" panose="020B0604030504040204" pitchFamily="34" charset="0"/>
              </a:rPr>
              <a:t>.   Hb.12:1-2</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“Spirit of glory” seen in His people who suffer for truth.   Ac.6:15.</a:t>
            </a: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285144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Pt.4:15</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Not all suffering is a blessing</a:t>
            </a:r>
          </a:p>
          <a:p>
            <a:pPr>
              <a:spcAft>
                <a:spcPts val="600"/>
              </a:spcAft>
              <a:buFont typeface="Wingdings" panose="05000000000000000000" pitchFamily="2" charset="2"/>
              <a:buChar char="§"/>
            </a:pPr>
            <a:r>
              <a:rPr lang="en-US" altLang="en-US" dirty="0">
                <a:solidFill>
                  <a:schemeClr val="bg1"/>
                </a:solidFill>
                <a:ea typeface="Verdana" panose="020B0604030504040204" pitchFamily="34" charset="0"/>
              </a:rPr>
              <a:t>“I’m hurting, so I must be righteous…”</a:t>
            </a:r>
          </a:p>
          <a:p>
            <a:pPr>
              <a:spcAft>
                <a:spcPts val="600"/>
              </a:spcAft>
              <a:buFont typeface="Wingdings" panose="05000000000000000000" pitchFamily="2" charset="2"/>
              <a:buChar char="§"/>
            </a:pPr>
            <a:r>
              <a:rPr lang="en-US" altLang="en-US" dirty="0">
                <a:solidFill>
                  <a:schemeClr val="bg1"/>
                </a:solidFill>
                <a:ea typeface="Verdana" panose="020B0604030504040204" pitchFamily="34" charset="0"/>
              </a:rPr>
              <a:t>Some suffering is earned / deserved. </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Lk.23</a:t>
            </a:r>
            <a:r>
              <a:rPr lang="en-US" altLang="en-US" baseline="30000" dirty="0">
                <a:solidFill>
                  <a:srgbClr val="FFFF00"/>
                </a:solidFill>
                <a:ea typeface="Verdana" panose="020B0604030504040204" pitchFamily="34" charset="0"/>
              </a:rPr>
              <a:t>41</a:t>
            </a:r>
            <a:r>
              <a:rPr lang="en-US" altLang="en-US" dirty="0">
                <a:solidFill>
                  <a:schemeClr val="bg1"/>
                </a:solidFill>
                <a:ea typeface="Verdana" panose="020B0604030504040204" pitchFamily="34" charset="0"/>
              </a:rPr>
              <a:t> </a:t>
            </a:r>
            <a:r>
              <a:rPr lang="en-US" altLang="en-US" dirty="0">
                <a:solidFill>
                  <a:srgbClr val="CCFFFF"/>
                </a:solidFill>
                <a:ea typeface="Verdana" panose="020B0604030504040204" pitchFamily="34" charset="0"/>
              </a:rPr>
              <a:t>And we indeed justly, for we receive the due reward of our deeds; but this Man has done nothing wrong.</a:t>
            </a:r>
            <a:endParaRPr lang="en-US" altLang="en-US" dirty="0">
              <a:solidFill>
                <a:srgbClr val="CCFFFF"/>
              </a:solidFill>
            </a:endParaRPr>
          </a:p>
        </p:txBody>
      </p:sp>
    </p:spTree>
    <p:extLst>
      <p:ext uri="{BB962C8B-B14F-4D97-AF65-F5344CB8AC3E}">
        <p14:creationId xmlns:p14="http://schemas.microsoft.com/office/powerpoint/2010/main" val="364128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Pt.4:16</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Suffer as a Christian</a:t>
            </a:r>
          </a:p>
          <a:p>
            <a:pPr>
              <a:spcAft>
                <a:spcPts val="600"/>
              </a:spcAft>
              <a:buFont typeface="Wingdings" panose="05000000000000000000" pitchFamily="2" charset="2"/>
              <a:buChar char="§"/>
            </a:pPr>
            <a:r>
              <a:rPr lang="en-US" altLang="en-US" dirty="0">
                <a:solidFill>
                  <a:schemeClr val="bg1"/>
                </a:solidFill>
                <a:ea typeface="Verdana" panose="020B0604030504040204" pitchFamily="34" charset="0"/>
              </a:rPr>
              <a:t>Robber: Lk.23</a:t>
            </a:r>
            <a:r>
              <a:rPr lang="en-US" altLang="en-US" baseline="30000" dirty="0">
                <a:solidFill>
                  <a:srgbClr val="FFFF00"/>
                </a:solidFill>
                <a:ea typeface="Verdana" panose="020B0604030504040204" pitchFamily="34" charset="0"/>
              </a:rPr>
              <a:t>41</a:t>
            </a:r>
            <a:r>
              <a:rPr lang="en-US" altLang="en-US" dirty="0">
                <a:solidFill>
                  <a:schemeClr val="bg1"/>
                </a:solidFill>
                <a:ea typeface="Verdana" panose="020B0604030504040204" pitchFamily="34" charset="0"/>
              </a:rPr>
              <a:t> </a:t>
            </a:r>
            <a:r>
              <a:rPr lang="en-US" altLang="en-US" dirty="0">
                <a:solidFill>
                  <a:srgbClr val="CCFFFF"/>
                </a:solidFill>
                <a:ea typeface="Verdana" panose="020B0604030504040204" pitchFamily="34" charset="0"/>
              </a:rPr>
              <a:t>this Man has done nothing amiss…</a:t>
            </a:r>
          </a:p>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Some suffer as a </a:t>
            </a:r>
            <a:r>
              <a:rPr lang="en-US" altLang="en-US" dirty="0">
                <a:solidFill>
                  <a:srgbClr val="CCFFFF"/>
                </a:solidFill>
                <a:ea typeface="Verdana" panose="020B0604030504040204" pitchFamily="34" charset="0"/>
              </a:rPr>
              <a:t>murderer, a thief, an evildoer, or as a busybody in other people’s matters… </a:t>
            </a:r>
            <a:r>
              <a:rPr lang="en-US" altLang="en-US" sz="2800" dirty="0">
                <a:solidFill>
                  <a:schemeClr val="bg1"/>
                </a:solidFill>
                <a:ea typeface="Verdana" panose="020B0604030504040204" pitchFamily="34" charset="0"/>
              </a:rPr>
              <a:t>(1 Pt.4:15) . . .   </a:t>
            </a:r>
            <a:r>
              <a:rPr lang="en-US" altLang="en-US" dirty="0">
                <a:solidFill>
                  <a:srgbClr val="CCFFFF"/>
                </a:solidFill>
                <a:ea typeface="Verdana" panose="020B0604030504040204" pitchFamily="34" charset="0"/>
              </a:rPr>
              <a:t>Yet if anyone suffers as a Christian… </a:t>
            </a:r>
            <a:r>
              <a:rPr lang="en-US" altLang="en-US" sz="2800" dirty="0">
                <a:solidFill>
                  <a:schemeClr val="bg1"/>
                </a:solidFill>
                <a:ea typeface="Verdana" panose="020B0604030504040204" pitchFamily="34" charset="0"/>
              </a:rPr>
              <a:t>(16)</a:t>
            </a: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marL="0" indent="0">
              <a:spcAft>
                <a:spcPts val="0"/>
              </a:spcAft>
              <a:buNone/>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ndParaRPr>
          </a:p>
        </p:txBody>
      </p:sp>
    </p:spTree>
    <p:extLst>
      <p:ext uri="{BB962C8B-B14F-4D97-AF65-F5344CB8AC3E}">
        <p14:creationId xmlns:p14="http://schemas.microsoft.com/office/powerpoint/2010/main" val="243132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Pt.4:17</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The time has come…</a:t>
            </a:r>
          </a:p>
          <a:p>
            <a:pPr marL="0" indent="0" algn="ctr">
              <a:spcAft>
                <a:spcPts val="600"/>
              </a:spcAft>
              <a:buNone/>
            </a:pPr>
            <a:r>
              <a:rPr lang="en-US" altLang="en-US" dirty="0">
                <a:solidFill>
                  <a:srgbClr val="FFFFCC"/>
                </a:solidFill>
                <a:ea typeface="Verdana" panose="020B0604030504040204" pitchFamily="34" charset="0"/>
              </a:rPr>
              <a:t>Judgment to begin at house of God</a:t>
            </a:r>
          </a:p>
          <a:p>
            <a:pPr>
              <a:spcAft>
                <a:spcPts val="0"/>
              </a:spcAft>
              <a:buFont typeface="Wingdings" panose="05000000000000000000" pitchFamily="2" charset="2"/>
              <a:buChar char="§"/>
            </a:pPr>
            <a:r>
              <a:rPr lang="en-US" altLang="en-US" sz="3100" dirty="0">
                <a:solidFill>
                  <a:schemeClr val="bg1"/>
                </a:solidFill>
                <a:ea typeface="Verdana" panose="020B0604030504040204" pitchFamily="34" charset="0"/>
              </a:rPr>
              <a:t>Allusion to Ezk.9:6?  </a:t>
            </a:r>
          </a:p>
          <a:p>
            <a:pPr lvl="1">
              <a:spcAft>
                <a:spcPts val="600"/>
              </a:spcAft>
              <a:buFont typeface="Wingdings" panose="05000000000000000000" pitchFamily="2" charset="2"/>
              <a:buChar char="§"/>
            </a:pPr>
            <a:r>
              <a:rPr lang="en-US" altLang="en-US" sz="3100" dirty="0">
                <a:solidFill>
                  <a:srgbClr val="CCFFCC"/>
                </a:solidFill>
                <a:ea typeface="Verdana" panose="020B0604030504040204" pitchFamily="34" charset="0"/>
              </a:rPr>
              <a:t>“Judgment”: </a:t>
            </a:r>
            <a:r>
              <a:rPr lang="en-US" altLang="en-US" sz="3100" dirty="0">
                <a:solidFill>
                  <a:schemeClr val="bg1"/>
                </a:solidFill>
                <a:ea typeface="Verdana" panose="020B0604030504040204" pitchFamily="34" charset="0"/>
              </a:rPr>
              <a:t>severe trial</a:t>
            </a:r>
          </a:p>
          <a:p>
            <a:pPr lvl="2">
              <a:spcAft>
                <a:spcPts val="600"/>
              </a:spcAft>
              <a:buFont typeface="Wingdings" panose="05000000000000000000" pitchFamily="2" charset="2"/>
              <a:buChar char="§"/>
            </a:pPr>
            <a:r>
              <a:rPr lang="en-US" altLang="en-US" sz="3100" dirty="0">
                <a:solidFill>
                  <a:schemeClr val="bg1"/>
                </a:solidFill>
                <a:ea typeface="Verdana" panose="020B0604030504040204" pitchFamily="34" charset="0"/>
              </a:rPr>
              <a:t>Refers to fiery trial (v.12)</a:t>
            </a:r>
            <a:endParaRPr lang="en-US" altLang="en-US" dirty="0">
              <a:solidFill>
                <a:schemeClr val="bg1"/>
              </a:solidFill>
            </a:endParaRPr>
          </a:p>
          <a:p>
            <a:pPr lvl="2">
              <a:spcAft>
                <a:spcPts val="600"/>
              </a:spcAft>
              <a:buFont typeface="Wingdings" panose="05000000000000000000" pitchFamily="2" charset="2"/>
              <a:buChar char="§"/>
            </a:pPr>
            <a:r>
              <a:rPr lang="en-US" altLang="en-US" sz="3100" dirty="0">
                <a:solidFill>
                  <a:schemeClr val="bg1"/>
                </a:solidFill>
                <a:ea typeface="Verdana" panose="020B0604030504040204" pitchFamily="34" charset="0"/>
              </a:rPr>
              <a:t>Verdict against Christians by sinners</a:t>
            </a:r>
          </a:p>
          <a:p>
            <a:pPr lvl="2">
              <a:spcAft>
                <a:spcPts val="600"/>
              </a:spcAft>
              <a:buFont typeface="Wingdings" panose="05000000000000000000" pitchFamily="2" charset="2"/>
              <a:buChar char="§"/>
            </a:pPr>
            <a:r>
              <a:rPr lang="en-US" altLang="en-US" sz="3100" dirty="0">
                <a:solidFill>
                  <a:schemeClr val="bg1"/>
                </a:solidFill>
                <a:ea typeface="Verdana" panose="020B0604030504040204" pitchFamily="34" charset="0"/>
              </a:rPr>
              <a:t>Not judgment of punishment for our sins; reaction of sinners to Christians</a:t>
            </a:r>
          </a:p>
        </p:txBody>
      </p:sp>
    </p:spTree>
    <p:extLst>
      <p:ext uri="{BB962C8B-B14F-4D97-AF65-F5344CB8AC3E}">
        <p14:creationId xmlns:p14="http://schemas.microsoft.com/office/powerpoint/2010/main" val="398729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Pt.4:17</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The time has come…</a:t>
            </a:r>
          </a:p>
          <a:p>
            <a:pPr marL="0" indent="0" algn="ctr">
              <a:spcAft>
                <a:spcPts val="600"/>
              </a:spcAft>
              <a:buNone/>
            </a:pPr>
            <a:r>
              <a:rPr lang="en-US" altLang="en-US" dirty="0">
                <a:solidFill>
                  <a:srgbClr val="FFFFCC"/>
                </a:solidFill>
                <a:ea typeface="Verdana" panose="020B0604030504040204" pitchFamily="34" charset="0"/>
              </a:rPr>
              <a:t>Judgment to begin at house of God</a:t>
            </a:r>
          </a:p>
          <a:p>
            <a:pPr lvl="1">
              <a:spcAft>
                <a:spcPts val="600"/>
              </a:spcAft>
              <a:buFont typeface="Wingdings" panose="05000000000000000000" pitchFamily="2" charset="2"/>
              <a:buChar char="§"/>
            </a:pPr>
            <a:r>
              <a:rPr lang="en-US" altLang="en-US" sz="3100" dirty="0">
                <a:solidFill>
                  <a:srgbClr val="CCFFCC"/>
                </a:solidFill>
                <a:ea typeface="Verdana" panose="020B0604030504040204" pitchFamily="34" charset="0"/>
              </a:rPr>
              <a:t>“Begin”: </a:t>
            </a:r>
            <a:r>
              <a:rPr lang="en-US" altLang="en-US" sz="3100" dirty="0">
                <a:solidFill>
                  <a:schemeClr val="bg1"/>
                </a:solidFill>
                <a:ea typeface="Verdana" panose="020B0604030504040204" pitchFamily="34" charset="0"/>
              </a:rPr>
              <a:t>not condemning judgment, but corrective </a:t>
            </a:r>
            <a:r>
              <a:rPr lang="en-US" altLang="en-US" sz="3000" dirty="0">
                <a:solidFill>
                  <a:srgbClr val="FFFF00"/>
                </a:solidFill>
                <a:ea typeface="Verdana" panose="020B0604030504040204" pitchFamily="34" charset="0"/>
              </a:rPr>
              <a:t>(purge believers, warn ungodly)</a:t>
            </a:r>
          </a:p>
          <a:p>
            <a:pPr lvl="1">
              <a:spcAft>
                <a:spcPts val="0"/>
              </a:spcAft>
              <a:buFont typeface="Wingdings" panose="05000000000000000000" pitchFamily="2" charset="2"/>
              <a:buChar char="§"/>
            </a:pPr>
            <a:r>
              <a:rPr lang="en-US" altLang="en-US" sz="3100" dirty="0">
                <a:solidFill>
                  <a:srgbClr val="CCFFCC"/>
                </a:solidFill>
                <a:ea typeface="Verdana" panose="020B0604030504040204" pitchFamily="34" charset="0"/>
              </a:rPr>
              <a:t>“End”: </a:t>
            </a:r>
            <a:r>
              <a:rPr lang="en-US" altLang="en-US" sz="3100" dirty="0">
                <a:solidFill>
                  <a:schemeClr val="bg1"/>
                </a:solidFill>
                <a:ea typeface="Verdana" panose="020B0604030504040204" pitchFamily="34" charset="0"/>
              </a:rPr>
              <a:t>Ph.3:19 </a:t>
            </a:r>
            <a:r>
              <a:rPr lang="en-US" altLang="en-US" sz="3100" dirty="0">
                <a:solidFill>
                  <a:srgbClr val="CCFFCC"/>
                </a:solidFill>
                <a:ea typeface="Verdana" panose="020B0604030504040204" pitchFamily="34" charset="0"/>
              </a:rPr>
              <a:t>…</a:t>
            </a:r>
            <a:r>
              <a:rPr lang="en-US" altLang="en-US" sz="3100" i="1" dirty="0">
                <a:solidFill>
                  <a:srgbClr val="CCFFCC"/>
                </a:solidFill>
                <a:ea typeface="Verdana" panose="020B0604030504040204" pitchFamily="34" charset="0"/>
              </a:rPr>
              <a:t>is destruction…</a:t>
            </a:r>
          </a:p>
          <a:p>
            <a:pPr lvl="2">
              <a:spcAft>
                <a:spcPts val="0"/>
              </a:spcAft>
              <a:buFont typeface="Wingdings" panose="05000000000000000000" pitchFamily="2" charset="2"/>
              <a:buChar char="§"/>
            </a:pPr>
            <a:r>
              <a:rPr lang="en-US" altLang="en-US" sz="3100" dirty="0">
                <a:solidFill>
                  <a:schemeClr val="bg1"/>
                </a:solidFill>
                <a:ea typeface="Verdana" panose="020B0604030504040204" pitchFamily="34" charset="0"/>
              </a:rPr>
              <a:t>Consummation of sufferings against wicked at Judgment.  Lk.23:28,31</a:t>
            </a:r>
          </a:p>
          <a:p>
            <a:pPr>
              <a:spcAft>
                <a:spcPts val="0"/>
              </a:spcAft>
              <a:buFont typeface="Wingdings" panose="05000000000000000000" pitchFamily="2" charset="2"/>
              <a:buChar char="§"/>
            </a:pPr>
            <a:endParaRPr lang="en-US" altLang="en-US" dirty="0">
              <a:solidFill>
                <a:schemeClr val="bg1"/>
              </a:solidFill>
            </a:endParaRPr>
          </a:p>
        </p:txBody>
      </p:sp>
    </p:spTree>
    <p:extLst>
      <p:ext uri="{BB962C8B-B14F-4D97-AF65-F5344CB8AC3E}">
        <p14:creationId xmlns:p14="http://schemas.microsoft.com/office/powerpoint/2010/main" val="10636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Pt.4:18</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With difficulty</a:t>
            </a:r>
          </a:p>
          <a:p>
            <a:pPr>
              <a:spcAft>
                <a:spcPts val="0"/>
              </a:spcAft>
              <a:buFont typeface="Wingdings" panose="05000000000000000000" pitchFamily="2" charset="2"/>
              <a:buChar char="§"/>
            </a:pPr>
            <a:r>
              <a:rPr lang="en-US" altLang="en-US" sz="3100" dirty="0">
                <a:solidFill>
                  <a:schemeClr val="bg1"/>
                </a:solidFill>
                <a:ea typeface="Verdana" panose="020B0604030504040204" pitchFamily="34" charset="0"/>
              </a:rPr>
              <a:t>Ac.14:18.</a:t>
            </a:r>
          </a:p>
          <a:p>
            <a:pPr>
              <a:spcAft>
                <a:spcPts val="0"/>
              </a:spcAft>
              <a:buFont typeface="Wingdings" panose="05000000000000000000" pitchFamily="2" charset="2"/>
              <a:buChar char="§"/>
            </a:pPr>
            <a:r>
              <a:rPr lang="en-US" altLang="en-US" sz="3100" dirty="0">
                <a:solidFill>
                  <a:schemeClr val="bg1"/>
                </a:solidFill>
                <a:ea typeface="Verdana" panose="020B0604030504040204" pitchFamily="34" charset="0"/>
              </a:rPr>
              <a:t>The righteous come through trials with great difficulty; the ungodly are much worse off</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264085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1 Pt.4:19</a:t>
            </a:r>
          </a:p>
        </p:txBody>
      </p:sp>
      <p:sp>
        <p:nvSpPr>
          <p:cNvPr id="3075" name="Rectangle 3"/>
          <p:cNvSpPr>
            <a:spLocks noGrp="1" noChangeArrowheads="1"/>
          </p:cNvSpPr>
          <p:nvPr>
            <p:ph type="body" idx="1"/>
          </p:nvPr>
        </p:nvSpPr>
        <p:spPr>
          <a:xfrm>
            <a:off x="457200" y="762000"/>
            <a:ext cx="8229600" cy="5715000"/>
          </a:xfrm>
        </p:spPr>
        <p:txBody>
          <a:bodyPr/>
          <a:lstStyle/>
          <a:p>
            <a:pPr marL="0" indent="0" algn="ctr">
              <a:spcAft>
                <a:spcPts val="0"/>
              </a:spcAft>
              <a:buNone/>
            </a:pPr>
            <a:r>
              <a:rPr lang="en-US" altLang="en-US" dirty="0">
                <a:solidFill>
                  <a:srgbClr val="FFFFCC"/>
                </a:solidFill>
                <a:ea typeface="Verdana" panose="020B0604030504040204" pitchFamily="34" charset="0"/>
              </a:rPr>
              <a:t>Entrust for safekeeping </a:t>
            </a:r>
          </a:p>
          <a:p>
            <a:pPr marL="0" indent="0" algn="ctr">
              <a:spcAft>
                <a:spcPts val="600"/>
              </a:spcAft>
              <a:buNone/>
            </a:pPr>
            <a:r>
              <a:rPr lang="en-US" altLang="en-US" dirty="0">
                <a:solidFill>
                  <a:srgbClr val="FFFFCC"/>
                </a:solidFill>
                <a:ea typeface="Verdana" panose="020B0604030504040204" pitchFamily="34" charset="0"/>
              </a:rPr>
              <a:t>Depositing treasure into safe</a:t>
            </a:r>
            <a:br>
              <a:rPr lang="en-US" altLang="en-US" dirty="0">
                <a:solidFill>
                  <a:srgbClr val="FFFFCC"/>
                </a:solidFill>
                <a:ea typeface="Verdana" panose="020B0604030504040204" pitchFamily="34" charset="0"/>
              </a:rPr>
            </a:br>
            <a:r>
              <a:rPr lang="en-US" altLang="en-US" dirty="0">
                <a:solidFill>
                  <a:srgbClr val="FFFFCC"/>
                </a:solidFill>
                <a:ea typeface="Verdana" panose="020B0604030504040204" pitchFamily="34" charset="0"/>
              </a:rPr>
              <a:t>and trustworthy hands </a:t>
            </a:r>
          </a:p>
          <a:p>
            <a:pPr>
              <a:spcAft>
                <a:spcPts val="600"/>
              </a:spcAft>
              <a:buFont typeface="Wingdings" panose="05000000000000000000" pitchFamily="2" charset="2"/>
              <a:buChar char="§"/>
            </a:pPr>
            <a:r>
              <a:rPr lang="en-US" altLang="en-US" sz="3100" dirty="0">
                <a:solidFill>
                  <a:srgbClr val="CCFFFF"/>
                </a:solidFill>
                <a:ea typeface="Verdana" panose="020B0604030504040204" pitchFamily="34" charset="0"/>
              </a:rPr>
              <a:t>“Faithful” </a:t>
            </a:r>
            <a:r>
              <a:rPr lang="en-US" altLang="en-US" sz="3100" dirty="0">
                <a:solidFill>
                  <a:schemeClr val="bg1"/>
                </a:solidFill>
                <a:ea typeface="Verdana" panose="020B0604030504040204" pitchFamily="34" charset="0"/>
              </a:rPr>
              <a:t>– in trials, do not doubt His care</a:t>
            </a:r>
          </a:p>
          <a:p>
            <a:pPr>
              <a:spcAft>
                <a:spcPts val="400"/>
              </a:spcAft>
              <a:buFont typeface="Wingdings" panose="05000000000000000000" pitchFamily="2" charset="2"/>
              <a:buChar char="§"/>
            </a:pPr>
            <a:r>
              <a:rPr lang="en-US" altLang="en-US" sz="3100" dirty="0">
                <a:solidFill>
                  <a:srgbClr val="CCFFFF"/>
                </a:solidFill>
                <a:ea typeface="Verdana" panose="020B0604030504040204" pitchFamily="34" charset="0"/>
              </a:rPr>
              <a:t>“Creator” </a:t>
            </a:r>
            <a:r>
              <a:rPr lang="en-US" altLang="en-US" sz="3100" dirty="0">
                <a:solidFill>
                  <a:schemeClr val="bg1"/>
                </a:solidFill>
                <a:ea typeface="Verdana" panose="020B0604030504040204" pitchFamily="34" charset="0"/>
              </a:rPr>
              <a:t>– in trials, do not doubt His ability</a:t>
            </a:r>
          </a:p>
          <a:p>
            <a:pPr lvl="1">
              <a:spcAft>
                <a:spcPts val="600"/>
              </a:spcAft>
              <a:buFont typeface="Wingdings" panose="05000000000000000000" pitchFamily="2" charset="2"/>
              <a:buChar char="§"/>
            </a:pPr>
            <a:r>
              <a:rPr lang="en-US" altLang="en-US" sz="3100" dirty="0">
                <a:solidFill>
                  <a:schemeClr val="bg1"/>
                </a:solidFill>
                <a:ea typeface="Verdana" panose="020B0604030504040204" pitchFamily="34" charset="0"/>
              </a:rPr>
              <a:t>Even if we suffer violent death, no need to fear (3:14)</a:t>
            </a:r>
          </a:p>
          <a:p>
            <a:pPr lvl="1">
              <a:spcAft>
                <a:spcPts val="600"/>
              </a:spcAft>
              <a:buFont typeface="Wingdings" panose="05000000000000000000" pitchFamily="2" charset="2"/>
              <a:buChar char="§"/>
            </a:pPr>
            <a:r>
              <a:rPr lang="en-US" altLang="en-US" sz="3100" dirty="0">
                <a:solidFill>
                  <a:schemeClr val="bg1"/>
                </a:solidFill>
                <a:ea typeface="Verdana" panose="020B0604030504040204" pitchFamily="34" charset="0"/>
              </a:rPr>
              <a:t>Lk.23:46, ‘commit’</a:t>
            </a:r>
          </a:p>
          <a:p>
            <a:pPr lvl="1">
              <a:spcAft>
                <a:spcPts val="0"/>
              </a:spcAft>
              <a:buFont typeface="Wingdings" panose="05000000000000000000" pitchFamily="2" charset="2"/>
              <a:buChar char="§"/>
            </a:pPr>
            <a:r>
              <a:rPr lang="en-US" altLang="en-US" sz="3100" dirty="0">
                <a:solidFill>
                  <a:schemeClr val="bg1"/>
                </a:solidFill>
                <a:ea typeface="Verdana" panose="020B0604030504040204" pitchFamily="34" charset="0"/>
              </a:rPr>
              <a:t>Requires trust</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110512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Ezekiel 9 </a:t>
            </a:r>
          </a:p>
        </p:txBody>
      </p:sp>
      <p:sp>
        <p:nvSpPr>
          <p:cNvPr id="3075" name="Rectangle 3"/>
          <p:cNvSpPr>
            <a:spLocks noGrp="1" noChangeArrowheads="1"/>
          </p:cNvSpPr>
          <p:nvPr>
            <p:ph type="body" idx="1"/>
          </p:nvPr>
        </p:nvSpPr>
        <p:spPr>
          <a:xfrm>
            <a:off x="457200" y="990600"/>
            <a:ext cx="8229600" cy="5562600"/>
          </a:xfrm>
        </p:spPr>
        <p:txBody>
          <a:bodyPr/>
          <a:lstStyle/>
          <a:p>
            <a:pPr>
              <a:spcAft>
                <a:spcPts val="600"/>
              </a:spcAft>
            </a:pPr>
            <a:r>
              <a:rPr lang="en-US" altLang="en-US" sz="2400" dirty="0">
                <a:solidFill>
                  <a:schemeClr val="bg1"/>
                </a:solidFill>
              </a:rPr>
              <a:t>Daniel 1:1-2 – 606 BC</a:t>
            </a:r>
          </a:p>
          <a:p>
            <a:pPr>
              <a:spcAft>
                <a:spcPts val="600"/>
              </a:spcAft>
            </a:pPr>
            <a:r>
              <a:rPr lang="en-US" altLang="en-US" dirty="0">
                <a:solidFill>
                  <a:srgbClr val="FFFFCC"/>
                </a:solidFill>
              </a:rPr>
              <a:t>Ezekiel 1:1-2 – 597 BC</a:t>
            </a:r>
          </a:p>
          <a:p>
            <a:pPr lvl="1">
              <a:spcAft>
                <a:spcPts val="600"/>
              </a:spcAft>
            </a:pPr>
            <a:r>
              <a:rPr lang="en-US" altLang="en-US" sz="3200" dirty="0">
                <a:solidFill>
                  <a:schemeClr val="bg1"/>
                </a:solidFill>
              </a:rPr>
              <a:t>Nebuchadnezzar returned to Jerusalem</a:t>
            </a:r>
          </a:p>
          <a:p>
            <a:pPr lvl="1">
              <a:spcAft>
                <a:spcPts val="600"/>
              </a:spcAft>
            </a:pPr>
            <a:r>
              <a:rPr lang="en-US" altLang="en-US" sz="3200" dirty="0">
                <a:solidFill>
                  <a:schemeClr val="bg1"/>
                </a:solidFill>
              </a:rPr>
              <a:t>Captured larger group (about 10,000, </a:t>
            </a:r>
            <a:br>
              <a:rPr lang="en-US" altLang="en-US" sz="3200" dirty="0">
                <a:solidFill>
                  <a:schemeClr val="bg1"/>
                </a:solidFill>
              </a:rPr>
            </a:br>
            <a:r>
              <a:rPr lang="en-US" altLang="en-US" sz="3200" dirty="0">
                <a:solidFill>
                  <a:schemeClr val="bg1"/>
                </a:solidFill>
              </a:rPr>
              <a:t>2 K.24:14) </a:t>
            </a:r>
          </a:p>
          <a:p>
            <a:pPr lvl="1">
              <a:spcAft>
                <a:spcPts val="600"/>
              </a:spcAft>
            </a:pPr>
            <a:r>
              <a:rPr lang="en-US" altLang="en-US" sz="3200" dirty="0">
                <a:solidFill>
                  <a:schemeClr val="bg1"/>
                </a:solidFill>
              </a:rPr>
              <a:t>Included Jehoiachin and young priest: Ezekiel</a:t>
            </a:r>
          </a:p>
          <a:p>
            <a:pPr lvl="2">
              <a:spcAft>
                <a:spcPts val="600"/>
              </a:spcAft>
            </a:pPr>
            <a:r>
              <a:rPr lang="en-US" altLang="en-US" sz="3200" dirty="0">
                <a:solidFill>
                  <a:schemeClr val="bg1"/>
                </a:solidFill>
              </a:rPr>
              <a:t>Daniel: Ezk.14:14, 20</a:t>
            </a:r>
            <a:endParaRPr lang="en-US" altLang="en-US" sz="3200" dirty="0">
              <a:solidFill>
                <a:srgbClr val="CCFFFF"/>
              </a:solidFill>
            </a:endParaRPr>
          </a:p>
          <a:p>
            <a:pPr marL="0" indent="0">
              <a:spcAft>
                <a:spcPts val="600"/>
              </a:spcAft>
              <a:buNone/>
            </a:pPr>
            <a:endParaRPr lang="en-US" altLang="en-US" dirty="0">
              <a:solidFill>
                <a:schemeClr val="bg1"/>
              </a:solidFill>
            </a:endParaRPr>
          </a:p>
          <a:p>
            <a:pPr marL="0" indent="0">
              <a:buNone/>
            </a:pPr>
            <a:endParaRPr lang="en-US" altLang="en-US" dirty="0">
              <a:solidFill>
                <a:schemeClr val="bg1"/>
              </a:solidFill>
            </a:endParaRPr>
          </a:p>
          <a:p>
            <a:pPr marL="0" indent="0">
              <a:buNone/>
            </a:pPr>
            <a:endParaRPr lang="en-US" b="1" dirty="0"/>
          </a:p>
          <a:p>
            <a:pPr marL="0" indent="0">
              <a:buNone/>
            </a:pPr>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val="16837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What do you think about God?</a:t>
            </a:r>
          </a:p>
        </p:txBody>
      </p:sp>
      <p:sp>
        <p:nvSpPr>
          <p:cNvPr id="3075" name="Rectangle 3"/>
          <p:cNvSpPr>
            <a:spLocks noGrp="1" noChangeArrowheads="1"/>
          </p:cNvSpPr>
          <p:nvPr>
            <p:ph type="body" idx="1"/>
          </p:nvPr>
        </p:nvSpPr>
        <p:spPr>
          <a:xfrm>
            <a:off x="457200" y="990600"/>
            <a:ext cx="8229600" cy="5486400"/>
          </a:xfrm>
        </p:spPr>
        <p:txBody>
          <a:bodyPr/>
          <a:lstStyle/>
          <a:p>
            <a:pPr>
              <a:spcAft>
                <a:spcPts val="0"/>
              </a:spcAft>
              <a:buFont typeface="Wingdings" panose="05000000000000000000" pitchFamily="2" charset="2"/>
              <a:buChar char="§"/>
            </a:pPr>
            <a:r>
              <a:rPr lang="en-US" altLang="en-US" dirty="0">
                <a:solidFill>
                  <a:schemeClr val="bg1"/>
                </a:solidFill>
                <a:ea typeface="Verdana" panose="020B0604030504040204" pitchFamily="34" charset="0"/>
              </a:rPr>
              <a:t>Crucial question: what does God </a:t>
            </a:r>
            <a:r>
              <a:rPr lang="en-US" altLang="en-US" dirty="0">
                <a:solidFill>
                  <a:srgbClr val="CCFFCC"/>
                </a:solidFill>
                <a:ea typeface="Verdana" panose="020B0604030504040204" pitchFamily="34" charset="0"/>
              </a:rPr>
              <a:t>know</a:t>
            </a:r>
            <a:r>
              <a:rPr lang="en-US" altLang="en-US" dirty="0">
                <a:solidFill>
                  <a:schemeClr val="bg1"/>
                </a:solidFill>
                <a:ea typeface="Verdana" panose="020B0604030504040204" pitchFamily="34" charset="0"/>
              </a:rPr>
              <a:t> about us?  V.18</a:t>
            </a: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Bef>
                <a:spcPts val="0"/>
              </a:spcBef>
              <a:spcAft>
                <a:spcPts val="0"/>
              </a:spcAft>
              <a:buFont typeface="Wingdings" panose="05000000000000000000" pitchFamily="2" charset="2"/>
              <a:buChar char="§"/>
            </a:pPr>
            <a:r>
              <a:rPr lang="en-US" altLang="en-US" dirty="0">
                <a:solidFill>
                  <a:schemeClr val="bg1"/>
                </a:solidFill>
                <a:ea typeface="Verdana" panose="020B0604030504040204" pitchFamily="34" charset="0"/>
              </a:rPr>
              <a:t>If we can be saved out of Lord’s house, we can be saved </a:t>
            </a:r>
            <a:r>
              <a:rPr lang="en-US" altLang="en-US" dirty="0">
                <a:solidFill>
                  <a:srgbClr val="FFCC00"/>
                </a:solidFill>
                <a:ea typeface="Verdana" panose="020B0604030504040204" pitchFamily="34" charset="0"/>
              </a:rPr>
              <a:t>without</a:t>
            </a:r>
            <a:r>
              <a:rPr lang="en-US" altLang="en-US" dirty="0">
                <a:solidFill>
                  <a:schemeClr val="bg1"/>
                </a:solidFill>
                <a:ea typeface="Verdana" panose="020B0604030504040204" pitchFamily="34" charset="0"/>
              </a:rPr>
              <a:t> obeying the gospel, </a:t>
            </a:r>
            <a:r>
              <a:rPr lang="en-US" altLang="en-US" dirty="0">
                <a:solidFill>
                  <a:srgbClr val="FFCC00"/>
                </a:solidFill>
                <a:ea typeface="Verdana" panose="020B0604030504040204" pitchFamily="34" charset="0"/>
              </a:rPr>
              <a:t>in</a:t>
            </a:r>
            <a:r>
              <a:rPr lang="en-US" altLang="en-US" dirty="0">
                <a:solidFill>
                  <a:schemeClr val="bg1"/>
                </a:solidFill>
                <a:ea typeface="Verdana" panose="020B0604030504040204" pitchFamily="34" charset="0"/>
              </a:rPr>
              <a:t> a state of ungodliness and sin.</a:t>
            </a:r>
          </a:p>
        </p:txBody>
      </p:sp>
      <p:sp>
        <p:nvSpPr>
          <p:cNvPr id="2" name="Rectangle 1">
            <a:extLst>
              <a:ext uri="{FF2B5EF4-FFF2-40B4-BE49-F238E27FC236}">
                <a16:creationId xmlns:a16="http://schemas.microsoft.com/office/drawing/2014/main" id="{C6D360EE-9A1B-4C82-BB88-2A3B8FA5DCD5}"/>
              </a:ext>
            </a:extLst>
          </p:cNvPr>
          <p:cNvSpPr/>
          <p:nvPr/>
        </p:nvSpPr>
        <p:spPr>
          <a:xfrm>
            <a:off x="1066800" y="2209800"/>
            <a:ext cx="3411474" cy="25146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House of God</a:t>
            </a:r>
          </a:p>
          <a:p>
            <a:pPr algn="ctr"/>
            <a:endParaRPr lang="en-US" sz="3200" dirty="0"/>
          </a:p>
          <a:p>
            <a:pPr algn="ctr"/>
            <a:r>
              <a:rPr lang="en-US" sz="3200" dirty="0">
                <a:solidFill>
                  <a:srgbClr val="CCFFFF"/>
                </a:solidFill>
              </a:rPr>
              <a:t>Us</a:t>
            </a:r>
          </a:p>
          <a:p>
            <a:pPr algn="ctr"/>
            <a:endParaRPr lang="en-US" sz="3200" dirty="0"/>
          </a:p>
          <a:p>
            <a:pPr algn="ctr"/>
            <a:r>
              <a:rPr lang="en-US" sz="3200" dirty="0">
                <a:solidFill>
                  <a:srgbClr val="FFC000"/>
                </a:solidFill>
              </a:rPr>
              <a:t>Righteous</a:t>
            </a:r>
          </a:p>
        </p:txBody>
      </p:sp>
      <p:sp>
        <p:nvSpPr>
          <p:cNvPr id="5" name="Rectangle 4">
            <a:extLst>
              <a:ext uri="{FF2B5EF4-FFF2-40B4-BE49-F238E27FC236}">
                <a16:creationId xmlns:a16="http://schemas.microsoft.com/office/drawing/2014/main" id="{651F61DA-A126-4A09-8AFF-94CF323D138C}"/>
              </a:ext>
            </a:extLst>
          </p:cNvPr>
          <p:cNvSpPr/>
          <p:nvPr/>
        </p:nvSpPr>
        <p:spPr>
          <a:xfrm>
            <a:off x="4674962" y="2209800"/>
            <a:ext cx="3411474" cy="25146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Obey not gospel</a:t>
            </a:r>
          </a:p>
          <a:p>
            <a:pPr algn="ctr"/>
            <a:endParaRPr lang="en-US" sz="3200" dirty="0"/>
          </a:p>
          <a:p>
            <a:pPr algn="ctr"/>
            <a:r>
              <a:rPr lang="en-US" sz="3200" dirty="0">
                <a:solidFill>
                  <a:srgbClr val="CCFFFF"/>
                </a:solidFill>
              </a:rPr>
              <a:t>Ungodly</a:t>
            </a:r>
          </a:p>
          <a:p>
            <a:pPr algn="ctr"/>
            <a:endParaRPr lang="en-US" sz="3200" dirty="0"/>
          </a:p>
          <a:p>
            <a:pPr algn="ctr"/>
            <a:r>
              <a:rPr lang="en-US" sz="3200" dirty="0">
                <a:solidFill>
                  <a:srgbClr val="FFC000"/>
                </a:solidFill>
              </a:rPr>
              <a:t>Sinner</a:t>
            </a:r>
          </a:p>
        </p:txBody>
      </p:sp>
    </p:spTree>
    <p:extLst>
      <p:ext uri="{BB962C8B-B14F-4D97-AF65-F5344CB8AC3E}">
        <p14:creationId xmlns:p14="http://schemas.microsoft.com/office/powerpoint/2010/main" val="262340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400" dirty="0">
                <a:solidFill>
                  <a:schemeClr val="bg1"/>
                </a:solidFill>
              </a:rPr>
              <a:t>Paul’s past suffering cannot compare</a:t>
            </a:r>
          </a:p>
        </p:txBody>
      </p:sp>
      <p:sp>
        <p:nvSpPr>
          <p:cNvPr id="3075" name="Rectangle 3"/>
          <p:cNvSpPr>
            <a:spLocks noGrp="1" noChangeArrowheads="1"/>
          </p:cNvSpPr>
          <p:nvPr>
            <p:ph type="body" idx="1"/>
          </p:nvPr>
        </p:nvSpPr>
        <p:spPr>
          <a:xfrm>
            <a:off x="457200" y="990600"/>
            <a:ext cx="8229600" cy="5486400"/>
          </a:xfrm>
        </p:spPr>
        <p:txBody>
          <a:bodyPr/>
          <a:lstStyle/>
          <a:p>
            <a:pPr marL="0" indent="0">
              <a:spcAft>
                <a:spcPts val="0"/>
              </a:spcAft>
              <a:buNone/>
            </a:pPr>
            <a:r>
              <a:rPr lang="en-US" altLang="en-US" baseline="30000" dirty="0">
                <a:solidFill>
                  <a:srgbClr val="99FF33"/>
                </a:solidFill>
                <a:ea typeface="Verdana" panose="020B0604030504040204" pitchFamily="34" charset="0"/>
              </a:rPr>
              <a:t>19</a:t>
            </a:r>
            <a:r>
              <a:rPr lang="en-US" altLang="en-US" dirty="0">
                <a:solidFill>
                  <a:srgbClr val="FFFFCC"/>
                </a:solidFill>
                <a:ea typeface="Verdana" panose="020B0604030504040204" pitchFamily="34" charset="0"/>
              </a:rPr>
              <a:t> </a:t>
            </a:r>
            <a:r>
              <a:rPr lang="en-US" altLang="en-US" dirty="0">
                <a:solidFill>
                  <a:schemeClr val="bg1"/>
                </a:solidFill>
                <a:ea typeface="Verdana" panose="020B0604030504040204" pitchFamily="34" charset="0"/>
              </a:rPr>
              <a:t>My little children, for whom I labor in birth again until Christ is formed in you, </a:t>
            </a:r>
            <a:r>
              <a:rPr lang="en-US" altLang="en-US" baseline="30000" dirty="0">
                <a:solidFill>
                  <a:srgbClr val="99FF33"/>
                </a:solidFill>
                <a:ea typeface="Verdana" panose="020B0604030504040204" pitchFamily="34" charset="0"/>
              </a:rPr>
              <a:t>20</a:t>
            </a:r>
            <a:r>
              <a:rPr lang="en-US" altLang="en-US" dirty="0">
                <a:solidFill>
                  <a:srgbClr val="FFFFCC"/>
                </a:solidFill>
                <a:ea typeface="Verdana" panose="020B0604030504040204" pitchFamily="34" charset="0"/>
              </a:rPr>
              <a:t> </a:t>
            </a:r>
            <a:r>
              <a:rPr lang="en-US" altLang="en-US" dirty="0">
                <a:solidFill>
                  <a:schemeClr val="bg1"/>
                </a:solidFill>
                <a:ea typeface="Verdana" panose="020B0604030504040204" pitchFamily="34" charset="0"/>
              </a:rPr>
              <a:t>I would like to be present with you now and to change my tone; for I have doubts about you </a:t>
            </a:r>
            <a:r>
              <a:rPr lang="en-US" altLang="en-US" sz="2700" dirty="0">
                <a:solidFill>
                  <a:srgbClr val="99FF33"/>
                </a:solidFill>
                <a:ea typeface="Verdana" panose="020B0604030504040204" pitchFamily="34" charset="0"/>
              </a:rPr>
              <a:t>– Gal.4</a:t>
            </a: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marL="0" indent="0">
              <a:spcAft>
                <a:spcPts val="0"/>
              </a:spcAft>
              <a:buNone/>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a:spcAft>
                <a:spcPts val="0"/>
              </a:spcAft>
              <a:buFont typeface="Wingdings" panose="05000000000000000000" pitchFamily="2" charset="2"/>
              <a:buChar char="§"/>
            </a:pPr>
            <a:endParaRPr lang="en-US" altLang="en-US" dirty="0">
              <a:solidFill>
                <a:schemeClr val="bg1"/>
              </a:solidFill>
              <a:ea typeface="Verdana" panose="020B0604030504040204" pitchFamily="34" charset="0"/>
            </a:endParaRPr>
          </a:p>
          <a:p>
            <a:pPr marL="0" indent="0">
              <a:spcAft>
                <a:spcPts val="0"/>
              </a:spcAft>
              <a:buNone/>
            </a:pPr>
            <a:endParaRPr lang="en-US" altLang="en-US" dirty="0">
              <a:solidFill>
                <a:schemeClr val="bg1"/>
              </a:solidFill>
              <a:ea typeface="Verdana" panose="020B0604030504040204" pitchFamily="34" charset="0"/>
            </a:endParaRPr>
          </a:p>
        </p:txBody>
      </p:sp>
    </p:spTree>
    <p:extLst>
      <p:ext uri="{BB962C8B-B14F-4D97-AF65-F5344CB8AC3E}">
        <p14:creationId xmlns:p14="http://schemas.microsoft.com/office/powerpoint/2010/main" val="257853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500" dirty="0">
                <a:solidFill>
                  <a:schemeClr val="bg1"/>
                </a:solidFill>
              </a:rPr>
              <a:t>Ezk.8: </a:t>
            </a:r>
            <a:r>
              <a:rPr lang="en-US" altLang="en-US" sz="3500" dirty="0">
                <a:solidFill>
                  <a:srgbClr val="FFFFCC"/>
                </a:solidFill>
              </a:rPr>
              <a:t>abominations.  </a:t>
            </a:r>
            <a:r>
              <a:rPr lang="en-US" altLang="en-US" sz="3500" u="sng" dirty="0">
                <a:solidFill>
                  <a:schemeClr val="bg1"/>
                </a:solidFill>
              </a:rPr>
              <a:t>Ezekiel 9</a:t>
            </a:r>
            <a:r>
              <a:rPr lang="en-US" altLang="en-US" sz="3500" dirty="0">
                <a:solidFill>
                  <a:schemeClr val="bg1"/>
                </a:solidFill>
              </a:rPr>
              <a:t> . . .</a:t>
            </a:r>
          </a:p>
        </p:txBody>
      </p:sp>
      <p:sp>
        <p:nvSpPr>
          <p:cNvPr id="3075" name="Rectangle 3"/>
          <p:cNvSpPr>
            <a:spLocks noGrp="1" noChangeArrowheads="1"/>
          </p:cNvSpPr>
          <p:nvPr>
            <p:ph type="body" idx="1"/>
          </p:nvPr>
        </p:nvSpPr>
        <p:spPr>
          <a:xfrm>
            <a:off x="457200" y="914400"/>
            <a:ext cx="8229600" cy="5562600"/>
          </a:xfrm>
        </p:spPr>
        <p:txBody>
          <a:bodyPr/>
          <a:lstStyle/>
          <a:p>
            <a:pPr>
              <a:spcAft>
                <a:spcPts val="600"/>
              </a:spcAft>
            </a:pPr>
            <a:r>
              <a:rPr lang="en-US" altLang="en-US" dirty="0">
                <a:solidFill>
                  <a:srgbClr val="FFFFCC"/>
                </a:solidFill>
              </a:rPr>
              <a:t>Ezekiel’s mission – save 597 group in Babylon from absolute apostasy</a:t>
            </a:r>
          </a:p>
          <a:p>
            <a:pPr marL="738188" indent="-738188">
              <a:spcBef>
                <a:spcPts val="600"/>
              </a:spcBef>
              <a:spcAft>
                <a:spcPts val="600"/>
              </a:spcAft>
              <a:buNone/>
            </a:pPr>
            <a:r>
              <a:rPr lang="en-US" altLang="en-US" dirty="0">
                <a:solidFill>
                  <a:schemeClr val="bg1"/>
                </a:solidFill>
              </a:rPr>
              <a:t>9:1-2: gets their attention:  battle-axes . . . writer’s inkhorn</a:t>
            </a:r>
          </a:p>
          <a:p>
            <a:pPr lvl="1">
              <a:spcBef>
                <a:spcPts val="0"/>
              </a:spcBef>
              <a:spcAft>
                <a:spcPts val="600"/>
              </a:spcAft>
              <a:buFont typeface="Arial" panose="020B0604020202020204" pitchFamily="34" charset="0"/>
              <a:buChar char="•"/>
            </a:pPr>
            <a:r>
              <a:rPr lang="en-US" altLang="en-US" sz="3200" dirty="0">
                <a:solidFill>
                  <a:srgbClr val="CCFFCC"/>
                </a:solidFill>
              </a:rPr>
              <a:t>From north: place of idolatry</a:t>
            </a:r>
            <a:r>
              <a:rPr lang="en-US" altLang="en-US" sz="3200" dirty="0">
                <a:solidFill>
                  <a:schemeClr val="bg1"/>
                </a:solidFill>
              </a:rPr>
              <a:t> (8:3-6)</a:t>
            </a:r>
          </a:p>
          <a:p>
            <a:pPr marL="0" indent="0">
              <a:spcAft>
                <a:spcPts val="600"/>
              </a:spcAft>
              <a:buNone/>
            </a:pPr>
            <a:r>
              <a:rPr lang="en-US" altLang="en-US" dirty="0">
                <a:solidFill>
                  <a:schemeClr val="bg1"/>
                </a:solidFill>
              </a:rPr>
              <a:t>9:3-4: man in linen marks foreheads of some</a:t>
            </a:r>
          </a:p>
          <a:p>
            <a:pPr marL="0" indent="0">
              <a:spcAft>
                <a:spcPts val="300"/>
              </a:spcAft>
              <a:buNone/>
            </a:pPr>
            <a:r>
              <a:rPr lang="en-US" altLang="en-US" dirty="0">
                <a:solidFill>
                  <a:schemeClr val="bg1"/>
                </a:solidFill>
              </a:rPr>
              <a:t>9:5-7: others follow him through city . . .</a:t>
            </a:r>
          </a:p>
          <a:p>
            <a:pPr lvl="1">
              <a:spcBef>
                <a:spcPts val="600"/>
              </a:spcBef>
              <a:spcAft>
                <a:spcPts val="600"/>
              </a:spcAft>
              <a:buFont typeface="Arial" panose="020B0604020202020204" pitchFamily="34" charset="0"/>
              <a:buChar char="•"/>
            </a:pPr>
            <a:r>
              <a:rPr lang="en-US" altLang="en-US" sz="3200" dirty="0">
                <a:solidFill>
                  <a:srgbClr val="CCFFCC"/>
                </a:solidFill>
              </a:rPr>
              <a:t>Kill all who have no mark</a:t>
            </a:r>
          </a:p>
          <a:p>
            <a:pPr lvl="1">
              <a:spcAft>
                <a:spcPts val="600"/>
              </a:spcAft>
              <a:buFont typeface="Arial" panose="020B0604020202020204" pitchFamily="34" charset="0"/>
              <a:buChar char="•"/>
            </a:pPr>
            <a:r>
              <a:rPr lang="en-US" altLang="en-US" sz="3200" dirty="0">
                <a:solidFill>
                  <a:srgbClr val="CCFFCC"/>
                </a:solidFill>
              </a:rPr>
              <a:t>Defile Temple </a:t>
            </a:r>
            <a:r>
              <a:rPr lang="en-US" altLang="en-US" sz="3200" dirty="0">
                <a:solidFill>
                  <a:schemeClr val="bg1"/>
                </a:solidFill>
              </a:rPr>
              <a:t>(6, sanctuary;  8:11-12)</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253568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chemeClr val="bg1"/>
                </a:solidFill>
              </a:rPr>
              <a:t>Summary: </a:t>
            </a:r>
          </a:p>
        </p:txBody>
      </p:sp>
      <p:sp>
        <p:nvSpPr>
          <p:cNvPr id="3075" name="Rectangle 3"/>
          <p:cNvSpPr>
            <a:spLocks noGrp="1" noChangeArrowheads="1"/>
          </p:cNvSpPr>
          <p:nvPr>
            <p:ph type="body" idx="1"/>
          </p:nvPr>
        </p:nvSpPr>
        <p:spPr>
          <a:xfrm>
            <a:off x="457200" y="762000"/>
            <a:ext cx="8229600" cy="5562600"/>
          </a:xfrm>
        </p:spPr>
        <p:txBody>
          <a:bodyPr/>
          <a:lstStyle/>
          <a:p>
            <a:pPr marL="341313" indent="-341313">
              <a:spcAft>
                <a:spcPts val="0"/>
              </a:spcAft>
              <a:buNone/>
            </a:pPr>
            <a:r>
              <a:rPr lang="en-US" altLang="en-US" sz="2400" dirty="0">
                <a:solidFill>
                  <a:srgbClr val="FFC000"/>
                </a:solidFill>
              </a:rPr>
              <a:t>1.</a:t>
            </a:r>
            <a:r>
              <a:rPr lang="en-US" altLang="en-US" dirty="0">
                <a:solidFill>
                  <a:schemeClr val="bg1"/>
                </a:solidFill>
              </a:rPr>
              <a:t> </a:t>
            </a:r>
            <a:r>
              <a:rPr lang="en-US" altLang="en-US" dirty="0">
                <a:solidFill>
                  <a:srgbClr val="FFFF99"/>
                </a:solidFill>
                <a:latin typeface="Calibri" panose="020F0502020204030204" pitchFamily="34" charset="0"/>
                <a:cs typeface="Calibri" panose="020F0502020204030204" pitchFamily="34" charset="0"/>
              </a:rPr>
              <a:t>Without glory of God, Temple is just another building</a:t>
            </a:r>
            <a:r>
              <a:rPr lang="en-US" altLang="en-US" sz="3100" dirty="0">
                <a:solidFill>
                  <a:srgbClr val="FFFF99"/>
                </a:solidFill>
                <a:latin typeface="Calibri" panose="020F0502020204030204" pitchFamily="34" charset="0"/>
                <a:cs typeface="Calibri" panose="020F0502020204030204" pitchFamily="34" charset="0"/>
              </a:rPr>
              <a:t>.</a:t>
            </a:r>
          </a:p>
          <a:p>
            <a:pPr marL="341313" indent="-341313">
              <a:spcBef>
                <a:spcPts val="600"/>
              </a:spcBef>
              <a:spcAft>
                <a:spcPts val="1200"/>
              </a:spcAft>
              <a:buNone/>
            </a:pPr>
            <a:r>
              <a:rPr lang="en-US" altLang="en-US" sz="2400" dirty="0">
                <a:solidFill>
                  <a:srgbClr val="FFC000"/>
                </a:solidFill>
              </a:rPr>
              <a:t>2.</a:t>
            </a:r>
            <a:r>
              <a:rPr lang="en-US" altLang="en-US" dirty="0">
                <a:solidFill>
                  <a:schemeClr val="bg1"/>
                </a:solidFill>
              </a:rPr>
              <a:t> </a:t>
            </a:r>
            <a:r>
              <a:rPr lang="en-US" altLang="en-US" dirty="0">
                <a:solidFill>
                  <a:srgbClr val="FFFF99"/>
                </a:solidFill>
                <a:latin typeface="Calibri" panose="020F0502020204030204" pitchFamily="34" charset="0"/>
                <a:cs typeface="Calibri" panose="020F0502020204030204" pitchFamily="34" charset="0"/>
              </a:rPr>
              <a:t>Without presence of God, Israel like other people</a:t>
            </a:r>
            <a:r>
              <a:rPr lang="en-US" altLang="en-US" sz="3100" dirty="0">
                <a:solidFill>
                  <a:srgbClr val="FFFF99"/>
                </a:solidFill>
                <a:latin typeface="Calibri" panose="020F0502020204030204" pitchFamily="34" charset="0"/>
                <a:cs typeface="Calibri" panose="020F0502020204030204" pitchFamily="34" charset="0"/>
              </a:rPr>
              <a:t>.   </a:t>
            </a:r>
            <a:r>
              <a:rPr lang="en-US" altLang="en-US" sz="3100" dirty="0">
                <a:solidFill>
                  <a:schemeClr val="bg1"/>
                </a:solidFill>
                <a:latin typeface="Calibri" panose="020F0502020204030204" pitchFamily="34" charset="0"/>
                <a:cs typeface="Calibri" panose="020F0502020204030204" pitchFamily="34" charset="0"/>
              </a:rPr>
              <a:t>[</a:t>
            </a:r>
            <a:r>
              <a:rPr lang="en-US" altLang="en-US" dirty="0">
                <a:solidFill>
                  <a:schemeClr val="bg1"/>
                </a:solidFill>
                <a:latin typeface="Calibri" panose="020F0502020204030204" pitchFamily="34" charset="0"/>
                <a:cs typeface="Calibri" panose="020F0502020204030204" pitchFamily="34" charset="0"/>
              </a:rPr>
              <a:t>See 1 Sm.4:19-22</a:t>
            </a:r>
            <a:r>
              <a:rPr lang="en-US" altLang="en-US" sz="3100" dirty="0">
                <a:solidFill>
                  <a:schemeClr val="bg1"/>
                </a:solidFill>
                <a:latin typeface="Calibri" panose="020F0502020204030204" pitchFamily="34" charset="0"/>
                <a:cs typeface="Calibri" panose="020F0502020204030204" pitchFamily="34" charset="0"/>
              </a:rPr>
              <a:t>]</a:t>
            </a:r>
          </a:p>
          <a:p>
            <a:pPr marL="0" indent="0">
              <a:spcAft>
                <a:spcPts val="0"/>
              </a:spcAft>
              <a:buNone/>
            </a:pPr>
            <a:r>
              <a:rPr lang="en-US" altLang="en-US" dirty="0">
                <a:solidFill>
                  <a:srgbClr val="CCFFFF"/>
                </a:solidFill>
              </a:rPr>
              <a:t>Ezk.9:8-10: results – </a:t>
            </a:r>
          </a:p>
          <a:p>
            <a:pPr>
              <a:spcAft>
                <a:spcPts val="600"/>
              </a:spcAft>
              <a:buFont typeface="Wingdings" panose="05000000000000000000" pitchFamily="2" charset="2"/>
              <a:buChar char="§"/>
            </a:pPr>
            <a:r>
              <a:rPr lang="en-US" altLang="en-US" dirty="0">
                <a:solidFill>
                  <a:schemeClr val="bg1"/>
                </a:solidFill>
              </a:rPr>
              <a:t>Ezekiel’s intercession achieves </a:t>
            </a:r>
            <a:r>
              <a:rPr lang="en-US" altLang="en-US" dirty="0">
                <a:solidFill>
                  <a:srgbClr val="CCFFFF"/>
                </a:solidFill>
              </a:rPr>
              <a:t>nothing</a:t>
            </a:r>
            <a:r>
              <a:rPr lang="en-US" altLang="en-US" dirty="0">
                <a:solidFill>
                  <a:schemeClr val="bg1"/>
                </a:solidFill>
              </a:rPr>
              <a:t>. </a:t>
            </a:r>
          </a:p>
          <a:p>
            <a:pPr>
              <a:spcAft>
                <a:spcPts val="600"/>
              </a:spcAft>
              <a:buFont typeface="Wingdings" panose="05000000000000000000" pitchFamily="2" charset="2"/>
              <a:buChar char="§"/>
            </a:pPr>
            <a:r>
              <a:rPr lang="en-US" altLang="en-US" dirty="0">
                <a:solidFill>
                  <a:schemeClr val="bg1"/>
                </a:solidFill>
              </a:rPr>
              <a:t>They think / talk like </a:t>
            </a:r>
            <a:r>
              <a:rPr lang="en-US" altLang="en-US" dirty="0">
                <a:solidFill>
                  <a:srgbClr val="CCFFFF"/>
                </a:solidFill>
              </a:rPr>
              <a:t>atheists</a:t>
            </a:r>
            <a:r>
              <a:rPr lang="en-US" altLang="en-US" dirty="0">
                <a:solidFill>
                  <a:schemeClr val="bg1"/>
                </a:solidFill>
              </a:rPr>
              <a:t>; are treated as such.</a:t>
            </a:r>
          </a:p>
          <a:p>
            <a:pPr>
              <a:buFont typeface="Wingdings" panose="05000000000000000000" pitchFamily="2" charset="2"/>
              <a:buChar char="§"/>
            </a:pPr>
            <a:r>
              <a:rPr lang="en-US" altLang="en-US" dirty="0">
                <a:solidFill>
                  <a:schemeClr val="bg1"/>
                </a:solidFill>
              </a:rPr>
              <a:t>God’s </a:t>
            </a:r>
            <a:r>
              <a:rPr lang="en-US" altLang="en-US" dirty="0">
                <a:solidFill>
                  <a:srgbClr val="CCFFFF"/>
                </a:solidFill>
              </a:rPr>
              <a:t>longsuffering</a:t>
            </a:r>
            <a:r>
              <a:rPr lang="en-US" altLang="en-US" dirty="0">
                <a:solidFill>
                  <a:schemeClr val="bg1"/>
                </a:solidFill>
              </a:rPr>
              <a:t> has run out (8:17-18).</a:t>
            </a:r>
          </a:p>
        </p:txBody>
      </p:sp>
    </p:spTree>
    <p:extLst>
      <p:ext uri="{BB962C8B-B14F-4D97-AF65-F5344CB8AC3E}">
        <p14:creationId xmlns:p14="http://schemas.microsoft.com/office/powerpoint/2010/main" val="4736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295400"/>
          </a:xfrm>
          <a:solidFill>
            <a:schemeClr val="tx1"/>
          </a:solidFill>
          <a:ln>
            <a:solidFill>
              <a:srgbClr val="99FF33"/>
            </a:solidFill>
          </a:ln>
          <a:effectLst>
            <a:outerShdw blurRad="50800" dist="38100" dir="2700000" algn="tl" rotWithShape="0">
              <a:prstClr val="black">
                <a:alpha val="40000"/>
              </a:prstClr>
            </a:outerShdw>
          </a:effectLst>
        </p:spPr>
        <p:txBody>
          <a:bodyPr anchor="ctr" anchorCtr="0"/>
          <a:lstStyle/>
          <a:p>
            <a:r>
              <a:rPr lang="en-US" sz="3600" dirty="0">
                <a:solidFill>
                  <a:srgbClr val="FF0000"/>
                </a:solidFill>
                <a:latin typeface="Verdana" panose="020B0604030504040204" pitchFamily="34" charset="0"/>
                <a:ea typeface="Verdana" panose="020B0604030504040204" pitchFamily="34" charset="0"/>
                <a:cs typeface="Verdana" panose="020B0604030504040204" pitchFamily="34" charset="0"/>
              </a:rPr>
              <a:t>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3600" dirty="0">
                <a:solidFill>
                  <a:srgbClr val="FFFF99"/>
                </a:solidFill>
                <a:latin typeface="+mn-lt"/>
                <a:ea typeface="Verdana" panose="020B0604030504040204" pitchFamily="34" charset="0"/>
                <a:cs typeface="Verdana" panose="020B0604030504040204" pitchFamily="34" charset="0"/>
              </a:rPr>
              <a:t>Characteristics of Righteous</a:t>
            </a:r>
            <a:endParaRPr lang="en-US" sz="38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NOT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600"/>
              </a:spcAft>
              <a:buFont typeface="Wingdings" panose="05000000000000000000" pitchFamily="2" charset="2"/>
              <a:buChar char="§"/>
            </a:pPr>
            <a:r>
              <a:rPr lang="en-US" altLang="en-US" sz="3100" dirty="0">
                <a:solidFill>
                  <a:srgbClr val="FFFFCC"/>
                </a:solidFill>
              </a:rPr>
              <a:t>Sit in neutral zone.   </a:t>
            </a:r>
            <a:r>
              <a:rPr lang="en-US" altLang="en-US" sz="3000" dirty="0">
                <a:solidFill>
                  <a:schemeClr val="bg1"/>
                </a:solidFill>
              </a:rPr>
              <a:t>Josh.24</a:t>
            </a:r>
            <a:r>
              <a:rPr lang="en-US" altLang="en-US" sz="3000" baseline="30000" dirty="0">
                <a:solidFill>
                  <a:srgbClr val="99FF33"/>
                </a:solidFill>
              </a:rPr>
              <a:t>14</a:t>
            </a:r>
            <a:r>
              <a:rPr lang="en-US" altLang="en-US" sz="3000" dirty="0">
                <a:solidFill>
                  <a:schemeClr val="bg1"/>
                </a:solidFill>
              </a:rPr>
              <a:t> Now therefore, fear the L</a:t>
            </a:r>
            <a:r>
              <a:rPr lang="en-US" altLang="en-US" sz="2800" dirty="0">
                <a:solidFill>
                  <a:schemeClr val="bg1"/>
                </a:solidFill>
              </a:rPr>
              <a:t>ORD</a:t>
            </a:r>
            <a:r>
              <a:rPr lang="en-US" altLang="en-US" sz="3000" dirty="0">
                <a:solidFill>
                  <a:schemeClr val="bg1"/>
                </a:solidFill>
              </a:rPr>
              <a:t>, serve Him in sincerity and in truth, and put away the gods which your fathers served on the other side of the River and in Egypt. Serve the L</a:t>
            </a:r>
            <a:r>
              <a:rPr lang="en-US" altLang="en-US" sz="2800" dirty="0">
                <a:solidFill>
                  <a:schemeClr val="bg1"/>
                </a:solidFill>
              </a:rPr>
              <a:t>ORD</a:t>
            </a:r>
            <a:r>
              <a:rPr lang="en-US" altLang="en-US" sz="3000" dirty="0">
                <a:solidFill>
                  <a:schemeClr val="bg1"/>
                </a:solidFill>
              </a:rPr>
              <a:t>! </a:t>
            </a:r>
            <a:r>
              <a:rPr lang="en-US" altLang="en-US" sz="3000" baseline="30000" dirty="0">
                <a:solidFill>
                  <a:srgbClr val="99FF33"/>
                </a:solidFill>
              </a:rPr>
              <a:t>15</a:t>
            </a:r>
            <a:r>
              <a:rPr lang="en-US" altLang="en-US" sz="3000" dirty="0">
                <a:solidFill>
                  <a:schemeClr val="bg1"/>
                </a:solidFill>
              </a:rPr>
              <a:t> And if it seems evil to you to serve the L</a:t>
            </a:r>
            <a:r>
              <a:rPr lang="en-US" altLang="en-US" sz="2800" dirty="0">
                <a:solidFill>
                  <a:schemeClr val="bg1"/>
                </a:solidFill>
              </a:rPr>
              <a:t>ORD</a:t>
            </a:r>
            <a:r>
              <a:rPr lang="en-US" altLang="en-US" sz="3000" dirty="0">
                <a:solidFill>
                  <a:schemeClr val="bg1"/>
                </a:solidFill>
              </a:rPr>
              <a:t>, choose for yourselves this day whom you will serve, whether the gods which your fathers served that were on the other side of the River, or the gods of the Amorites, in whose land you dwell. But as for me and my house, we will serve the L</a:t>
            </a:r>
            <a:r>
              <a:rPr lang="en-US" altLang="en-US" sz="2800" dirty="0">
                <a:solidFill>
                  <a:schemeClr val="bg1"/>
                </a:solidFill>
              </a:rPr>
              <a:t>ORD</a:t>
            </a:r>
            <a:r>
              <a:rPr lang="en-US" altLang="en-US" sz="3000" dirty="0">
                <a:solidFill>
                  <a:schemeClr val="bg1"/>
                </a:solidFill>
              </a:rPr>
              <a:t>.</a:t>
            </a:r>
          </a:p>
          <a:p>
            <a:pPr marL="0" indent="0">
              <a:spcAft>
                <a:spcPts val="600"/>
              </a:spcAft>
              <a:buNone/>
            </a:pPr>
            <a:endParaRPr lang="en-US" altLang="en-US" sz="3000" dirty="0">
              <a:solidFill>
                <a:schemeClr val="bg1"/>
              </a:solidFill>
            </a:endParaRPr>
          </a:p>
        </p:txBody>
      </p:sp>
      <p:sp>
        <p:nvSpPr>
          <p:cNvPr id="3" name="Rectangle: Rounded Corners 2">
            <a:extLst>
              <a:ext uri="{FF2B5EF4-FFF2-40B4-BE49-F238E27FC236}">
                <a16:creationId xmlns:a16="http://schemas.microsoft.com/office/drawing/2014/main" id="{203FF4E6-1B41-4809-8757-9D4D9E8ACB40}"/>
              </a:ext>
            </a:extLst>
          </p:cNvPr>
          <p:cNvSpPr/>
          <p:nvPr/>
        </p:nvSpPr>
        <p:spPr>
          <a:xfrm rot="20017139">
            <a:off x="1371600" y="2886545"/>
            <a:ext cx="64008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We call it moral relativism</a:t>
            </a:r>
          </a:p>
        </p:txBody>
      </p:sp>
    </p:spTree>
    <p:extLst>
      <p:ext uri="{BB962C8B-B14F-4D97-AF65-F5344CB8AC3E}">
        <p14:creationId xmlns:p14="http://schemas.microsoft.com/office/powerpoint/2010/main" val="370841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NOT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0"/>
              </a:spcAft>
              <a:buFont typeface="Wingdings" panose="05000000000000000000" pitchFamily="2" charset="2"/>
              <a:buChar char="§"/>
            </a:pPr>
            <a:r>
              <a:rPr lang="en-US" altLang="en-US" sz="2700" dirty="0">
                <a:solidFill>
                  <a:srgbClr val="FFFFCC"/>
                </a:solidFill>
              </a:rPr>
              <a:t>Sit in neutral zone.   </a:t>
            </a:r>
            <a:r>
              <a:rPr lang="en-US" altLang="en-US" sz="2700" dirty="0">
                <a:solidFill>
                  <a:schemeClr val="bg1"/>
                </a:solidFill>
              </a:rPr>
              <a:t>Josh.24</a:t>
            </a:r>
          </a:p>
          <a:p>
            <a:pPr>
              <a:spcAft>
                <a:spcPts val="600"/>
              </a:spcAft>
              <a:buFont typeface="Wingdings" panose="05000000000000000000" pitchFamily="2" charset="2"/>
              <a:buChar char="§"/>
            </a:pPr>
            <a:r>
              <a:rPr lang="en-US" altLang="en-US" sz="3100" dirty="0">
                <a:solidFill>
                  <a:srgbClr val="FFFFCC"/>
                </a:solidFill>
              </a:rPr>
              <a:t>Hate sin but do not rebuke sinner.  </a:t>
            </a:r>
            <a:r>
              <a:rPr lang="en-US" altLang="en-US" sz="3100" dirty="0">
                <a:solidFill>
                  <a:schemeClr val="bg1"/>
                </a:solidFill>
              </a:rPr>
              <a:t>1 Sm.2</a:t>
            </a:r>
            <a:r>
              <a:rPr lang="en-US" altLang="en-US" sz="3100" baseline="30000" dirty="0">
                <a:solidFill>
                  <a:srgbClr val="99FF33"/>
                </a:solidFill>
              </a:rPr>
              <a:t>23 </a:t>
            </a:r>
            <a:r>
              <a:rPr lang="en-US" altLang="en-US" sz="3100" dirty="0">
                <a:solidFill>
                  <a:schemeClr val="bg1"/>
                </a:solidFill>
              </a:rPr>
              <a:t>So he said to them, Why do you do such things? For I hear of your evil dealings from all the people. </a:t>
            </a:r>
            <a:r>
              <a:rPr lang="en-US" altLang="en-US" sz="3100" baseline="30000" dirty="0">
                <a:solidFill>
                  <a:srgbClr val="99FF33"/>
                </a:solidFill>
              </a:rPr>
              <a:t>24</a:t>
            </a:r>
            <a:r>
              <a:rPr lang="en-US" altLang="en-US" sz="3100" dirty="0">
                <a:solidFill>
                  <a:schemeClr val="bg1"/>
                </a:solidFill>
              </a:rPr>
              <a:t> No, my sons! For it is not a good report that I hear. You make the L</a:t>
            </a:r>
            <a:r>
              <a:rPr lang="en-US" altLang="en-US" sz="2800" dirty="0">
                <a:solidFill>
                  <a:schemeClr val="bg1"/>
                </a:solidFill>
              </a:rPr>
              <a:t>ORD</a:t>
            </a:r>
            <a:r>
              <a:rPr lang="en-US" altLang="en-US" sz="3100" dirty="0">
                <a:solidFill>
                  <a:schemeClr val="bg1"/>
                </a:solidFill>
              </a:rPr>
              <a:t>’s people transgress. </a:t>
            </a:r>
            <a:r>
              <a:rPr lang="en-US" altLang="en-US" sz="3100" baseline="30000" dirty="0">
                <a:solidFill>
                  <a:srgbClr val="99FF33"/>
                </a:solidFill>
              </a:rPr>
              <a:t>25</a:t>
            </a:r>
            <a:r>
              <a:rPr lang="en-US" altLang="en-US" sz="3100" dirty="0">
                <a:solidFill>
                  <a:schemeClr val="bg1"/>
                </a:solidFill>
              </a:rPr>
              <a:t> If one man sins against another, God will judge him. But if a man sins against the L</a:t>
            </a:r>
            <a:r>
              <a:rPr lang="en-US" altLang="en-US" sz="2600" dirty="0">
                <a:solidFill>
                  <a:schemeClr val="bg1"/>
                </a:solidFill>
              </a:rPr>
              <a:t>ORD</a:t>
            </a:r>
            <a:r>
              <a:rPr lang="en-US" altLang="en-US" sz="3100" dirty="0">
                <a:solidFill>
                  <a:schemeClr val="bg1"/>
                </a:solidFill>
              </a:rPr>
              <a:t>, who will intercede for him?”  Nevertheless they did not heed the voice of their father, because the L</a:t>
            </a:r>
            <a:r>
              <a:rPr lang="en-US" altLang="en-US" sz="2800" dirty="0">
                <a:solidFill>
                  <a:schemeClr val="bg1"/>
                </a:solidFill>
              </a:rPr>
              <a:t>ORD</a:t>
            </a:r>
            <a:r>
              <a:rPr lang="en-US" altLang="en-US" sz="3100" dirty="0">
                <a:solidFill>
                  <a:schemeClr val="bg1"/>
                </a:solidFill>
              </a:rPr>
              <a:t> desired to kill them.</a:t>
            </a:r>
          </a:p>
          <a:p>
            <a:pPr>
              <a:spcAft>
                <a:spcPts val="600"/>
              </a:spcAft>
              <a:buFont typeface="Wingdings" panose="05000000000000000000" pitchFamily="2" charset="2"/>
              <a:buChar char="§"/>
            </a:pPr>
            <a:endParaRPr lang="en-US" altLang="en-US" sz="3100" dirty="0">
              <a:solidFill>
                <a:schemeClr val="bg1"/>
              </a:solidFill>
            </a:endParaRP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sz="3100" dirty="0">
              <a:solidFill>
                <a:schemeClr val="bg1"/>
              </a:solidFill>
            </a:endParaRPr>
          </a:p>
          <a:p>
            <a:pPr marL="0" indent="0">
              <a:spcAft>
                <a:spcPts val="600"/>
              </a:spcAft>
              <a:buNone/>
            </a:pPr>
            <a:endParaRPr lang="en-US" altLang="en-US" dirty="0">
              <a:solidFill>
                <a:schemeClr val="bg1"/>
              </a:solidFill>
            </a:endParaRPr>
          </a:p>
        </p:txBody>
      </p:sp>
      <p:sp>
        <p:nvSpPr>
          <p:cNvPr id="4" name="Rectangle: Rounded Corners 3">
            <a:extLst>
              <a:ext uri="{FF2B5EF4-FFF2-40B4-BE49-F238E27FC236}">
                <a16:creationId xmlns:a16="http://schemas.microsoft.com/office/drawing/2014/main" id="{B8D3A00C-1065-4AD5-823D-660C8243B266}"/>
              </a:ext>
            </a:extLst>
          </p:cNvPr>
          <p:cNvSpPr/>
          <p:nvPr/>
        </p:nvSpPr>
        <p:spPr>
          <a:xfrm rot="20017139">
            <a:off x="1371600" y="2886545"/>
            <a:ext cx="64008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We call it tolerance</a:t>
            </a:r>
          </a:p>
        </p:txBody>
      </p:sp>
    </p:spTree>
    <p:extLst>
      <p:ext uri="{BB962C8B-B14F-4D97-AF65-F5344CB8AC3E}">
        <p14:creationId xmlns:p14="http://schemas.microsoft.com/office/powerpoint/2010/main" val="424772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 righteous are NOT those who. . .</a:t>
            </a:r>
          </a:p>
        </p:txBody>
      </p:sp>
      <p:sp>
        <p:nvSpPr>
          <p:cNvPr id="3075" name="Rectangle 3"/>
          <p:cNvSpPr>
            <a:spLocks noGrp="1" noChangeArrowheads="1"/>
          </p:cNvSpPr>
          <p:nvPr>
            <p:ph type="body" idx="1"/>
          </p:nvPr>
        </p:nvSpPr>
        <p:spPr>
          <a:xfrm>
            <a:off x="457200" y="685800"/>
            <a:ext cx="8229600" cy="5715000"/>
          </a:xfrm>
        </p:spPr>
        <p:txBody>
          <a:bodyPr/>
          <a:lstStyle/>
          <a:p>
            <a:pPr>
              <a:spcAft>
                <a:spcPts val="300"/>
              </a:spcAft>
              <a:buFont typeface="Wingdings" panose="05000000000000000000" pitchFamily="2" charset="2"/>
              <a:buChar char="§"/>
            </a:pPr>
            <a:r>
              <a:rPr lang="en-US" altLang="en-US" sz="2700" dirty="0">
                <a:solidFill>
                  <a:srgbClr val="FFFFCC"/>
                </a:solidFill>
              </a:rPr>
              <a:t>Sit in neutral zone.   </a:t>
            </a:r>
            <a:r>
              <a:rPr lang="en-US" altLang="en-US" sz="2700" dirty="0">
                <a:solidFill>
                  <a:schemeClr val="bg1"/>
                </a:solidFill>
              </a:rPr>
              <a:t>Josh.24</a:t>
            </a:r>
          </a:p>
          <a:p>
            <a:pPr>
              <a:spcAft>
                <a:spcPts val="300"/>
              </a:spcAft>
              <a:buFont typeface="Wingdings" panose="05000000000000000000" pitchFamily="2" charset="2"/>
              <a:buChar char="§"/>
            </a:pPr>
            <a:r>
              <a:rPr lang="en-US" altLang="en-US" sz="2700" dirty="0">
                <a:solidFill>
                  <a:srgbClr val="FFFFCC"/>
                </a:solidFill>
              </a:rPr>
              <a:t>Hate sin but do not rebuke sinner.  </a:t>
            </a:r>
            <a:r>
              <a:rPr lang="en-US" altLang="en-US" sz="2700" dirty="0">
                <a:solidFill>
                  <a:schemeClr val="bg1"/>
                </a:solidFill>
              </a:rPr>
              <a:t>1 Sm.2</a:t>
            </a:r>
          </a:p>
          <a:p>
            <a:pPr>
              <a:spcAft>
                <a:spcPts val="600"/>
              </a:spcAft>
              <a:buFont typeface="Wingdings" panose="05000000000000000000" pitchFamily="2" charset="2"/>
              <a:buChar char="§"/>
            </a:pPr>
            <a:r>
              <a:rPr lang="en-US" altLang="en-US" sz="3100" dirty="0">
                <a:solidFill>
                  <a:srgbClr val="FFFFCC"/>
                </a:solidFill>
              </a:rPr>
              <a:t>Blindly follow evil men.</a:t>
            </a:r>
            <a:r>
              <a:rPr lang="en-US" altLang="en-US" sz="3100" dirty="0">
                <a:solidFill>
                  <a:schemeClr val="bg1"/>
                </a:solidFill>
              </a:rPr>
              <a:t>  Mt.15</a:t>
            </a:r>
            <a:r>
              <a:rPr lang="en-US" altLang="en-US" sz="3100" baseline="30000" dirty="0">
                <a:solidFill>
                  <a:srgbClr val="99FF33"/>
                </a:solidFill>
              </a:rPr>
              <a:t>14</a:t>
            </a:r>
            <a:r>
              <a:rPr lang="en-US" altLang="en-US" sz="3100" dirty="0">
                <a:solidFill>
                  <a:schemeClr val="bg1"/>
                </a:solidFill>
              </a:rPr>
              <a:t> Let them alone. They are blind leaders of the blind. And if the blind leads the blind, both will fall into a ditch.”</a:t>
            </a:r>
          </a:p>
          <a:p>
            <a:pPr>
              <a:spcAft>
                <a:spcPts val="600"/>
              </a:spcAft>
              <a:buFont typeface="Wingdings" panose="05000000000000000000" pitchFamily="2" charset="2"/>
              <a:buChar char="§"/>
            </a:pPr>
            <a:endParaRPr lang="en-US" altLang="en-US" sz="3100" dirty="0">
              <a:solidFill>
                <a:schemeClr val="bg1"/>
              </a:solidFill>
            </a:endParaRPr>
          </a:p>
          <a:p>
            <a:pPr>
              <a:spcAft>
                <a:spcPts val="600"/>
              </a:spcAft>
              <a:buFont typeface="Wingdings" panose="05000000000000000000" pitchFamily="2" charset="2"/>
              <a:buChar char="§"/>
            </a:pPr>
            <a:endParaRPr lang="en-US" altLang="en-US" sz="3100" dirty="0">
              <a:solidFill>
                <a:schemeClr val="bg1"/>
              </a:solidFill>
            </a:endParaRPr>
          </a:p>
          <a:p>
            <a:pPr marL="0" indent="0">
              <a:spcAft>
                <a:spcPts val="600"/>
              </a:spcAft>
              <a:buNone/>
            </a:pPr>
            <a:endParaRPr lang="en-US" altLang="en-US" dirty="0">
              <a:solidFill>
                <a:schemeClr val="bg1"/>
              </a:solidFill>
            </a:endParaRPr>
          </a:p>
        </p:txBody>
      </p:sp>
      <p:sp>
        <p:nvSpPr>
          <p:cNvPr id="6" name="Rectangle: Rounded Corners 5">
            <a:extLst>
              <a:ext uri="{FF2B5EF4-FFF2-40B4-BE49-F238E27FC236}">
                <a16:creationId xmlns:a16="http://schemas.microsoft.com/office/drawing/2014/main" id="{D6D62D89-886F-491B-974B-E1661B2B095D}"/>
              </a:ext>
            </a:extLst>
          </p:cNvPr>
          <p:cNvSpPr/>
          <p:nvPr/>
        </p:nvSpPr>
        <p:spPr>
          <a:xfrm rot="20017139">
            <a:off x="1524000" y="3038945"/>
            <a:ext cx="64008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We call it freedom of choice</a:t>
            </a:r>
          </a:p>
        </p:txBody>
      </p:sp>
    </p:spTree>
    <p:extLst>
      <p:ext uri="{BB962C8B-B14F-4D97-AF65-F5344CB8AC3E}">
        <p14:creationId xmlns:p14="http://schemas.microsoft.com/office/powerpoint/2010/main" val="11397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3924</TotalTime>
  <Words>1705</Words>
  <Application>Microsoft Office PowerPoint</Application>
  <PresentationFormat>On-screen Show (4:3)</PresentationFormat>
  <Paragraphs>190</Paragraphs>
  <Slides>31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Verdana</vt:lpstr>
      <vt:lpstr>Wingdings</vt:lpstr>
      <vt:lpstr>Default Design</vt:lpstr>
      <vt:lpstr>1_Default Design</vt:lpstr>
      <vt:lpstr>PowerPoint Presentation</vt:lpstr>
      <vt:lpstr>Ezekiel 9 – background </vt:lpstr>
      <vt:lpstr>Ezekiel 9 </vt:lpstr>
      <vt:lpstr>Ezk.8: abominations.  Ezekiel 9 . . .</vt:lpstr>
      <vt:lpstr>Summary: </vt:lpstr>
      <vt:lpstr>I. Characteristics of Righteous</vt:lpstr>
      <vt:lpstr>The righteous are NOT those who. . .</vt:lpstr>
      <vt:lpstr>The righteous are NOT those who. . .</vt:lpstr>
      <vt:lpstr>The righteous are NOT those who. . .</vt:lpstr>
      <vt:lpstr>The righteous are NOT those who. . .</vt:lpstr>
      <vt:lpstr>The righteous are NOT those who. . .</vt:lpstr>
      <vt:lpstr>The righteous are those who. . .</vt:lpstr>
      <vt:lpstr>I. Characteristics of Righteous</vt:lpstr>
      <vt:lpstr>1. Divine mark, 4</vt:lpstr>
      <vt:lpstr>2. Distinctive mark, 6</vt:lpstr>
      <vt:lpstr>3. Delivering mark, 6</vt:lpstr>
      <vt:lpstr>I. Characteristics of Righteous</vt:lpstr>
      <vt:lpstr>Began at sanctuary (6-7)</vt:lpstr>
      <vt:lpstr>1 Pt.4:17</vt:lpstr>
      <vt:lpstr>1 Pt.4:12</vt:lpstr>
      <vt:lpstr>1 Pt.4:13</vt:lpstr>
      <vt:lpstr>1 Pt.4:13</vt:lpstr>
      <vt:lpstr>1 Pt.4:14</vt:lpstr>
      <vt:lpstr>1 Pt.4:15</vt:lpstr>
      <vt:lpstr>1 Pt.4:16</vt:lpstr>
      <vt:lpstr>1 Pt.4:17</vt:lpstr>
      <vt:lpstr>1 Pt.4:17</vt:lpstr>
      <vt:lpstr>1 Pt.4:18</vt:lpstr>
      <vt:lpstr>1 Pt.4:19</vt:lpstr>
      <vt:lpstr>What do you think about God?</vt:lpstr>
      <vt:lpstr>Paul’s past suffering cannot compare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444</cp:revision>
  <dcterms:created xsi:type="dcterms:W3CDTF">2004-01-08T21:08:14Z</dcterms:created>
  <dcterms:modified xsi:type="dcterms:W3CDTF">2021-09-11T03:56:50Z</dcterms:modified>
</cp:coreProperties>
</file>