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446" r:id="rId3"/>
    <p:sldId id="369" r:id="rId4"/>
    <p:sldId id="511" r:id="rId5"/>
    <p:sldId id="484" r:id="rId6"/>
    <p:sldId id="366" r:id="rId7"/>
    <p:sldId id="465" r:id="rId8"/>
    <p:sldId id="485" r:id="rId9"/>
    <p:sldId id="486" r:id="rId10"/>
    <p:sldId id="487" r:id="rId11"/>
    <p:sldId id="488" r:id="rId12"/>
    <p:sldId id="489" r:id="rId13"/>
    <p:sldId id="490" r:id="rId14"/>
    <p:sldId id="508" r:id="rId15"/>
    <p:sldId id="507" r:id="rId16"/>
    <p:sldId id="510" r:id="rId17"/>
    <p:sldId id="509" r:id="rId18"/>
    <p:sldId id="492" r:id="rId19"/>
    <p:sldId id="493" r:id="rId20"/>
    <p:sldId id="494" r:id="rId21"/>
    <p:sldId id="428" r:id="rId22"/>
    <p:sldId id="495" r:id="rId23"/>
    <p:sldId id="496" r:id="rId24"/>
    <p:sldId id="497" r:id="rId25"/>
    <p:sldId id="498" r:id="rId26"/>
    <p:sldId id="499" r:id="rId27"/>
    <p:sldId id="500" r:id="rId28"/>
    <p:sldId id="501" r:id="rId29"/>
    <p:sldId id="503" r:id="rId30"/>
    <p:sldId id="504" r:id="rId31"/>
    <p:sldId id="478" r:id="rId32"/>
    <p:sldId id="50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9900"/>
    <a:srgbClr val="FFFFCC"/>
    <a:srgbClr val="CCFFFF"/>
    <a:srgbClr val="FFFF99"/>
    <a:srgbClr val="99FF33"/>
    <a:srgbClr val="FFCC00"/>
    <a:srgbClr val="800000"/>
    <a:srgbClr val="B2B2B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51" d="100"/>
          <a:sy n="51" d="100"/>
        </p:scale>
        <p:origin x="1387" y="3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E9456F9D-A4A1-4EB9-BEF0-093F1A5DAE0B}"/>
    <pc:docChg chg="delSld">
      <pc:chgData name="Ty Johnson" userId="2df4d96252200d5b" providerId="LiveId" clId="{E9456F9D-A4A1-4EB9-BEF0-093F1A5DAE0B}" dt="2021-09-17T22:58:32.358" v="1" actId="47"/>
      <pc:docMkLst>
        <pc:docMk/>
      </pc:docMkLst>
      <pc:sldChg chg="del">
        <pc:chgData name="Ty Johnson" userId="2df4d96252200d5b" providerId="LiveId" clId="{E9456F9D-A4A1-4EB9-BEF0-093F1A5DAE0B}" dt="2021-09-17T22:58:32.358" v="1" actId="47"/>
        <pc:sldMkLst>
          <pc:docMk/>
          <pc:sldMk cId="0" sldId="289"/>
        </pc:sldMkLst>
      </pc:sldChg>
      <pc:sldChg chg="del">
        <pc:chgData name="Ty Johnson" userId="2df4d96252200d5b" providerId="LiveId" clId="{E9456F9D-A4A1-4EB9-BEF0-093F1A5DAE0B}" dt="2021-09-17T22:58:28.773" v="0" actId="47"/>
        <pc:sldMkLst>
          <pc:docMk/>
          <pc:sldMk cId="1456885882" sldId="301"/>
        </pc:sldMkLst>
      </pc:sldChg>
      <pc:sldChg chg="del">
        <pc:chgData name="Ty Johnson" userId="2df4d96252200d5b" providerId="LiveId" clId="{E9456F9D-A4A1-4EB9-BEF0-093F1A5DAE0B}" dt="2021-09-17T22:58:28.773" v="0" actId="47"/>
        <pc:sldMkLst>
          <pc:docMk/>
          <pc:sldMk cId="2890865879" sldId="303"/>
        </pc:sldMkLst>
      </pc:sldChg>
      <pc:sldChg chg="del">
        <pc:chgData name="Ty Johnson" userId="2df4d96252200d5b" providerId="LiveId" clId="{E9456F9D-A4A1-4EB9-BEF0-093F1A5DAE0B}" dt="2021-09-17T22:58:28.773" v="0" actId="47"/>
        <pc:sldMkLst>
          <pc:docMk/>
          <pc:sldMk cId="297008950" sldId="3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9/17/2021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C5D134-76E8-4430-B990-5385720D373D}" type="slidenum">
              <a:rPr lang="en-US" smtClean="0"/>
              <a:t>1</a:t>
            </a:fld>
            <a:endParaRPr lang="en-US"/>
          </a:p>
        </p:txBody>
      </p:sp>
    </p:spTree>
    <p:extLst>
      <p:ext uri="{BB962C8B-B14F-4D97-AF65-F5344CB8AC3E}">
        <p14:creationId xmlns:p14="http://schemas.microsoft.com/office/powerpoint/2010/main" val="207115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746C3E7-3477-4CA5-B7DB-80818BCA1274}"/>
              </a:ext>
            </a:extLst>
          </p:cNvPr>
          <p:cNvSpPr/>
          <p:nvPr/>
        </p:nvSpPr>
        <p:spPr>
          <a:xfrm>
            <a:off x="2080676" y="1447800"/>
            <a:ext cx="4987636" cy="1143000"/>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CCFFFF"/>
                </a:solidFill>
              </a:rPr>
              <a:t>Satan’s Snares</a:t>
            </a:r>
          </a:p>
        </p:txBody>
      </p:sp>
    </p:spTree>
    <p:extLst>
      <p:ext uri="{BB962C8B-B14F-4D97-AF65-F5344CB8AC3E}">
        <p14:creationId xmlns:p14="http://schemas.microsoft.com/office/powerpoint/2010/main" val="103987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300"/>
              </a:spcAft>
              <a:buFont typeface="Wingdings" panose="05000000000000000000" pitchFamily="2" charset="2"/>
              <a:buChar char="§"/>
            </a:pPr>
            <a:r>
              <a:rPr lang="en-US" altLang="en-US" sz="3100" dirty="0">
                <a:solidFill>
                  <a:srgbClr val="FFFFCC"/>
                </a:solidFill>
              </a:rPr>
              <a:t>Tempter: </a:t>
            </a:r>
            <a:r>
              <a:rPr lang="en-US" altLang="en-US" sz="3100" dirty="0">
                <a:solidFill>
                  <a:schemeClr val="bg1"/>
                </a:solidFill>
              </a:rPr>
              <a:t>1 Th.3:5,  </a:t>
            </a:r>
            <a:r>
              <a:rPr lang="en-US" altLang="en-US" sz="3000" dirty="0">
                <a:solidFill>
                  <a:schemeClr val="bg1"/>
                </a:solidFill>
              </a:rPr>
              <a:t>For this reason, when I could no longer endure it, I sent to know your faith, lest by some means the tempter had tempted you, and our labor might be in vain.</a:t>
            </a:r>
          </a:p>
          <a:p>
            <a:pPr marL="1028700" lvl="2" indent="-287338">
              <a:spcAft>
                <a:spcPts val="600"/>
              </a:spcAft>
              <a:buFont typeface="Wingdings" panose="05000000000000000000" pitchFamily="2" charset="2"/>
              <a:buChar char="§"/>
            </a:pPr>
            <a:r>
              <a:rPr lang="en-US" altLang="en-US" sz="3000" dirty="0">
                <a:solidFill>
                  <a:srgbClr val="CCFFCC"/>
                </a:solidFill>
              </a:rPr>
              <a:t>Satan tempts through appetite / ambition </a:t>
            </a:r>
            <a:r>
              <a:rPr lang="en-US" altLang="en-US" sz="3000" dirty="0">
                <a:solidFill>
                  <a:schemeClr val="bg1"/>
                </a:solidFill>
              </a:rPr>
              <a:t>(Mt.4; Gn.3:5)</a:t>
            </a:r>
          </a:p>
        </p:txBody>
      </p:sp>
    </p:spTree>
    <p:extLst>
      <p:ext uri="{BB962C8B-B14F-4D97-AF65-F5344CB8AC3E}">
        <p14:creationId xmlns:p14="http://schemas.microsoft.com/office/powerpoint/2010/main" val="12230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0"/>
              </a:spcAft>
              <a:buFont typeface="Wingdings" panose="05000000000000000000" pitchFamily="2" charset="2"/>
              <a:buChar char="§"/>
            </a:pPr>
            <a:r>
              <a:rPr lang="en-US" altLang="en-US" sz="2400" dirty="0">
                <a:solidFill>
                  <a:schemeClr val="bg1">
                    <a:lumMod val="85000"/>
                  </a:schemeClr>
                </a:solidFill>
              </a:rPr>
              <a:t>Tempter: 1 Th.3:5</a:t>
            </a:r>
          </a:p>
          <a:p>
            <a:pPr>
              <a:spcAft>
                <a:spcPts val="0"/>
              </a:spcAft>
              <a:buFont typeface="Wingdings" panose="05000000000000000000" pitchFamily="2" charset="2"/>
              <a:buChar char="§"/>
            </a:pPr>
            <a:r>
              <a:rPr lang="en-US" altLang="en-US" sz="3100" dirty="0">
                <a:solidFill>
                  <a:srgbClr val="FFFFCC"/>
                </a:solidFill>
              </a:rPr>
              <a:t>Beelzebub (</a:t>
            </a:r>
            <a:r>
              <a:rPr lang="en-US" altLang="en-US" sz="3100" dirty="0" err="1">
                <a:solidFill>
                  <a:srgbClr val="FFFFCC"/>
                </a:solidFill>
              </a:rPr>
              <a:t>Beelzebul</a:t>
            </a:r>
            <a:r>
              <a:rPr lang="en-US" altLang="en-US" sz="3100" dirty="0">
                <a:solidFill>
                  <a:srgbClr val="FFFFCC"/>
                </a:solidFill>
              </a:rPr>
              <a:t>): </a:t>
            </a:r>
            <a:r>
              <a:rPr lang="en-US" altLang="en-US" sz="3100" dirty="0">
                <a:solidFill>
                  <a:schemeClr val="bg1"/>
                </a:solidFill>
              </a:rPr>
              <a:t>lord of carrion-fly</a:t>
            </a:r>
          </a:p>
          <a:p>
            <a:pPr marL="628650" lvl="1" indent="-287338">
              <a:spcAft>
                <a:spcPts val="300"/>
              </a:spcAft>
              <a:buFont typeface="Wingdings" panose="05000000000000000000" pitchFamily="2" charset="2"/>
              <a:buChar char="§"/>
            </a:pPr>
            <a:r>
              <a:rPr lang="en-US" altLang="en-US" sz="3100" dirty="0">
                <a:solidFill>
                  <a:schemeClr val="bg1"/>
                </a:solidFill>
              </a:rPr>
              <a:t>Mt.10:25,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It is enough for a disciple that he be like his teacher, and a servant like his master.  If they have called the master of the house Beelzebub, how much more will they call those of his household</a:t>
            </a:r>
            <a:endParaRPr lang="en-US" altLang="en-US" sz="3100" dirty="0">
              <a:solidFill>
                <a:schemeClr val="bg1"/>
              </a:solidFill>
              <a:latin typeface="Calibri" panose="020F0502020204030204" pitchFamily="34" charset="0"/>
              <a:cs typeface="Calibri" panose="020F0502020204030204" pitchFamily="34" charset="0"/>
            </a:endParaRPr>
          </a:p>
          <a:p>
            <a:pPr marL="628650" lvl="1" indent="-287338">
              <a:spcAft>
                <a:spcPts val="600"/>
              </a:spcAft>
              <a:buFont typeface="Wingdings" panose="05000000000000000000" pitchFamily="2" charset="2"/>
              <a:buChar char="§"/>
            </a:pPr>
            <a:r>
              <a:rPr lang="en-US" altLang="en-US" sz="3100" dirty="0">
                <a:solidFill>
                  <a:schemeClr val="bg1"/>
                </a:solidFill>
              </a:rPr>
              <a:t>NT: </a:t>
            </a:r>
            <a:r>
              <a:rPr lang="en-US" altLang="en-US" sz="3100" dirty="0" err="1">
                <a:solidFill>
                  <a:srgbClr val="FFFFCC"/>
                </a:solidFill>
              </a:rPr>
              <a:t>Beel</a:t>
            </a:r>
            <a:r>
              <a:rPr lang="en-US" altLang="en-US" sz="3100" dirty="0">
                <a:solidFill>
                  <a:schemeClr val="bg1"/>
                </a:solidFill>
              </a:rPr>
              <a:t> [OT </a:t>
            </a:r>
            <a:r>
              <a:rPr lang="en-US" altLang="en-US" sz="3100" dirty="0">
                <a:solidFill>
                  <a:srgbClr val="CCFFCC"/>
                </a:solidFill>
              </a:rPr>
              <a:t>Baal</a:t>
            </a:r>
            <a:r>
              <a:rPr lang="en-US" altLang="en-US" sz="3100" dirty="0">
                <a:solidFill>
                  <a:schemeClr val="bg1"/>
                </a:solidFill>
              </a:rPr>
              <a:t>] // NT: </a:t>
            </a:r>
            <a:r>
              <a:rPr lang="en-US" altLang="en-US" sz="3100" dirty="0" err="1">
                <a:solidFill>
                  <a:srgbClr val="FFFFCC"/>
                </a:solidFill>
              </a:rPr>
              <a:t>zebul</a:t>
            </a:r>
            <a:r>
              <a:rPr lang="en-US" altLang="en-US" sz="3100" dirty="0">
                <a:solidFill>
                  <a:schemeClr val="bg1"/>
                </a:solidFill>
              </a:rPr>
              <a:t> [OT </a:t>
            </a:r>
            <a:r>
              <a:rPr lang="en-US" altLang="en-US" sz="3100" dirty="0" err="1">
                <a:solidFill>
                  <a:srgbClr val="CCFFCC"/>
                </a:solidFill>
              </a:rPr>
              <a:t>zebub</a:t>
            </a:r>
            <a:r>
              <a:rPr lang="en-US" altLang="en-US" sz="3100" dirty="0">
                <a:solidFill>
                  <a:schemeClr val="bg1"/>
                </a:solidFill>
              </a:rPr>
              <a:t>]</a:t>
            </a:r>
          </a:p>
        </p:txBody>
      </p:sp>
      <p:sp>
        <p:nvSpPr>
          <p:cNvPr id="2" name="Speech Bubble: Rectangle 1">
            <a:extLst>
              <a:ext uri="{FF2B5EF4-FFF2-40B4-BE49-F238E27FC236}">
                <a16:creationId xmlns:a16="http://schemas.microsoft.com/office/drawing/2014/main" id="{17ACC50C-094D-42FE-AAC9-33A0C16D79C8}"/>
              </a:ext>
            </a:extLst>
          </p:cNvPr>
          <p:cNvSpPr/>
          <p:nvPr/>
        </p:nvSpPr>
        <p:spPr>
          <a:xfrm>
            <a:off x="2438400" y="685800"/>
            <a:ext cx="5867400" cy="2133600"/>
          </a:xfrm>
          <a:prstGeom prst="wedgeRectCallout">
            <a:avLst>
              <a:gd name="adj1" fmla="val 11280"/>
              <a:gd name="adj2" fmla="val 204842"/>
            </a:avLst>
          </a:prstGeom>
          <a:solidFill>
            <a:schemeClr val="accent6">
              <a:lumMod val="50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t>Zebul</a:t>
            </a:r>
            <a:r>
              <a:rPr lang="en-US" sz="3000" dirty="0"/>
              <a:t> resembles </a:t>
            </a:r>
            <a:r>
              <a:rPr lang="en-US" sz="3000" i="1" dirty="0" err="1"/>
              <a:t>zebel</a:t>
            </a:r>
            <a:r>
              <a:rPr lang="en-US" sz="3000" dirty="0"/>
              <a:t>, dung.</a:t>
            </a:r>
          </a:p>
          <a:p>
            <a:pPr algn="ctr"/>
            <a:r>
              <a:rPr lang="en-US" sz="3000" dirty="0"/>
              <a:t>Change in pronunciation to show scorn for </a:t>
            </a:r>
            <a:r>
              <a:rPr lang="en-US" sz="3000" dirty="0" err="1"/>
              <a:t>satan</a:t>
            </a:r>
            <a:r>
              <a:rPr lang="en-US" sz="3000" dirty="0"/>
              <a:t> (</a:t>
            </a:r>
            <a:r>
              <a:rPr lang="en-US" sz="3000" dirty="0" err="1"/>
              <a:t>Beel-zebul</a:t>
            </a:r>
            <a:r>
              <a:rPr lang="en-US" sz="3000" dirty="0"/>
              <a:t>)?  </a:t>
            </a:r>
            <a:br>
              <a:rPr lang="en-US" sz="3000" dirty="0"/>
            </a:br>
            <a:r>
              <a:rPr lang="en-US" sz="2800" dirty="0"/>
              <a:t>[Lk.11:15]</a:t>
            </a:r>
          </a:p>
        </p:txBody>
      </p:sp>
    </p:spTree>
    <p:extLst>
      <p:ext uri="{BB962C8B-B14F-4D97-AF65-F5344CB8AC3E}">
        <p14:creationId xmlns:p14="http://schemas.microsoft.com/office/powerpoint/2010/main" val="13970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0"/>
              </a:spcAft>
              <a:buFont typeface="Wingdings" panose="05000000000000000000" pitchFamily="2" charset="2"/>
              <a:buChar char="§"/>
            </a:pPr>
            <a:r>
              <a:rPr lang="en-US" altLang="en-US" sz="2400" dirty="0">
                <a:solidFill>
                  <a:schemeClr val="bg1">
                    <a:lumMod val="85000"/>
                  </a:schemeClr>
                </a:solidFill>
              </a:rPr>
              <a:t>Tempter: 1 Th.3:5</a:t>
            </a:r>
          </a:p>
          <a:p>
            <a:pPr>
              <a:spcAft>
                <a:spcPts val="0"/>
              </a:spcAft>
              <a:buFont typeface="Wingdings" panose="05000000000000000000" pitchFamily="2" charset="2"/>
              <a:buChar char="§"/>
            </a:pPr>
            <a:r>
              <a:rPr lang="en-US" altLang="en-US" sz="2400" dirty="0">
                <a:solidFill>
                  <a:schemeClr val="bg1">
                    <a:lumMod val="85000"/>
                  </a:schemeClr>
                </a:solidFill>
              </a:rPr>
              <a:t>Beelzebub (</a:t>
            </a:r>
            <a:r>
              <a:rPr lang="en-US" altLang="en-US" sz="2400" dirty="0" err="1">
                <a:solidFill>
                  <a:schemeClr val="bg1">
                    <a:lumMod val="85000"/>
                  </a:schemeClr>
                </a:solidFill>
              </a:rPr>
              <a:t>Beelzebul</a:t>
            </a:r>
            <a:r>
              <a:rPr lang="en-US" altLang="en-US" sz="2400" dirty="0">
                <a:solidFill>
                  <a:schemeClr val="bg1">
                    <a:lumMod val="85000"/>
                  </a:schemeClr>
                </a:solidFill>
              </a:rPr>
              <a:t>): lord of carrion-fly</a:t>
            </a:r>
          </a:p>
          <a:p>
            <a:pPr>
              <a:spcAft>
                <a:spcPts val="300"/>
              </a:spcAft>
              <a:buFont typeface="Wingdings" panose="05000000000000000000" pitchFamily="2" charset="2"/>
              <a:buChar char="§"/>
            </a:pPr>
            <a:r>
              <a:rPr lang="en-US" altLang="en-US" sz="3100" dirty="0">
                <a:solidFill>
                  <a:srgbClr val="FFFFCC"/>
                </a:solidFill>
              </a:rPr>
              <a:t>Wicked one: his character and work.</a:t>
            </a:r>
          </a:p>
          <a:p>
            <a:pPr marL="628650" lvl="1" indent="-287338">
              <a:spcAft>
                <a:spcPts val="600"/>
              </a:spcAft>
              <a:buFont typeface="Wingdings" panose="05000000000000000000" pitchFamily="2" charset="2"/>
              <a:buChar char="§"/>
            </a:pPr>
            <a:r>
              <a:rPr lang="en-US" altLang="en-US" sz="3100" dirty="0">
                <a:solidFill>
                  <a:schemeClr val="bg1"/>
                </a:solidFill>
              </a:rPr>
              <a:t>Mt.13:19,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When anyone hears the word of the kingdom, and does not understand it</a:t>
            </a:r>
            <a:r>
              <a:rPr lang="en-US" sz="3100" i="1"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then the wicked one comes and snatches away what was sown in his heart. </a:t>
            </a:r>
            <a:endParaRPr lang="en-US" altLang="en-US" sz="31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654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0"/>
              </a:spcAft>
              <a:buFont typeface="Wingdings" panose="05000000000000000000" pitchFamily="2" charset="2"/>
              <a:buChar char="§"/>
            </a:pPr>
            <a:r>
              <a:rPr lang="en-US" altLang="en-US" sz="2400" dirty="0">
                <a:solidFill>
                  <a:schemeClr val="bg1">
                    <a:lumMod val="85000"/>
                  </a:schemeClr>
                </a:solidFill>
              </a:rPr>
              <a:t>Tempter: 1 Th.3:5</a:t>
            </a:r>
          </a:p>
          <a:p>
            <a:pPr>
              <a:spcAft>
                <a:spcPts val="0"/>
              </a:spcAft>
              <a:buFont typeface="Wingdings" panose="05000000000000000000" pitchFamily="2" charset="2"/>
              <a:buChar char="§"/>
            </a:pPr>
            <a:r>
              <a:rPr lang="en-US" altLang="en-US" sz="2400" dirty="0">
                <a:solidFill>
                  <a:schemeClr val="bg1">
                    <a:lumMod val="85000"/>
                  </a:schemeClr>
                </a:solidFill>
              </a:rPr>
              <a:t>Beelzebub (</a:t>
            </a:r>
            <a:r>
              <a:rPr lang="en-US" altLang="en-US" sz="2400" dirty="0" err="1">
                <a:solidFill>
                  <a:schemeClr val="bg1">
                    <a:lumMod val="85000"/>
                  </a:schemeClr>
                </a:solidFill>
              </a:rPr>
              <a:t>Beelzebul</a:t>
            </a:r>
            <a:r>
              <a:rPr lang="en-US" altLang="en-US" sz="2400" dirty="0">
                <a:solidFill>
                  <a:schemeClr val="bg1">
                    <a:lumMod val="85000"/>
                  </a:schemeClr>
                </a:solidFill>
              </a:rPr>
              <a:t>): lord of carrion-fly</a:t>
            </a:r>
          </a:p>
          <a:p>
            <a:pPr>
              <a:spcAft>
                <a:spcPts val="0"/>
              </a:spcAft>
              <a:buFont typeface="Wingdings" panose="05000000000000000000" pitchFamily="2" charset="2"/>
              <a:buChar char="§"/>
            </a:pPr>
            <a:r>
              <a:rPr lang="en-US" altLang="en-US" sz="2400" dirty="0">
                <a:solidFill>
                  <a:schemeClr val="bg1">
                    <a:lumMod val="85000"/>
                  </a:schemeClr>
                </a:solidFill>
              </a:rPr>
              <a:t>Wicked one: his character and work.</a:t>
            </a:r>
          </a:p>
          <a:p>
            <a:pPr>
              <a:spcBef>
                <a:spcPts val="600"/>
              </a:spcBef>
              <a:spcAft>
                <a:spcPts val="0"/>
              </a:spcAft>
              <a:buFont typeface="Wingdings" panose="05000000000000000000" pitchFamily="2" charset="2"/>
              <a:buChar char="§"/>
            </a:pPr>
            <a:r>
              <a:rPr lang="en-US" altLang="en-US" sz="3100" dirty="0">
                <a:solidFill>
                  <a:srgbClr val="FFFFCC"/>
                </a:solidFill>
              </a:rPr>
              <a:t>God of this world:   </a:t>
            </a:r>
            <a:r>
              <a:rPr lang="en-US" altLang="en-US" sz="3100" dirty="0">
                <a:solidFill>
                  <a:schemeClr val="bg1"/>
                </a:solidFill>
              </a:rPr>
              <a:t>2 Co.4:4, whose minds the god of this age has blinded…</a:t>
            </a:r>
          </a:p>
          <a:p>
            <a:pPr marL="628650" lvl="1" indent="-287338">
              <a:spcBef>
                <a:spcPts val="600"/>
              </a:spcBef>
              <a:spcAft>
                <a:spcPts val="0"/>
              </a:spcAft>
              <a:buFont typeface="Wingdings" panose="05000000000000000000" pitchFamily="2" charset="2"/>
              <a:buChar char="§"/>
            </a:pPr>
            <a:endParaRPr lang="en-US" altLang="en-US" sz="3100" dirty="0">
              <a:solidFill>
                <a:schemeClr val="bg1"/>
              </a:solidFill>
            </a:endParaRPr>
          </a:p>
        </p:txBody>
      </p:sp>
      <p:sp>
        <p:nvSpPr>
          <p:cNvPr id="4" name="Rectangle 3">
            <a:extLst>
              <a:ext uri="{FF2B5EF4-FFF2-40B4-BE49-F238E27FC236}">
                <a16:creationId xmlns:a16="http://schemas.microsoft.com/office/drawing/2014/main" id="{A829CAA8-DF8D-44AF-B8E8-80FC65777BBA}"/>
              </a:ext>
            </a:extLst>
          </p:cNvPr>
          <p:cNvSpPr/>
          <p:nvPr/>
        </p:nvSpPr>
        <p:spPr>
          <a:xfrm>
            <a:off x="533400" y="4876800"/>
            <a:ext cx="3962400" cy="6096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Sacrifices, 1 Co.10:20</a:t>
            </a:r>
          </a:p>
        </p:txBody>
      </p:sp>
    </p:spTree>
    <p:extLst>
      <p:ext uri="{BB962C8B-B14F-4D97-AF65-F5344CB8AC3E}">
        <p14:creationId xmlns:p14="http://schemas.microsoft.com/office/powerpoint/2010/main" val="256776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Sacrificing to demons </a:t>
            </a:r>
            <a:r>
              <a:rPr lang="en-US" altLang="en-US" sz="2400" dirty="0">
                <a:solidFill>
                  <a:srgbClr val="CCFFCC"/>
                </a:solidFill>
              </a:rPr>
              <a:t>(1)</a:t>
            </a:r>
            <a:endParaRPr lang="en-US" altLang="en-US" sz="3000" dirty="0">
              <a:solidFill>
                <a:srgbClr val="CCFFCC"/>
              </a:solidFill>
            </a:endParaRPr>
          </a:p>
        </p:txBody>
      </p:sp>
      <p:sp>
        <p:nvSpPr>
          <p:cNvPr id="3075" name="Rectangle 3"/>
          <p:cNvSpPr>
            <a:spLocks noGrp="1" noChangeArrowheads="1"/>
          </p:cNvSpPr>
          <p:nvPr>
            <p:ph type="body" idx="1"/>
          </p:nvPr>
        </p:nvSpPr>
        <p:spPr>
          <a:xfrm>
            <a:off x="457200" y="685800"/>
            <a:ext cx="8229600" cy="5715000"/>
          </a:xfrm>
        </p:spPr>
        <p:txBody>
          <a:bodyPr/>
          <a:lstStyle/>
          <a:p>
            <a:pPr marL="0" indent="0">
              <a:spcBef>
                <a:spcPts val="600"/>
              </a:spcBef>
              <a:spcAft>
                <a:spcPts val="600"/>
              </a:spcAft>
              <a:buNone/>
            </a:pPr>
            <a:r>
              <a:rPr lang="en-US" altLang="en-US" dirty="0">
                <a:solidFill>
                  <a:schemeClr val="bg1"/>
                </a:solidFill>
              </a:rPr>
              <a:t>1 Co.10:20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things which the Gentiles sacrifice they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sacrifice to demons</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and not to God, and I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do not want you</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to have fellowship with demons.    [8:4]</a:t>
            </a:r>
          </a:p>
          <a:p>
            <a:pPr marL="0" indent="0">
              <a:spcBef>
                <a:spcPts val="600"/>
              </a:spcBef>
              <a:spcAft>
                <a:spcPts val="600"/>
              </a:spcAft>
              <a:buNone/>
            </a:pPr>
            <a:r>
              <a:rPr lang="en-US" altLang="en-US" sz="3100" dirty="0">
                <a:solidFill>
                  <a:srgbClr val="CCFFCC"/>
                </a:solidFill>
                <a:latin typeface="Calibri" panose="020F0502020204030204" pitchFamily="34" charset="0"/>
                <a:cs typeface="Calibri" panose="020F0502020204030204" pitchFamily="34" charset="0"/>
              </a:rPr>
              <a:t>Heathens </a:t>
            </a:r>
            <a:r>
              <a:rPr lang="en-US" sz="3100" dirty="0">
                <a:solidFill>
                  <a:srgbClr val="CCFFCC"/>
                </a:solidFill>
                <a:latin typeface="Calibri" panose="020F0502020204030204" pitchFamily="34" charset="0"/>
                <a:ea typeface="Times New Roman" panose="02020603050405020304" pitchFamily="18" charset="0"/>
                <a:cs typeface="Calibri" panose="020F0502020204030204" pitchFamily="34" charset="0"/>
              </a:rPr>
              <a:t>thought they sacrificed to actual ‘gods’; they </a:t>
            </a:r>
            <a:r>
              <a:rPr lang="en-US" sz="3100" b="1" i="1" dirty="0">
                <a:solidFill>
                  <a:srgbClr val="CCFFCC"/>
                </a:solidFill>
                <a:latin typeface="Calibri" panose="020F0502020204030204" pitchFamily="34" charset="0"/>
                <a:ea typeface="Times New Roman" panose="02020603050405020304" pitchFamily="18" charset="0"/>
                <a:cs typeface="Calibri" panose="020F0502020204030204" pitchFamily="34" charset="0"/>
              </a:rPr>
              <a:t>actually sacrificed to demons.</a:t>
            </a:r>
          </a:p>
          <a:p>
            <a:pPr marL="0" indent="0">
              <a:spcBef>
                <a:spcPts val="600"/>
              </a:spcBef>
              <a:spcAft>
                <a:spcPts val="0"/>
              </a:spcAft>
              <a:buNone/>
            </a:pPr>
            <a:r>
              <a:rPr lang="en-US" altLang="en-US" sz="3100" dirty="0">
                <a:solidFill>
                  <a:schemeClr val="bg1"/>
                </a:solidFill>
                <a:latin typeface="Calibri" panose="020F0502020204030204" pitchFamily="34" charset="0"/>
                <a:cs typeface="Calibri" panose="020F0502020204030204" pitchFamily="34" charset="0"/>
              </a:rPr>
              <a:t>Dt.32</a:t>
            </a:r>
            <a:r>
              <a:rPr lang="en-US" altLang="en-US" sz="3100" baseline="30000" dirty="0">
                <a:solidFill>
                  <a:schemeClr val="bg1"/>
                </a:solidFill>
                <a:latin typeface="Calibri" panose="020F0502020204030204" pitchFamily="34" charset="0"/>
                <a:cs typeface="Calibri" panose="020F0502020204030204" pitchFamily="34" charset="0"/>
              </a:rPr>
              <a:t>16</a:t>
            </a:r>
            <a:r>
              <a:rPr lang="en-US" altLang="en-US" sz="3100" dirty="0">
                <a:solidFill>
                  <a:schemeClr val="bg1"/>
                </a:solidFill>
                <a:latin typeface="Calibri" panose="020F0502020204030204" pitchFamily="34" charset="0"/>
                <a:cs typeface="Calibri" panose="020F0502020204030204" pitchFamily="34" charset="0"/>
              </a:rPr>
              <a:t> </a:t>
            </a:r>
            <a:r>
              <a:rPr lang="en-US" altLang="en-US" sz="3100" dirty="0">
                <a:solidFill>
                  <a:srgbClr val="FFFFCC"/>
                </a:solidFill>
                <a:latin typeface="Calibri" panose="020F0502020204030204" pitchFamily="34" charset="0"/>
                <a:cs typeface="Calibri" panose="020F0502020204030204" pitchFamily="34" charset="0"/>
              </a:rPr>
              <a:t>They provoked Him to jealousy with foreign gods; With abominations they provoked Him to anger.  </a:t>
            </a:r>
            <a:r>
              <a:rPr lang="en-US" altLang="en-US" sz="3100" baseline="30000" dirty="0">
                <a:solidFill>
                  <a:schemeClr val="bg1"/>
                </a:solidFill>
                <a:latin typeface="Calibri" panose="020F0502020204030204" pitchFamily="34" charset="0"/>
                <a:cs typeface="Calibri" panose="020F0502020204030204" pitchFamily="34" charset="0"/>
              </a:rPr>
              <a:t>17</a:t>
            </a:r>
            <a:r>
              <a:rPr lang="en-US" altLang="en-US" sz="3100" dirty="0">
                <a:solidFill>
                  <a:schemeClr val="bg1"/>
                </a:solidFill>
                <a:latin typeface="Calibri" panose="020F0502020204030204" pitchFamily="34" charset="0"/>
                <a:cs typeface="Calibri" panose="020F0502020204030204" pitchFamily="34" charset="0"/>
              </a:rPr>
              <a:t> </a:t>
            </a:r>
            <a:r>
              <a:rPr lang="en-US" altLang="en-US" sz="3100" dirty="0">
                <a:solidFill>
                  <a:srgbClr val="FFFFCC"/>
                </a:solidFill>
                <a:latin typeface="Calibri" panose="020F0502020204030204" pitchFamily="34" charset="0"/>
                <a:cs typeface="Calibri" panose="020F0502020204030204" pitchFamily="34" charset="0"/>
              </a:rPr>
              <a:t>They sacrificed to demons, not to God, To gods they did not know, To new gods, new arrivals That your fathers did not fear. </a:t>
            </a:r>
          </a:p>
        </p:txBody>
      </p:sp>
    </p:spTree>
    <p:extLst>
      <p:ext uri="{BB962C8B-B14F-4D97-AF65-F5344CB8AC3E}">
        <p14:creationId xmlns:p14="http://schemas.microsoft.com/office/powerpoint/2010/main" val="138029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Sacrificing to demons </a:t>
            </a:r>
            <a:r>
              <a:rPr lang="en-US" altLang="en-US" sz="2400" dirty="0">
                <a:solidFill>
                  <a:srgbClr val="CCFFCC"/>
                </a:solidFill>
              </a:rPr>
              <a:t>(2)</a:t>
            </a:r>
            <a:endParaRPr lang="en-US" altLang="en-US" sz="3000" dirty="0">
              <a:solidFill>
                <a:srgbClr val="CCFFCC"/>
              </a:solidFill>
            </a:endParaRPr>
          </a:p>
        </p:txBody>
      </p:sp>
      <p:sp>
        <p:nvSpPr>
          <p:cNvPr id="3075" name="Rectangle 3"/>
          <p:cNvSpPr>
            <a:spLocks noGrp="1" noChangeArrowheads="1"/>
          </p:cNvSpPr>
          <p:nvPr>
            <p:ph type="body" idx="1"/>
          </p:nvPr>
        </p:nvSpPr>
        <p:spPr>
          <a:xfrm>
            <a:off x="457200" y="685800"/>
            <a:ext cx="8229600" cy="5715000"/>
          </a:xfrm>
        </p:spPr>
        <p:txBody>
          <a:bodyPr/>
          <a:lstStyle/>
          <a:p>
            <a:pPr marL="0" indent="0">
              <a:spcBef>
                <a:spcPts val="600"/>
              </a:spcBef>
              <a:spcAft>
                <a:spcPts val="0"/>
              </a:spcAft>
              <a:buNone/>
            </a:pPr>
            <a:r>
              <a:rPr lang="en-US" altLang="en-US" dirty="0">
                <a:solidFill>
                  <a:schemeClr val="bg1"/>
                </a:solidFill>
              </a:rPr>
              <a:t>1 Co.10:20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things which the Gentiles sacrifice they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sacrifice to demons</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and not to God, and I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do not want you</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to have fellowship with demons. </a:t>
            </a:r>
          </a:p>
          <a:p>
            <a:pPr marL="0" indent="0">
              <a:spcBef>
                <a:spcPts val="600"/>
              </a:spcBef>
              <a:spcAft>
                <a:spcPts val="0"/>
              </a:spcAft>
              <a:buNone/>
            </a:pPr>
            <a:r>
              <a:rPr lang="en-US" altLang="en-US" sz="3100" dirty="0">
                <a:solidFill>
                  <a:schemeClr val="bg1"/>
                </a:solidFill>
                <a:latin typeface="Calibri" panose="020F0502020204030204" pitchFamily="34" charset="0"/>
                <a:cs typeface="Calibri" panose="020F0502020204030204" pitchFamily="34" charset="0"/>
              </a:rPr>
              <a:t>Christians who flee idolatry (14) do not commune with gods in heathen altars.</a:t>
            </a:r>
          </a:p>
          <a:p>
            <a:pPr marL="285750" indent="-285750" defTabSz="285750">
              <a:spcBef>
                <a:spcPts val="600"/>
              </a:spcBef>
              <a:spcAft>
                <a:spcPts val="0"/>
              </a:spcAft>
              <a:buNone/>
            </a:pPr>
            <a:r>
              <a:rPr lang="en-US" altLang="en-US" sz="3100" dirty="0">
                <a:solidFill>
                  <a:schemeClr val="bg1"/>
                </a:solidFill>
                <a:latin typeface="Calibri" panose="020F0502020204030204" pitchFamily="34" charset="0"/>
                <a:cs typeface="Calibri" panose="020F0502020204030204" pitchFamily="34" charset="0"/>
              </a:rPr>
              <a:t>Apology of Socrates: same word play.</a:t>
            </a:r>
            <a:br>
              <a:rPr lang="en-US" altLang="en-US" sz="3100" dirty="0">
                <a:solidFill>
                  <a:schemeClr val="bg1"/>
                </a:solidFill>
                <a:latin typeface="Calibri" panose="020F0502020204030204" pitchFamily="34" charset="0"/>
                <a:cs typeface="Calibri" panose="020F0502020204030204" pitchFamily="34" charset="0"/>
              </a:rPr>
            </a:b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Defends himself against charge of atheism: he believed in a </a:t>
            </a:r>
            <a:r>
              <a:rPr lang="en-US" i="1" dirty="0">
                <a:solidFill>
                  <a:srgbClr val="FFFFCC"/>
                </a:solidFill>
                <a:latin typeface="Calibri" panose="020F0502020204030204" pitchFamily="34" charset="0"/>
                <a:ea typeface="Times New Roman" panose="02020603050405020304" pitchFamily="18" charset="0"/>
                <a:cs typeface="Calibri" panose="020F0502020204030204" pitchFamily="34" charset="0"/>
              </a:rPr>
              <a:t>demon;</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 and demons being sons of gods, he must believe in gods themselves. </a:t>
            </a:r>
            <a:endParaRPr lang="en-US" altLang="en-US" sz="3100" dirty="0">
              <a:solidFill>
                <a:srgbClr val="FFFFCC"/>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505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0"/>
              </a:spcAft>
              <a:buFont typeface="Wingdings" panose="05000000000000000000" pitchFamily="2" charset="2"/>
              <a:buChar char="§"/>
            </a:pPr>
            <a:r>
              <a:rPr lang="en-US" altLang="en-US" sz="2400" dirty="0">
                <a:solidFill>
                  <a:schemeClr val="bg1">
                    <a:lumMod val="85000"/>
                  </a:schemeClr>
                </a:solidFill>
              </a:rPr>
              <a:t>Tempter: 1 Th.3:5</a:t>
            </a:r>
          </a:p>
          <a:p>
            <a:pPr>
              <a:spcAft>
                <a:spcPts val="0"/>
              </a:spcAft>
              <a:buFont typeface="Wingdings" panose="05000000000000000000" pitchFamily="2" charset="2"/>
              <a:buChar char="§"/>
            </a:pPr>
            <a:r>
              <a:rPr lang="en-US" altLang="en-US" sz="2400" dirty="0">
                <a:solidFill>
                  <a:schemeClr val="bg1">
                    <a:lumMod val="85000"/>
                  </a:schemeClr>
                </a:solidFill>
              </a:rPr>
              <a:t>Beelzebub (</a:t>
            </a:r>
            <a:r>
              <a:rPr lang="en-US" altLang="en-US" sz="2400" dirty="0" err="1">
                <a:solidFill>
                  <a:schemeClr val="bg1">
                    <a:lumMod val="85000"/>
                  </a:schemeClr>
                </a:solidFill>
              </a:rPr>
              <a:t>Beelzebul</a:t>
            </a:r>
            <a:r>
              <a:rPr lang="en-US" altLang="en-US" sz="2400" dirty="0">
                <a:solidFill>
                  <a:schemeClr val="bg1">
                    <a:lumMod val="85000"/>
                  </a:schemeClr>
                </a:solidFill>
              </a:rPr>
              <a:t>): lord of carrion-fly</a:t>
            </a:r>
          </a:p>
          <a:p>
            <a:pPr>
              <a:spcAft>
                <a:spcPts val="0"/>
              </a:spcAft>
              <a:buFont typeface="Wingdings" panose="05000000000000000000" pitchFamily="2" charset="2"/>
              <a:buChar char="§"/>
            </a:pPr>
            <a:r>
              <a:rPr lang="en-US" altLang="en-US" sz="2400" dirty="0">
                <a:solidFill>
                  <a:schemeClr val="bg1">
                    <a:lumMod val="85000"/>
                  </a:schemeClr>
                </a:solidFill>
              </a:rPr>
              <a:t>Wicked one: his character and work.</a:t>
            </a:r>
          </a:p>
          <a:p>
            <a:pPr>
              <a:spcBef>
                <a:spcPts val="600"/>
              </a:spcBef>
              <a:spcAft>
                <a:spcPts val="0"/>
              </a:spcAft>
              <a:buFont typeface="Wingdings" panose="05000000000000000000" pitchFamily="2" charset="2"/>
              <a:buChar char="§"/>
            </a:pPr>
            <a:r>
              <a:rPr lang="en-US" altLang="en-US" sz="3100" dirty="0">
                <a:solidFill>
                  <a:srgbClr val="FFFFCC"/>
                </a:solidFill>
              </a:rPr>
              <a:t>God of this world:</a:t>
            </a:r>
            <a:endParaRPr lang="en-US" altLang="en-US" sz="3100" dirty="0">
              <a:solidFill>
                <a:schemeClr val="bg1"/>
              </a:solidFill>
            </a:endParaRPr>
          </a:p>
          <a:p>
            <a:pPr marL="628650" lvl="1" indent="-287338">
              <a:spcBef>
                <a:spcPts val="600"/>
              </a:spcBef>
              <a:spcAft>
                <a:spcPts val="0"/>
              </a:spcAft>
              <a:buFont typeface="Wingdings" panose="05000000000000000000" pitchFamily="2" charset="2"/>
              <a:buChar char="§"/>
            </a:pPr>
            <a:endParaRPr lang="en-US" altLang="en-US" sz="3100" dirty="0">
              <a:solidFill>
                <a:schemeClr val="bg1"/>
              </a:solidFill>
            </a:endParaRPr>
          </a:p>
        </p:txBody>
      </p:sp>
      <p:sp>
        <p:nvSpPr>
          <p:cNvPr id="2" name="Rectangle 1">
            <a:extLst>
              <a:ext uri="{FF2B5EF4-FFF2-40B4-BE49-F238E27FC236}">
                <a16:creationId xmlns:a16="http://schemas.microsoft.com/office/drawing/2014/main" id="{5ABC24EA-E2BF-42B1-A623-99F1BB5FA219}"/>
              </a:ext>
            </a:extLst>
          </p:cNvPr>
          <p:cNvSpPr/>
          <p:nvPr/>
        </p:nvSpPr>
        <p:spPr>
          <a:xfrm>
            <a:off x="533400" y="4419600"/>
            <a:ext cx="3962400" cy="6096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Sacrifices, 1 Co.10:20</a:t>
            </a:r>
          </a:p>
        </p:txBody>
      </p:sp>
      <p:sp>
        <p:nvSpPr>
          <p:cNvPr id="5" name="Rectangle 4">
            <a:extLst>
              <a:ext uri="{FF2B5EF4-FFF2-40B4-BE49-F238E27FC236}">
                <a16:creationId xmlns:a16="http://schemas.microsoft.com/office/drawing/2014/main" id="{8D546D15-3670-49CE-8A58-6BD23A7878C5}"/>
              </a:ext>
            </a:extLst>
          </p:cNvPr>
          <p:cNvSpPr/>
          <p:nvPr/>
        </p:nvSpPr>
        <p:spPr>
          <a:xfrm>
            <a:off x="4648200" y="4419600"/>
            <a:ext cx="3962400" cy="6096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Light, 2 Co.11:14</a:t>
            </a:r>
          </a:p>
        </p:txBody>
      </p:sp>
      <p:sp>
        <p:nvSpPr>
          <p:cNvPr id="6" name="Rectangle 5">
            <a:extLst>
              <a:ext uri="{FF2B5EF4-FFF2-40B4-BE49-F238E27FC236}">
                <a16:creationId xmlns:a16="http://schemas.microsoft.com/office/drawing/2014/main" id="{C004B61A-8D94-49DE-940D-4C124DD02DF0}"/>
              </a:ext>
            </a:extLst>
          </p:cNvPr>
          <p:cNvSpPr/>
          <p:nvPr/>
        </p:nvSpPr>
        <p:spPr>
          <a:xfrm>
            <a:off x="533400" y="5181600"/>
            <a:ext cx="3962400" cy="6096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Ministers, 2 Co.11:15</a:t>
            </a:r>
          </a:p>
        </p:txBody>
      </p:sp>
      <p:sp>
        <p:nvSpPr>
          <p:cNvPr id="7" name="Rectangle 6">
            <a:extLst>
              <a:ext uri="{FF2B5EF4-FFF2-40B4-BE49-F238E27FC236}">
                <a16:creationId xmlns:a16="http://schemas.microsoft.com/office/drawing/2014/main" id="{47C635FB-2AE9-4C2D-AAAD-28374CE4675B}"/>
              </a:ext>
            </a:extLst>
          </p:cNvPr>
          <p:cNvSpPr/>
          <p:nvPr/>
        </p:nvSpPr>
        <p:spPr>
          <a:xfrm>
            <a:off x="4648200" y="5181600"/>
            <a:ext cx="3962400" cy="6096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Doctrines, 1 Tim.4:1</a:t>
            </a:r>
          </a:p>
        </p:txBody>
      </p:sp>
      <p:sp>
        <p:nvSpPr>
          <p:cNvPr id="8" name="Rectangle 7">
            <a:extLst>
              <a:ext uri="{FF2B5EF4-FFF2-40B4-BE49-F238E27FC236}">
                <a16:creationId xmlns:a16="http://schemas.microsoft.com/office/drawing/2014/main" id="{40CBDFD8-52AF-448B-806A-B5C62365EC15}"/>
              </a:ext>
            </a:extLst>
          </p:cNvPr>
          <p:cNvSpPr/>
          <p:nvPr/>
        </p:nvSpPr>
        <p:spPr>
          <a:xfrm>
            <a:off x="2590800" y="5934364"/>
            <a:ext cx="3962400" cy="6096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Synagogues, Rv.2:9</a:t>
            </a:r>
          </a:p>
        </p:txBody>
      </p:sp>
    </p:spTree>
    <p:extLst>
      <p:ext uri="{BB962C8B-B14F-4D97-AF65-F5344CB8AC3E}">
        <p14:creationId xmlns:p14="http://schemas.microsoft.com/office/powerpoint/2010/main" val="317597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0"/>
              </a:spcAft>
              <a:buFont typeface="Wingdings" panose="05000000000000000000" pitchFamily="2" charset="2"/>
              <a:buChar char="§"/>
            </a:pPr>
            <a:r>
              <a:rPr lang="en-US" altLang="en-US" sz="2400" dirty="0">
                <a:solidFill>
                  <a:schemeClr val="bg1">
                    <a:lumMod val="85000"/>
                  </a:schemeClr>
                </a:solidFill>
              </a:rPr>
              <a:t>Tempter: 1 Th.3:5</a:t>
            </a:r>
          </a:p>
          <a:p>
            <a:pPr>
              <a:spcAft>
                <a:spcPts val="0"/>
              </a:spcAft>
              <a:buFont typeface="Wingdings" panose="05000000000000000000" pitchFamily="2" charset="2"/>
              <a:buChar char="§"/>
            </a:pPr>
            <a:r>
              <a:rPr lang="en-US" altLang="en-US" sz="2400" dirty="0">
                <a:solidFill>
                  <a:schemeClr val="bg1">
                    <a:lumMod val="85000"/>
                  </a:schemeClr>
                </a:solidFill>
              </a:rPr>
              <a:t>Beelzebub (</a:t>
            </a:r>
            <a:r>
              <a:rPr lang="en-US" altLang="en-US" sz="2400" dirty="0" err="1">
                <a:solidFill>
                  <a:schemeClr val="bg1">
                    <a:lumMod val="85000"/>
                  </a:schemeClr>
                </a:solidFill>
              </a:rPr>
              <a:t>Beelzebul</a:t>
            </a:r>
            <a:r>
              <a:rPr lang="en-US" altLang="en-US" sz="2400" dirty="0">
                <a:solidFill>
                  <a:schemeClr val="bg1">
                    <a:lumMod val="85000"/>
                  </a:schemeClr>
                </a:solidFill>
              </a:rPr>
              <a:t>): lord of carrion-fly</a:t>
            </a:r>
          </a:p>
          <a:p>
            <a:pPr>
              <a:spcAft>
                <a:spcPts val="0"/>
              </a:spcAft>
              <a:buFont typeface="Wingdings" panose="05000000000000000000" pitchFamily="2" charset="2"/>
              <a:buChar char="§"/>
            </a:pPr>
            <a:r>
              <a:rPr lang="en-US" altLang="en-US" sz="2400" dirty="0">
                <a:solidFill>
                  <a:schemeClr val="bg1">
                    <a:lumMod val="85000"/>
                  </a:schemeClr>
                </a:solidFill>
              </a:rPr>
              <a:t>Wicked one: his character and work.</a:t>
            </a:r>
            <a:endParaRPr lang="en-US" altLang="en-US" sz="2400" dirty="0">
              <a:solidFill>
                <a:schemeClr val="bg1">
                  <a:lumMod val="75000"/>
                </a:schemeClr>
              </a:solidFill>
            </a:endParaRPr>
          </a:p>
          <a:p>
            <a:pPr>
              <a:spcAft>
                <a:spcPts val="0"/>
              </a:spcAft>
              <a:buFont typeface="Wingdings" panose="05000000000000000000" pitchFamily="2" charset="2"/>
              <a:buChar char="§"/>
            </a:pPr>
            <a:r>
              <a:rPr lang="en-US" altLang="en-US" sz="2400" dirty="0">
                <a:solidFill>
                  <a:schemeClr val="bg1">
                    <a:lumMod val="85000"/>
                  </a:schemeClr>
                </a:solidFill>
              </a:rPr>
              <a:t>God of this world </a:t>
            </a:r>
          </a:p>
          <a:p>
            <a:r>
              <a:rPr lang="en-US" altLang="en-US" sz="3100" dirty="0">
                <a:solidFill>
                  <a:srgbClr val="FFFFCC"/>
                </a:solidFill>
              </a:rPr>
              <a:t>Prince of this world:   </a:t>
            </a:r>
            <a:r>
              <a:rPr lang="en-US" altLang="en-US" sz="3100" dirty="0">
                <a:solidFill>
                  <a:schemeClr val="bg1"/>
                </a:solidFill>
              </a:rPr>
              <a:t>Jn.12:31…</a:t>
            </a:r>
            <a:r>
              <a:rPr lang="en-US" sz="1200" baseline="30000" dirty="0">
                <a:solidFill>
                  <a:schemeClr val="bg1"/>
                </a:solidFill>
              </a:rPr>
              <a:t> </a:t>
            </a:r>
            <a:r>
              <a:rPr lang="en-US" sz="3100" dirty="0">
                <a:solidFill>
                  <a:schemeClr val="bg1"/>
                </a:solidFill>
              </a:rPr>
              <a:t>Now is the judgment of this world; now the </a:t>
            </a:r>
            <a:r>
              <a:rPr lang="en-US" sz="3100" u="sng" dirty="0">
                <a:solidFill>
                  <a:schemeClr val="bg1"/>
                </a:solidFill>
              </a:rPr>
              <a:t>ruler</a:t>
            </a:r>
            <a:r>
              <a:rPr lang="en-US" sz="3100" dirty="0">
                <a:solidFill>
                  <a:schemeClr val="bg1"/>
                </a:solidFill>
              </a:rPr>
              <a:t> of this world will be cast out.</a:t>
            </a:r>
          </a:p>
        </p:txBody>
      </p:sp>
    </p:spTree>
    <p:extLst>
      <p:ext uri="{BB962C8B-B14F-4D97-AF65-F5344CB8AC3E}">
        <p14:creationId xmlns:p14="http://schemas.microsoft.com/office/powerpoint/2010/main" val="2495136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0"/>
              </a:spcAft>
              <a:buFont typeface="Wingdings" panose="05000000000000000000" pitchFamily="2" charset="2"/>
              <a:buChar char="§"/>
            </a:pPr>
            <a:r>
              <a:rPr lang="en-US" altLang="en-US" sz="2400" dirty="0">
                <a:solidFill>
                  <a:schemeClr val="bg1">
                    <a:lumMod val="85000"/>
                  </a:schemeClr>
                </a:solidFill>
              </a:rPr>
              <a:t>Devil: slanderer</a:t>
            </a:r>
          </a:p>
          <a:p>
            <a:pPr>
              <a:spcAft>
                <a:spcPts val="0"/>
              </a:spcAft>
              <a:buFont typeface="Wingdings" panose="05000000000000000000" pitchFamily="2" charset="2"/>
              <a:buChar char="§"/>
            </a:pPr>
            <a:r>
              <a:rPr lang="en-US" altLang="en-US" sz="2400" dirty="0">
                <a:solidFill>
                  <a:schemeClr val="bg1">
                    <a:lumMod val="85000"/>
                  </a:schemeClr>
                </a:solidFill>
              </a:rPr>
              <a:t>Tempter: 1 Th.3:5</a:t>
            </a:r>
          </a:p>
          <a:p>
            <a:pPr>
              <a:spcAft>
                <a:spcPts val="0"/>
              </a:spcAft>
              <a:buFont typeface="Wingdings" panose="05000000000000000000" pitchFamily="2" charset="2"/>
              <a:buChar char="§"/>
            </a:pPr>
            <a:r>
              <a:rPr lang="en-US" altLang="en-US" sz="2400" dirty="0">
                <a:solidFill>
                  <a:schemeClr val="bg1">
                    <a:lumMod val="85000"/>
                  </a:schemeClr>
                </a:solidFill>
              </a:rPr>
              <a:t>Beelzebub (</a:t>
            </a:r>
            <a:r>
              <a:rPr lang="en-US" altLang="en-US" sz="2400" dirty="0" err="1">
                <a:solidFill>
                  <a:schemeClr val="bg1">
                    <a:lumMod val="85000"/>
                  </a:schemeClr>
                </a:solidFill>
              </a:rPr>
              <a:t>Beelzebul</a:t>
            </a:r>
            <a:r>
              <a:rPr lang="en-US" altLang="en-US" sz="2400" dirty="0">
                <a:solidFill>
                  <a:schemeClr val="bg1">
                    <a:lumMod val="85000"/>
                  </a:schemeClr>
                </a:solidFill>
              </a:rPr>
              <a:t>): lord of carrion-fly</a:t>
            </a:r>
          </a:p>
          <a:p>
            <a:pPr>
              <a:spcAft>
                <a:spcPts val="0"/>
              </a:spcAft>
              <a:buFont typeface="Wingdings" panose="05000000000000000000" pitchFamily="2" charset="2"/>
              <a:buChar char="§"/>
            </a:pPr>
            <a:r>
              <a:rPr lang="en-US" altLang="en-US" sz="2400" dirty="0">
                <a:solidFill>
                  <a:schemeClr val="bg1">
                    <a:lumMod val="85000"/>
                  </a:schemeClr>
                </a:solidFill>
              </a:rPr>
              <a:t>Wicked one: his character and work.</a:t>
            </a:r>
            <a:endParaRPr lang="en-US" altLang="en-US" sz="2400" dirty="0">
              <a:solidFill>
                <a:schemeClr val="bg1">
                  <a:lumMod val="75000"/>
                </a:schemeClr>
              </a:solidFill>
            </a:endParaRPr>
          </a:p>
          <a:p>
            <a:pPr>
              <a:spcAft>
                <a:spcPts val="0"/>
              </a:spcAft>
              <a:buFont typeface="Wingdings" panose="05000000000000000000" pitchFamily="2" charset="2"/>
              <a:buChar char="§"/>
            </a:pPr>
            <a:r>
              <a:rPr lang="en-US" altLang="en-US" sz="2400" dirty="0">
                <a:solidFill>
                  <a:schemeClr val="bg1">
                    <a:lumMod val="85000"/>
                  </a:schemeClr>
                </a:solidFill>
              </a:rPr>
              <a:t>God of this world </a:t>
            </a:r>
          </a:p>
          <a:p>
            <a:pPr>
              <a:spcAft>
                <a:spcPts val="0"/>
              </a:spcAft>
              <a:buFont typeface="Wingdings" panose="05000000000000000000" pitchFamily="2" charset="2"/>
              <a:buChar char="§"/>
            </a:pPr>
            <a:r>
              <a:rPr lang="en-US" altLang="en-US" sz="2400" dirty="0">
                <a:solidFill>
                  <a:schemeClr val="bg1">
                    <a:lumMod val="85000"/>
                  </a:schemeClr>
                </a:solidFill>
              </a:rPr>
              <a:t>Prince of this world: Jn.12:31…</a:t>
            </a:r>
          </a:p>
          <a:p>
            <a:pPr>
              <a:spcAft>
                <a:spcPts val="300"/>
              </a:spcAft>
              <a:buFont typeface="Wingdings" panose="05000000000000000000" pitchFamily="2" charset="2"/>
              <a:buChar char="§"/>
            </a:pPr>
            <a:r>
              <a:rPr lang="en-US" altLang="en-US" sz="3100" dirty="0">
                <a:solidFill>
                  <a:srgbClr val="FFFFCC"/>
                </a:solidFill>
              </a:rPr>
              <a:t>Prince of power of air, </a:t>
            </a:r>
            <a:r>
              <a:rPr lang="en-US" altLang="en-US" sz="3100" dirty="0">
                <a:solidFill>
                  <a:schemeClr val="bg1"/>
                </a:solidFill>
              </a:rPr>
              <a:t>Ep.2</a:t>
            </a:r>
            <a:r>
              <a:rPr lang="en-US" altLang="en-US" sz="3100" b="1" baseline="30000" dirty="0">
                <a:solidFill>
                  <a:schemeClr val="bg1"/>
                </a:solidFill>
              </a:rPr>
              <a:t>2  </a:t>
            </a:r>
            <a:r>
              <a:rPr lang="en-US" altLang="en-US" sz="3100" b="1" dirty="0">
                <a:solidFill>
                  <a:schemeClr val="bg1"/>
                </a:solidFill>
              </a:rPr>
              <a:t>…  </a:t>
            </a:r>
            <a:r>
              <a:rPr lang="en-US" altLang="en-US" sz="3100" dirty="0">
                <a:solidFill>
                  <a:srgbClr val="FFFFCC"/>
                </a:solidFill>
              </a:rPr>
              <a:t>and </a:t>
            </a:r>
            <a:r>
              <a:rPr lang="en-US" altLang="en-US" sz="3100" dirty="0">
                <a:solidFill>
                  <a:schemeClr val="bg1"/>
                </a:solidFill>
              </a:rPr>
              <a:t> 6</a:t>
            </a:r>
            <a:r>
              <a:rPr lang="en-US" altLang="en-US" sz="3100" b="1" baseline="30000" dirty="0">
                <a:solidFill>
                  <a:schemeClr val="bg1"/>
                </a:solidFill>
              </a:rPr>
              <a:t>12</a:t>
            </a:r>
            <a:r>
              <a:rPr lang="en-US" altLang="en-US" sz="3100" dirty="0">
                <a:solidFill>
                  <a:schemeClr val="bg1"/>
                </a:solidFill>
              </a:rPr>
              <a:t> </a:t>
            </a:r>
            <a:br>
              <a:rPr lang="en-US" altLang="en-US" sz="3100" dirty="0">
                <a:solidFill>
                  <a:schemeClr val="bg1"/>
                </a:solidFill>
              </a:rPr>
            </a:br>
            <a:r>
              <a:rPr lang="en-US" altLang="en-US" sz="3100" dirty="0">
                <a:solidFill>
                  <a:srgbClr val="FFFFCC"/>
                </a:solidFill>
              </a:rPr>
              <a:t>we wrestle against spiritual hosts of wicked-ness in the heavenly places.</a:t>
            </a:r>
          </a:p>
          <a:p>
            <a:pPr>
              <a:spcAft>
                <a:spcPts val="300"/>
              </a:spcAft>
              <a:buFont typeface="Wingdings" panose="05000000000000000000" pitchFamily="2" charset="2"/>
              <a:buChar char="§"/>
            </a:pPr>
            <a:endParaRPr lang="en-US" altLang="en-US" sz="3100" dirty="0">
              <a:solidFill>
                <a:schemeClr val="bg1"/>
              </a:solidFill>
            </a:endParaRPr>
          </a:p>
          <a:p>
            <a:pPr marL="0" indent="0">
              <a:spcAft>
                <a:spcPts val="300"/>
              </a:spcAft>
              <a:buNone/>
            </a:pPr>
            <a:endParaRPr lang="en-US" altLang="en-US" sz="3100" dirty="0">
              <a:solidFill>
                <a:schemeClr val="bg1"/>
              </a:solidFill>
            </a:endParaRPr>
          </a:p>
        </p:txBody>
      </p:sp>
    </p:spTree>
    <p:extLst>
      <p:ext uri="{BB962C8B-B14F-4D97-AF65-F5344CB8AC3E}">
        <p14:creationId xmlns:p14="http://schemas.microsoft.com/office/powerpoint/2010/main" val="223409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533400"/>
          </a:xfrm>
          <a:solidFill>
            <a:schemeClr val="tx1"/>
          </a:solidFill>
          <a:ln>
            <a:solidFill>
              <a:srgbClr val="99FF33"/>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Satan’s character revealed in his names</a:t>
            </a:r>
          </a:p>
        </p:txBody>
      </p:sp>
      <p:sp>
        <p:nvSpPr>
          <p:cNvPr id="3" name="Title 1">
            <a:extLst>
              <a:ext uri="{FF2B5EF4-FFF2-40B4-BE49-F238E27FC236}">
                <a16:creationId xmlns:a16="http://schemas.microsoft.com/office/drawing/2014/main" id="{C9D29CCD-41EA-458C-89FB-AE7D7C2FFBA0}"/>
              </a:ext>
            </a:extLst>
          </p:cNvPr>
          <p:cNvSpPr txBox="1">
            <a:spLocks/>
          </p:cNvSpPr>
          <p:nvPr/>
        </p:nvSpPr>
        <p:spPr bwMode="auto">
          <a:xfrm>
            <a:off x="1143000" y="1600200"/>
            <a:ext cx="6858000" cy="1295400"/>
          </a:xfrm>
          <a:prstGeom prst="rect">
            <a:avLst/>
          </a:prstGeom>
          <a:solidFill>
            <a:schemeClr val="tx1"/>
          </a:solidFill>
          <a:ln>
            <a:solidFill>
              <a:srgbClr val="99FF33"/>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FFFF99"/>
                </a:solidFill>
                <a:latin typeface="+mn-lt"/>
                <a:ea typeface="Verdana" panose="020B0604030504040204" pitchFamily="34" charset="0"/>
                <a:cs typeface="Verdana" panose="020B0604030504040204" pitchFamily="34" charset="0"/>
              </a:rPr>
              <a:t>How does </a:t>
            </a:r>
            <a:r>
              <a:rPr lang="en-US" sz="3600" dirty="0" err="1">
                <a:solidFill>
                  <a:srgbClr val="FFFF99"/>
                </a:solidFill>
                <a:latin typeface="+mn-lt"/>
                <a:ea typeface="Verdana" panose="020B0604030504040204" pitchFamily="34" charset="0"/>
                <a:cs typeface="Verdana" panose="020B0604030504040204" pitchFamily="34" charset="0"/>
              </a:rPr>
              <a:t>satan</a:t>
            </a:r>
            <a:r>
              <a:rPr lang="en-US" sz="3600" dirty="0">
                <a:solidFill>
                  <a:srgbClr val="FFFF99"/>
                </a:solidFill>
                <a:latin typeface="+mn-lt"/>
                <a:ea typeface="Verdana" panose="020B0604030504040204" pitchFamily="34" charset="0"/>
                <a:cs typeface="Verdana" panose="020B0604030504040204" pitchFamily="34" charset="0"/>
              </a:rPr>
              <a:t> ensnare</a:t>
            </a:r>
            <a:br>
              <a:rPr lang="en-US" sz="3600" dirty="0">
                <a:solidFill>
                  <a:srgbClr val="FFFF99"/>
                </a:solidFill>
                <a:latin typeface="+mn-lt"/>
                <a:ea typeface="Verdana" panose="020B0604030504040204" pitchFamily="34" charset="0"/>
                <a:cs typeface="Verdana" panose="020B0604030504040204" pitchFamily="34" charset="0"/>
              </a:rPr>
            </a:br>
            <a:r>
              <a:rPr lang="en-US" sz="3600" dirty="0">
                <a:solidFill>
                  <a:srgbClr val="FFFF99"/>
                </a:solidFill>
                <a:latin typeface="+mn-lt"/>
                <a:ea typeface="Verdana" panose="020B0604030504040204" pitchFamily="34" charset="0"/>
                <a:cs typeface="Verdana" panose="020B0604030504040204" pitchFamily="34" charset="0"/>
              </a:rPr>
              <a:t>so many people?</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5607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Two extremes to avoid…</a:t>
            </a:r>
          </a:p>
        </p:txBody>
      </p:sp>
      <p:sp>
        <p:nvSpPr>
          <p:cNvPr id="3075" name="Rectangle 3"/>
          <p:cNvSpPr>
            <a:spLocks noGrp="1" noChangeArrowheads="1"/>
          </p:cNvSpPr>
          <p:nvPr>
            <p:ph type="body" idx="1"/>
          </p:nvPr>
        </p:nvSpPr>
        <p:spPr>
          <a:xfrm>
            <a:off x="457200" y="990600"/>
            <a:ext cx="8229600" cy="5562600"/>
          </a:xfrm>
        </p:spPr>
        <p:txBody>
          <a:bodyPr/>
          <a:lstStyle/>
          <a:p>
            <a:pPr>
              <a:spcAft>
                <a:spcPts val="300"/>
              </a:spcAft>
            </a:pPr>
            <a:r>
              <a:rPr lang="en-US" altLang="en-US" dirty="0">
                <a:solidFill>
                  <a:srgbClr val="FFFFCC"/>
                </a:solidFill>
              </a:rPr>
              <a:t>Deny </a:t>
            </a:r>
            <a:r>
              <a:rPr lang="en-US" altLang="en-US" dirty="0" err="1">
                <a:solidFill>
                  <a:srgbClr val="FFFFCC"/>
                </a:solidFill>
              </a:rPr>
              <a:t>satan’s</a:t>
            </a:r>
            <a:r>
              <a:rPr lang="en-US" altLang="en-US" dirty="0">
                <a:solidFill>
                  <a:srgbClr val="FFFFCC"/>
                </a:solidFill>
              </a:rPr>
              <a:t> existence</a:t>
            </a:r>
          </a:p>
          <a:p>
            <a:pPr lvl="1">
              <a:spcAft>
                <a:spcPts val="600"/>
              </a:spcAft>
            </a:pPr>
            <a:r>
              <a:rPr lang="en-US" altLang="en-US" sz="3200" dirty="0">
                <a:solidFill>
                  <a:schemeClr val="bg1"/>
                </a:solidFill>
              </a:rPr>
              <a:t>Satan is embarrassment to Catholic scholars.</a:t>
            </a:r>
          </a:p>
          <a:p>
            <a:pPr>
              <a:spcAft>
                <a:spcPts val="300"/>
              </a:spcAft>
            </a:pPr>
            <a:r>
              <a:rPr lang="en-US" altLang="en-US" dirty="0">
                <a:solidFill>
                  <a:srgbClr val="FFFFCC"/>
                </a:solidFill>
              </a:rPr>
              <a:t>Delight in </a:t>
            </a:r>
            <a:r>
              <a:rPr lang="en-US" altLang="en-US" dirty="0" err="1">
                <a:solidFill>
                  <a:srgbClr val="FFFFCC"/>
                </a:solidFill>
              </a:rPr>
              <a:t>satan’s</a:t>
            </a:r>
            <a:r>
              <a:rPr lang="en-US" altLang="en-US" dirty="0">
                <a:solidFill>
                  <a:srgbClr val="FFFFCC"/>
                </a:solidFill>
              </a:rPr>
              <a:t> enticements</a:t>
            </a:r>
          </a:p>
          <a:p>
            <a:pPr lvl="1">
              <a:spcAft>
                <a:spcPts val="600"/>
              </a:spcAft>
            </a:pPr>
            <a:r>
              <a:rPr lang="en-US" altLang="en-US" sz="3200" dirty="0">
                <a:solidFill>
                  <a:srgbClr val="FFFF00"/>
                </a:solidFill>
              </a:rPr>
              <a:t>Satanic Bible: </a:t>
            </a:r>
            <a:r>
              <a:rPr lang="en-US" sz="3000" dirty="0">
                <a:solidFill>
                  <a:schemeClr val="bg1"/>
                </a:solidFill>
                <a:latin typeface="Calibri" panose="020F0502020204030204" pitchFamily="34" charset="0"/>
                <a:ea typeface="Times New Roman" panose="02020603050405020304" pitchFamily="18" charset="0"/>
              </a:rPr>
              <a:t>“The seven deadly sins of the Christian Church are greed, pride, envy, anger, gluttony, lust, and sloth.  Satanism advocates indulging in each of these ‘sins’ as they all lead to physical, mental and emotional </a:t>
            </a:r>
            <a:r>
              <a:rPr lang="en-US" sz="3000" dirty="0" err="1">
                <a:solidFill>
                  <a:schemeClr val="bg1"/>
                </a:solidFill>
                <a:latin typeface="Calibri" panose="020F0502020204030204" pitchFamily="34" charset="0"/>
                <a:ea typeface="Times New Roman" panose="02020603050405020304" pitchFamily="18" charset="0"/>
              </a:rPr>
              <a:t>gratifica-tion</a:t>
            </a:r>
            <a:r>
              <a:rPr lang="en-US" sz="3000" dirty="0">
                <a:solidFill>
                  <a:schemeClr val="bg1"/>
                </a:solidFill>
                <a:latin typeface="Calibri" panose="020F0502020204030204" pitchFamily="34" charset="0"/>
                <a:ea typeface="Times New Roman" panose="02020603050405020304" pitchFamily="18" charset="0"/>
              </a:rPr>
              <a:t>.” </a:t>
            </a:r>
            <a:endParaRPr lang="en-US" altLang="en-US" sz="3000" dirty="0">
              <a:solidFill>
                <a:schemeClr val="bg1"/>
              </a:solidFill>
            </a:endParaRPr>
          </a:p>
          <a:p>
            <a:pPr marL="0" indent="0">
              <a:spcAft>
                <a:spcPts val="600"/>
              </a:spcAft>
              <a:buNone/>
            </a:pPr>
            <a:endParaRPr lang="en-US" altLang="en-US" dirty="0">
              <a:solidFill>
                <a:schemeClr val="bg1"/>
              </a:solidFill>
            </a:endParaRPr>
          </a:p>
          <a:p>
            <a:pPr marL="0" indent="0">
              <a:buNone/>
            </a:pPr>
            <a:endParaRPr lang="en-US" altLang="en-US" dirty="0">
              <a:solidFill>
                <a:schemeClr val="bg1"/>
              </a:solidFill>
            </a:endParaRPr>
          </a:p>
          <a:p>
            <a:pPr marL="0" indent="0">
              <a:buNone/>
            </a:pPr>
            <a:endParaRPr lang="en-US" b="1" dirty="0"/>
          </a:p>
          <a:p>
            <a:pPr marL="0" indent="0">
              <a:buNone/>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1. </a:t>
            </a:r>
            <a:r>
              <a:rPr lang="en-US" altLang="en-US" sz="3600" dirty="0">
                <a:solidFill>
                  <a:srgbClr val="FFFF00"/>
                </a:solidFill>
              </a:rPr>
              <a:t>Contradicts Bible; confuses people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Genesis 3:4</a:t>
            </a:r>
          </a:p>
          <a:p>
            <a:pPr>
              <a:spcAft>
                <a:spcPts val="600"/>
              </a:spcAft>
            </a:pPr>
            <a:r>
              <a:rPr lang="en-US" altLang="en-US" sz="3100" dirty="0">
                <a:solidFill>
                  <a:schemeClr val="bg1"/>
                </a:solidFill>
                <a:ea typeface="Verdana" panose="020B0604030504040204" pitchFamily="34" charset="0"/>
              </a:rPr>
              <a:t>Morality</a:t>
            </a:r>
          </a:p>
          <a:p>
            <a:pPr>
              <a:spcAft>
                <a:spcPts val="600"/>
              </a:spcAft>
            </a:pPr>
            <a:r>
              <a:rPr lang="en-US" altLang="en-US" sz="3100" dirty="0">
                <a:solidFill>
                  <a:schemeClr val="bg1"/>
                </a:solidFill>
                <a:ea typeface="Verdana" panose="020B0604030504040204" pitchFamily="34" charset="0"/>
              </a:rPr>
              <a:t>People directly contradict God on every subject</a:t>
            </a:r>
            <a:endParaRPr lang="en-US" altLang="en-US" sz="3100"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988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2. </a:t>
            </a:r>
            <a:r>
              <a:rPr lang="en-US" altLang="en-US" sz="3600" dirty="0">
                <a:solidFill>
                  <a:srgbClr val="FFFF00"/>
                </a:solidFill>
              </a:rPr>
              <a:t>Misuses / Misapplies Scripture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Mt.4:6, </a:t>
            </a:r>
            <a:r>
              <a:rPr lang="en-US" altLang="en-US" sz="3100" dirty="0">
                <a:solidFill>
                  <a:srgbClr val="CCFFCC"/>
                </a:solidFill>
                <a:ea typeface="Verdana" panose="020B0604030504040204" pitchFamily="34" charset="0"/>
              </a:rPr>
              <a:t>If You are the Son of God, throw Yourself down. For it is written:  He shall give His angels charge over you, and, In their hands they shall bear you up, Lest you dash your foot against a stone.</a:t>
            </a:r>
            <a:endParaRPr lang="en-US" altLang="en-US" dirty="0">
              <a:solidFill>
                <a:srgbClr val="CCFFCC"/>
              </a:solidFill>
            </a:endParaRPr>
          </a:p>
        </p:txBody>
      </p:sp>
    </p:spTree>
    <p:extLst>
      <p:ext uri="{BB962C8B-B14F-4D97-AF65-F5344CB8AC3E}">
        <p14:creationId xmlns:p14="http://schemas.microsoft.com/office/powerpoint/2010/main" val="1979120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3. </a:t>
            </a:r>
            <a:r>
              <a:rPr lang="en-US" altLang="en-US" sz="3600" dirty="0">
                <a:solidFill>
                  <a:srgbClr val="FFFF00"/>
                </a:solidFill>
              </a:rPr>
              <a:t>Hinders people from hearing gospel</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Mt.13:19, </a:t>
            </a:r>
            <a:r>
              <a:rPr lang="en-US" altLang="en-US" sz="3100" dirty="0">
                <a:solidFill>
                  <a:srgbClr val="CCFFCC"/>
                </a:solidFill>
                <a:ea typeface="Verdana" panose="020B0604030504040204" pitchFamily="34" charset="0"/>
              </a:rPr>
              <a:t>When anyone hears the word of the kingdom, and does not understand it, then the wicked one comes and snatches away what was sown in his heart. This is he who received seed by the wayside</a:t>
            </a:r>
          </a:p>
          <a:p>
            <a:pPr>
              <a:spcAft>
                <a:spcPts val="600"/>
              </a:spcAft>
            </a:pPr>
            <a:r>
              <a:rPr lang="en-US" altLang="en-US" sz="3100" dirty="0">
                <a:solidFill>
                  <a:schemeClr val="bg1"/>
                </a:solidFill>
                <a:ea typeface="Verdana" panose="020B0604030504040204" pitchFamily="34" charset="0"/>
              </a:rPr>
              <a:t>Vatican: archives of the Inquisition – Index of Forbidden Books…lists Bible.</a:t>
            </a:r>
          </a:p>
          <a:p>
            <a:pPr>
              <a:spcAft>
                <a:spcPts val="600"/>
              </a:spcAft>
            </a:pPr>
            <a:r>
              <a:rPr lang="en-US" altLang="en-US" sz="3100" dirty="0">
                <a:solidFill>
                  <a:schemeClr val="bg1"/>
                </a:solidFill>
                <a:ea typeface="Verdana" panose="020B0604030504040204" pitchFamily="34" charset="0"/>
              </a:rPr>
              <a:t>They burned translations and other ‘heretical’ works, burned its translators,</a:t>
            </a:r>
            <a:br>
              <a:rPr lang="en-US" altLang="en-US" sz="3100" dirty="0">
                <a:solidFill>
                  <a:schemeClr val="bg1"/>
                </a:solidFill>
                <a:ea typeface="Verdana" panose="020B0604030504040204" pitchFamily="34" charset="0"/>
              </a:rPr>
            </a:br>
            <a:r>
              <a:rPr lang="en-US" altLang="en-US" sz="3100" dirty="0">
                <a:solidFill>
                  <a:schemeClr val="bg1"/>
                </a:solidFill>
                <a:ea typeface="Verdana" panose="020B0604030504040204" pitchFamily="34" charset="0"/>
              </a:rPr>
              <a:t>and excommunicated its readers.</a:t>
            </a:r>
          </a:p>
          <a:p>
            <a:pPr>
              <a:spcAft>
                <a:spcPts val="600"/>
              </a:spcAft>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27322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4. </a:t>
            </a:r>
            <a:r>
              <a:rPr lang="en-US" altLang="en-US" sz="3600" dirty="0">
                <a:solidFill>
                  <a:srgbClr val="FFFF00"/>
                </a:solidFill>
              </a:rPr>
              <a:t>Never stops tempting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2 Co.2:2…11, reverse encouragement</a:t>
            </a:r>
          </a:p>
          <a:p>
            <a:pPr marL="457200" lvl="1" indent="0">
              <a:spcAft>
                <a:spcPts val="600"/>
              </a:spcAft>
              <a:buNone/>
            </a:pPr>
            <a:r>
              <a:rPr lang="en-US" altLang="en-US" sz="2400" dirty="0">
                <a:solidFill>
                  <a:srgbClr val="CCFFCC"/>
                </a:solidFill>
                <a:ea typeface="Verdana" panose="020B0604030504040204" pitchFamily="34" charset="0"/>
              </a:rPr>
              <a:t>1. </a:t>
            </a:r>
            <a:r>
              <a:rPr lang="en-US" altLang="en-US" sz="3100" dirty="0">
                <a:solidFill>
                  <a:schemeClr val="bg1"/>
                </a:solidFill>
                <a:ea typeface="Verdana" panose="020B0604030504040204" pitchFamily="34" charset="0"/>
              </a:rPr>
              <a:t>Do not become a Christian</a:t>
            </a:r>
          </a:p>
          <a:p>
            <a:pPr marL="457200" lvl="1" indent="0">
              <a:spcAft>
                <a:spcPts val="600"/>
              </a:spcAft>
              <a:buNone/>
            </a:pPr>
            <a:r>
              <a:rPr lang="en-US" altLang="en-US" sz="2400" dirty="0">
                <a:solidFill>
                  <a:srgbClr val="CCFFCC"/>
                </a:solidFill>
                <a:ea typeface="Verdana" panose="020B0604030504040204" pitchFamily="34" charset="0"/>
              </a:rPr>
              <a:t>2. </a:t>
            </a:r>
            <a:r>
              <a:rPr lang="en-US" altLang="en-US" sz="3100" dirty="0">
                <a:solidFill>
                  <a:schemeClr val="bg1"/>
                </a:solidFill>
                <a:ea typeface="Verdana" panose="020B0604030504040204" pitchFamily="34" charset="0"/>
              </a:rPr>
              <a:t>If you do, remain in sin.</a:t>
            </a:r>
          </a:p>
          <a:p>
            <a:pPr marL="457200" lvl="1" indent="0">
              <a:spcAft>
                <a:spcPts val="600"/>
              </a:spcAft>
              <a:buNone/>
            </a:pPr>
            <a:r>
              <a:rPr lang="en-US" altLang="en-US" sz="2400" dirty="0">
                <a:solidFill>
                  <a:srgbClr val="CCFFCC"/>
                </a:solidFill>
                <a:ea typeface="Verdana" panose="020B0604030504040204" pitchFamily="34" charset="0"/>
              </a:rPr>
              <a:t>3. </a:t>
            </a:r>
            <a:r>
              <a:rPr lang="en-US" altLang="en-US" sz="3100" dirty="0">
                <a:solidFill>
                  <a:schemeClr val="bg1"/>
                </a:solidFill>
                <a:ea typeface="Verdana" panose="020B0604030504040204" pitchFamily="34" charset="0"/>
              </a:rPr>
              <a:t>If church withdraws, you are a phony…</a:t>
            </a:r>
          </a:p>
          <a:p>
            <a:pPr>
              <a:spcAft>
                <a:spcPts val="600"/>
              </a:spcAft>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326951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5. </a:t>
            </a:r>
            <a:r>
              <a:rPr lang="en-US" altLang="en-US" sz="3600" dirty="0">
                <a:solidFill>
                  <a:srgbClr val="FFFF00"/>
                </a:solidFill>
              </a:rPr>
              <a:t>Lies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Jn.8</a:t>
            </a:r>
            <a:r>
              <a:rPr lang="en-US" altLang="en-US" sz="3100" baseline="30000" dirty="0">
                <a:solidFill>
                  <a:schemeClr val="bg1"/>
                </a:solidFill>
                <a:ea typeface="Verdana" panose="020B0604030504040204" pitchFamily="34" charset="0"/>
              </a:rPr>
              <a:t>44</a:t>
            </a:r>
            <a:r>
              <a:rPr lang="en-US" altLang="en-US" sz="3100" dirty="0">
                <a:solidFill>
                  <a:schemeClr val="bg1"/>
                </a:solidFill>
                <a:ea typeface="Verdana" panose="020B0604030504040204" pitchFamily="34" charset="0"/>
              </a:rPr>
              <a:t> </a:t>
            </a:r>
            <a:r>
              <a:rPr lang="en-US" altLang="en-US" sz="3100" dirty="0">
                <a:solidFill>
                  <a:srgbClr val="CCFFCC"/>
                </a:solidFill>
                <a:ea typeface="Verdana" panose="020B0604030504040204" pitchFamily="34" charset="0"/>
              </a:rPr>
              <a:t>You are of your father the devil, and the desires of your father you want to do. He was a murderer from the beginning, and does not stand in the truth, because there is no truth in him. When he speaks a lie, he speaks from his own resources, for he is a liar and the father of it</a:t>
            </a:r>
          </a:p>
          <a:p>
            <a:pPr>
              <a:spcAft>
                <a:spcPts val="600"/>
              </a:spcAft>
            </a:pPr>
            <a:r>
              <a:rPr lang="en-US" altLang="en-US" sz="3100" dirty="0">
                <a:solidFill>
                  <a:schemeClr val="bg1"/>
                </a:solidFill>
                <a:ea typeface="Verdana" panose="020B0604030504040204" pitchFamily="34" charset="0"/>
              </a:rPr>
              <a:t>He lies, exaggerates to loosen moral standards…</a:t>
            </a:r>
          </a:p>
          <a:p>
            <a:pPr>
              <a:spcAft>
                <a:spcPts val="600"/>
              </a:spcAft>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4825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6. </a:t>
            </a:r>
            <a:r>
              <a:rPr lang="en-US" altLang="en-US" sz="3600" dirty="0">
                <a:solidFill>
                  <a:srgbClr val="FFFF00"/>
                </a:solidFill>
              </a:rPr>
              <a:t>Blinds minds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2 Co.4</a:t>
            </a:r>
            <a:r>
              <a:rPr lang="en-US" altLang="en-US" sz="3100" baseline="30000" dirty="0">
                <a:solidFill>
                  <a:schemeClr val="bg1"/>
                </a:solidFill>
                <a:ea typeface="Verdana" panose="020B0604030504040204" pitchFamily="34" charset="0"/>
              </a:rPr>
              <a:t>4</a:t>
            </a:r>
            <a:r>
              <a:rPr lang="en-US" altLang="en-US" sz="3100" dirty="0">
                <a:solidFill>
                  <a:schemeClr val="bg1"/>
                </a:solidFill>
                <a:ea typeface="Verdana" panose="020B0604030504040204" pitchFamily="34" charset="0"/>
              </a:rPr>
              <a:t>, </a:t>
            </a:r>
            <a:r>
              <a:rPr lang="en-US" altLang="en-US" sz="3100" dirty="0">
                <a:solidFill>
                  <a:srgbClr val="CCFFCC"/>
                </a:solidFill>
                <a:ea typeface="Verdana" panose="020B0604030504040204" pitchFamily="34" charset="0"/>
              </a:rPr>
              <a:t>whose minds the god of this age has blinded, who do not believe, lest the light of the gospel of the glory of Christ, who is the image of God, should shine on them</a:t>
            </a:r>
          </a:p>
          <a:p>
            <a:pPr>
              <a:spcAft>
                <a:spcPts val="600"/>
              </a:spcAft>
            </a:pPr>
            <a:r>
              <a:rPr lang="en-US" altLang="en-US" sz="3100" dirty="0">
                <a:solidFill>
                  <a:schemeClr val="bg1"/>
                </a:solidFill>
                <a:ea typeface="Verdana" panose="020B0604030504040204" pitchFamily="34" charset="0"/>
              </a:rPr>
              <a:t>Nietzsche…  </a:t>
            </a:r>
          </a:p>
          <a:p>
            <a:pPr>
              <a:spcAft>
                <a:spcPts val="600"/>
              </a:spcAft>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314103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7. </a:t>
            </a:r>
            <a:r>
              <a:rPr lang="en-US" altLang="en-US" sz="3600" dirty="0">
                <a:solidFill>
                  <a:srgbClr val="FFFF00"/>
                </a:solidFill>
              </a:rPr>
              <a:t>Disguises himself</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2 Co.11</a:t>
            </a:r>
            <a:r>
              <a:rPr lang="en-US" altLang="en-US" sz="3100" baseline="30000" dirty="0">
                <a:solidFill>
                  <a:schemeClr val="bg1"/>
                </a:solidFill>
                <a:ea typeface="Verdana" panose="020B0604030504040204" pitchFamily="34" charset="0"/>
              </a:rPr>
              <a:t>4</a:t>
            </a:r>
            <a:r>
              <a:rPr lang="en-US" altLang="en-US" sz="3100" dirty="0">
                <a:solidFill>
                  <a:schemeClr val="bg1"/>
                </a:solidFill>
                <a:ea typeface="Verdana" panose="020B0604030504040204" pitchFamily="34" charset="0"/>
              </a:rPr>
              <a:t> </a:t>
            </a:r>
            <a:r>
              <a:rPr lang="en-US" altLang="en-US" sz="3100" dirty="0">
                <a:solidFill>
                  <a:srgbClr val="CCFFCC"/>
                </a:solidFill>
                <a:ea typeface="Verdana" panose="020B0604030504040204" pitchFamily="34" charset="0"/>
              </a:rPr>
              <a:t>For if he who comes preaches another Jesus whom we have not preached, or if you receive a different spirit which you have not received, or a different gospel which you have not accepted—you may well put up with it!</a:t>
            </a:r>
          </a:p>
          <a:p>
            <a:pPr lvl="1">
              <a:spcAft>
                <a:spcPts val="600"/>
              </a:spcAft>
            </a:pPr>
            <a:r>
              <a:rPr lang="en-US" altLang="en-US" sz="3200" dirty="0">
                <a:solidFill>
                  <a:schemeClr val="bg1"/>
                </a:solidFill>
                <a:ea typeface="Verdana" panose="020B0604030504040204" pitchFamily="34" charset="0"/>
              </a:rPr>
              <a:t>Satan did not tell Eve the truth</a:t>
            </a:r>
          </a:p>
          <a:p>
            <a:pPr lvl="1">
              <a:spcAft>
                <a:spcPts val="600"/>
              </a:spcAft>
            </a:pPr>
            <a:r>
              <a:rPr lang="en-US" altLang="en-US" sz="3200" dirty="0">
                <a:solidFill>
                  <a:schemeClr val="bg1"/>
                </a:solidFill>
                <a:ea typeface="Verdana" panose="020B0604030504040204" pitchFamily="34" charset="0"/>
              </a:rPr>
              <a:t>He seemed sweet . . . pretended interest in her welfare and happiness</a:t>
            </a:r>
          </a:p>
          <a:p>
            <a:pPr>
              <a:spcAft>
                <a:spcPts val="600"/>
              </a:spcAft>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62808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8. </a:t>
            </a:r>
            <a:r>
              <a:rPr lang="en-US" altLang="en-US" sz="3600" dirty="0">
                <a:solidFill>
                  <a:srgbClr val="FFFF00"/>
                </a:solidFill>
              </a:rPr>
              <a:t>Signs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2 Th.2:9-12</a:t>
            </a:r>
          </a:p>
          <a:p>
            <a:pPr>
              <a:spcAft>
                <a:spcPts val="600"/>
              </a:spcAft>
            </a:pPr>
            <a:r>
              <a:rPr lang="en-US" altLang="en-US" sz="3100" dirty="0">
                <a:solidFill>
                  <a:schemeClr val="bg1"/>
                </a:solidFill>
                <a:ea typeface="Verdana" panose="020B0604030504040204" pitchFamily="34" charset="0"/>
              </a:rPr>
              <a:t>Birth of red heifer in Israel = rebuild Temple</a:t>
            </a: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25079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chemeClr val="bg1"/>
                </a:solidFill>
              </a:rPr>
              <a:t>9. </a:t>
            </a:r>
            <a:r>
              <a:rPr lang="en-US" altLang="en-US" sz="3600" dirty="0">
                <a:solidFill>
                  <a:srgbClr val="FFFF00"/>
                </a:solidFill>
              </a:rPr>
              <a:t>Prowls like a lion</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sz="3100" dirty="0">
                <a:solidFill>
                  <a:schemeClr val="bg1"/>
                </a:solidFill>
                <a:ea typeface="Verdana" panose="020B0604030504040204" pitchFamily="34" charset="0"/>
              </a:rPr>
              <a:t>1 Pt.5</a:t>
            </a:r>
            <a:r>
              <a:rPr lang="en-US" altLang="en-US" sz="3100" b="1" baseline="30000" dirty="0">
                <a:solidFill>
                  <a:schemeClr val="bg1"/>
                </a:solidFill>
                <a:ea typeface="Verdana" panose="020B0604030504040204" pitchFamily="34" charset="0"/>
              </a:rPr>
              <a:t>8</a:t>
            </a:r>
            <a:r>
              <a:rPr lang="en-US" altLang="en-US" sz="3100" dirty="0">
                <a:solidFill>
                  <a:schemeClr val="bg1"/>
                </a:solidFill>
                <a:ea typeface="Verdana" panose="020B0604030504040204" pitchFamily="34" charset="0"/>
              </a:rPr>
              <a:t> </a:t>
            </a:r>
            <a:r>
              <a:rPr lang="en-US" altLang="en-US" sz="3100" dirty="0">
                <a:solidFill>
                  <a:srgbClr val="CCFFCC"/>
                </a:solidFill>
                <a:ea typeface="Verdana" panose="020B0604030504040204" pitchFamily="34" charset="0"/>
              </a:rPr>
              <a:t>Be sober, be vigilant; because your adversary the devil walks about like a roaring lion, seeking whom he may devour.</a:t>
            </a:r>
          </a:p>
          <a:p>
            <a:pPr lvl="1">
              <a:spcAft>
                <a:spcPts val="600"/>
              </a:spcAft>
              <a:buFont typeface="Wingdings" panose="05000000000000000000" pitchFamily="2" charset="2"/>
              <a:buChar char="§"/>
            </a:pPr>
            <a:r>
              <a:rPr lang="en-US" altLang="en-US" sz="3200" dirty="0">
                <a:solidFill>
                  <a:schemeClr val="bg1"/>
                </a:solidFill>
                <a:ea typeface="Verdana" panose="020B0604030504040204" pitchFamily="34" charset="0"/>
              </a:rPr>
              <a:t>Persecution</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3950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5334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Satan’s character revealed in his names</a:t>
            </a:r>
          </a:p>
        </p:txBody>
      </p:sp>
      <p:sp>
        <p:nvSpPr>
          <p:cNvPr id="3" name="Title 1">
            <a:extLst>
              <a:ext uri="{FF2B5EF4-FFF2-40B4-BE49-F238E27FC236}">
                <a16:creationId xmlns:a16="http://schemas.microsoft.com/office/drawing/2014/main" id="{C9D29CCD-41EA-458C-89FB-AE7D7C2FFBA0}"/>
              </a:ext>
            </a:extLst>
          </p:cNvPr>
          <p:cNvSpPr txBox="1">
            <a:spLocks/>
          </p:cNvSpPr>
          <p:nvPr/>
        </p:nvSpPr>
        <p:spPr bwMode="auto">
          <a:xfrm>
            <a:off x="1143000" y="2246744"/>
            <a:ext cx="6858000" cy="1295400"/>
          </a:xfrm>
          <a:prstGeom prst="rect">
            <a:avLst/>
          </a:prstGeom>
          <a:solidFill>
            <a:schemeClr val="tx1"/>
          </a:solidFill>
          <a:ln>
            <a:solidFill>
              <a:srgbClr val="99FF33"/>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FFFF99"/>
                </a:solidFill>
                <a:latin typeface="+mn-lt"/>
                <a:ea typeface="Verdana" panose="020B0604030504040204" pitchFamily="34" charset="0"/>
                <a:cs typeface="Verdana" panose="020B0604030504040204" pitchFamily="34" charset="0"/>
              </a:rPr>
              <a:t>The way out of</a:t>
            </a:r>
            <a:br>
              <a:rPr lang="en-US" sz="3600" dirty="0">
                <a:solidFill>
                  <a:srgbClr val="FFFF99"/>
                </a:solidFill>
                <a:latin typeface="+mn-lt"/>
                <a:ea typeface="Verdana" panose="020B0604030504040204" pitchFamily="34" charset="0"/>
                <a:cs typeface="Verdana" panose="020B0604030504040204" pitchFamily="34" charset="0"/>
              </a:rPr>
            </a:br>
            <a:r>
              <a:rPr lang="en-US" sz="3600" dirty="0" err="1">
                <a:solidFill>
                  <a:srgbClr val="FFFF99"/>
                </a:solidFill>
                <a:latin typeface="+mn-lt"/>
                <a:ea typeface="Verdana" panose="020B0604030504040204" pitchFamily="34" charset="0"/>
                <a:cs typeface="Verdana" panose="020B0604030504040204" pitchFamily="34" charset="0"/>
              </a:rPr>
              <a:t>satan’s</a:t>
            </a:r>
            <a:r>
              <a:rPr lang="en-US" sz="3600" dirty="0">
                <a:solidFill>
                  <a:srgbClr val="FFFF99"/>
                </a:solidFill>
                <a:latin typeface="+mn-lt"/>
                <a:ea typeface="Verdana" panose="020B0604030504040204" pitchFamily="34" charset="0"/>
                <a:cs typeface="Verdana" panose="020B0604030504040204" pitchFamily="34" charset="0"/>
              </a:rPr>
              <a:t> snares</a:t>
            </a:r>
            <a:endParaRPr lang="en-US" sz="38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EE527488-69BF-46BD-B021-0302A3AFCF89}"/>
              </a:ext>
            </a:extLst>
          </p:cNvPr>
          <p:cNvSpPr txBox="1">
            <a:spLocks/>
          </p:cNvSpPr>
          <p:nvPr/>
        </p:nvSpPr>
        <p:spPr bwMode="auto">
          <a:xfrm>
            <a:off x="1143000" y="1542472"/>
            <a:ext cx="6858000"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How does </a:t>
            </a:r>
            <a:r>
              <a:rPr lang="en-US" sz="2400" dirty="0" err="1">
                <a:solidFill>
                  <a:schemeClr val="bg1"/>
                </a:solidFill>
                <a:latin typeface="+mn-lt"/>
                <a:ea typeface="Verdana" panose="020B0604030504040204" pitchFamily="34" charset="0"/>
                <a:cs typeface="Verdana" panose="020B0604030504040204" pitchFamily="34" charset="0"/>
              </a:rPr>
              <a:t>satan</a:t>
            </a:r>
            <a:r>
              <a:rPr lang="en-US" sz="2400" dirty="0">
                <a:solidFill>
                  <a:schemeClr val="bg1"/>
                </a:solidFill>
                <a:latin typeface="+mn-lt"/>
                <a:ea typeface="Verdana" panose="020B0604030504040204" pitchFamily="34" charset="0"/>
                <a:cs typeface="Verdana" panose="020B0604030504040204" pitchFamily="34" charset="0"/>
              </a:rPr>
              <a:t> ensnare so many people?</a:t>
            </a:r>
          </a:p>
        </p:txBody>
      </p:sp>
    </p:spTree>
    <p:extLst>
      <p:ext uri="{BB962C8B-B14F-4D97-AF65-F5344CB8AC3E}">
        <p14:creationId xmlns:p14="http://schemas.microsoft.com/office/powerpoint/2010/main" val="175918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Two extremes to avoid…</a:t>
            </a:r>
          </a:p>
        </p:txBody>
      </p:sp>
      <p:sp>
        <p:nvSpPr>
          <p:cNvPr id="3075" name="Rectangle 3"/>
          <p:cNvSpPr>
            <a:spLocks noGrp="1" noChangeArrowheads="1"/>
          </p:cNvSpPr>
          <p:nvPr>
            <p:ph type="body" idx="1"/>
          </p:nvPr>
        </p:nvSpPr>
        <p:spPr>
          <a:xfrm>
            <a:off x="457200" y="990600"/>
            <a:ext cx="8229600" cy="5562600"/>
          </a:xfrm>
        </p:spPr>
        <p:txBody>
          <a:bodyPr/>
          <a:lstStyle/>
          <a:p>
            <a:pPr>
              <a:spcAft>
                <a:spcPts val="300"/>
              </a:spcAft>
            </a:pPr>
            <a:r>
              <a:rPr lang="en-US" altLang="en-US" dirty="0">
                <a:solidFill>
                  <a:srgbClr val="FFFFCC"/>
                </a:solidFill>
              </a:rPr>
              <a:t>Deny </a:t>
            </a:r>
            <a:r>
              <a:rPr lang="en-US" altLang="en-US" dirty="0" err="1">
                <a:solidFill>
                  <a:srgbClr val="FFFFCC"/>
                </a:solidFill>
              </a:rPr>
              <a:t>satan’s</a:t>
            </a:r>
            <a:r>
              <a:rPr lang="en-US" altLang="en-US" dirty="0">
                <a:solidFill>
                  <a:srgbClr val="FFFFCC"/>
                </a:solidFill>
              </a:rPr>
              <a:t> existence</a:t>
            </a:r>
          </a:p>
          <a:p>
            <a:pPr lvl="1">
              <a:spcAft>
                <a:spcPts val="600"/>
              </a:spcAft>
            </a:pPr>
            <a:r>
              <a:rPr lang="en-US" altLang="en-US" sz="3200" dirty="0">
                <a:solidFill>
                  <a:schemeClr val="bg1"/>
                </a:solidFill>
              </a:rPr>
              <a:t>Satan is embarrassment to Catholic scholars.</a:t>
            </a:r>
          </a:p>
          <a:p>
            <a:pPr>
              <a:spcAft>
                <a:spcPts val="300"/>
              </a:spcAft>
            </a:pPr>
            <a:r>
              <a:rPr lang="en-US" altLang="en-US" dirty="0">
                <a:solidFill>
                  <a:srgbClr val="FFFFCC"/>
                </a:solidFill>
              </a:rPr>
              <a:t>Delight in </a:t>
            </a:r>
            <a:r>
              <a:rPr lang="en-US" altLang="en-US" dirty="0" err="1">
                <a:solidFill>
                  <a:srgbClr val="FFFFCC"/>
                </a:solidFill>
              </a:rPr>
              <a:t>satan’s</a:t>
            </a:r>
            <a:r>
              <a:rPr lang="en-US" altLang="en-US" dirty="0">
                <a:solidFill>
                  <a:srgbClr val="FFFFCC"/>
                </a:solidFill>
              </a:rPr>
              <a:t> enticements</a:t>
            </a:r>
          </a:p>
          <a:p>
            <a:pPr lvl="1">
              <a:spcAft>
                <a:spcPts val="600"/>
              </a:spcAft>
            </a:pPr>
            <a:r>
              <a:rPr lang="en-US" altLang="en-US" sz="3200" dirty="0">
                <a:solidFill>
                  <a:srgbClr val="FFFF00"/>
                </a:solidFill>
              </a:rPr>
              <a:t>Satanic Bible:  </a:t>
            </a:r>
            <a:r>
              <a:rPr lang="en-US" sz="3200" dirty="0">
                <a:solidFill>
                  <a:schemeClr val="bg1"/>
                </a:solidFill>
                <a:latin typeface="Calibri" panose="020F0502020204030204" pitchFamily="34" charset="0"/>
                <a:ea typeface="Times New Roman" panose="02020603050405020304" pitchFamily="18" charset="0"/>
              </a:rPr>
              <a:t>“Hate your enemies with a whole heart, and if a man smite you on one cheek, SMASH him on the other!    Smite him hip and thigh, for self-preservation is the highest law.”</a:t>
            </a:r>
          </a:p>
          <a:p>
            <a:pPr lvl="1">
              <a:spcAft>
                <a:spcPts val="600"/>
              </a:spcAft>
            </a:pPr>
            <a:endParaRPr lang="en-US" altLang="en-US" dirty="0">
              <a:solidFill>
                <a:schemeClr val="bg1"/>
              </a:solidFill>
            </a:endParaRPr>
          </a:p>
          <a:p>
            <a:pPr marL="0" indent="0">
              <a:buNone/>
            </a:pPr>
            <a:endParaRPr lang="en-US" altLang="en-US" dirty="0">
              <a:solidFill>
                <a:schemeClr val="bg1"/>
              </a:solidFill>
            </a:endParaRPr>
          </a:p>
          <a:p>
            <a:pPr marL="0" indent="0">
              <a:buNone/>
            </a:pPr>
            <a:endParaRPr lang="en-US" b="1" dirty="0"/>
          </a:p>
          <a:p>
            <a:pPr marL="0" indent="0">
              <a:buNone/>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275625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Satan is our adversary</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sz="3600" dirty="0">
                <a:solidFill>
                  <a:srgbClr val="CCFFFF"/>
                </a:solidFill>
                <a:ea typeface="Verdana" panose="020B0604030504040204" pitchFamily="34" charset="0"/>
              </a:rPr>
              <a:t>Lord is our advocate</a:t>
            </a:r>
          </a:p>
          <a:p>
            <a:pPr marL="0" indent="0">
              <a:spcAft>
                <a:spcPts val="0"/>
              </a:spcAft>
              <a:buNone/>
            </a:pPr>
            <a:r>
              <a:rPr lang="en-US" altLang="en-US" dirty="0">
                <a:solidFill>
                  <a:schemeClr val="bg1"/>
                </a:solidFill>
                <a:ea typeface="Verdana" panose="020B0604030504040204" pitchFamily="34" charset="0"/>
              </a:rPr>
              <a:t>1 Jn.2</a:t>
            </a:r>
            <a:r>
              <a:rPr lang="en-US" altLang="en-US" b="1" baseline="30000" dirty="0">
                <a:solidFill>
                  <a:srgbClr val="FFC000"/>
                </a:solidFill>
                <a:ea typeface="Verdana" panose="020B0604030504040204" pitchFamily="34" charset="0"/>
              </a:rPr>
              <a:t>1 </a:t>
            </a:r>
            <a:r>
              <a:rPr lang="en-US" altLang="en-US" dirty="0">
                <a:solidFill>
                  <a:schemeClr val="bg1"/>
                </a:solidFill>
                <a:ea typeface="Verdana" panose="020B0604030504040204" pitchFamily="34" charset="0"/>
              </a:rPr>
              <a:t>My little children, these things I write to you, so that you may not sin. And if anyone sins, we have an Advocate with the Father, Jesus Christ the righteous. </a:t>
            </a:r>
          </a:p>
        </p:txBody>
      </p:sp>
    </p:spTree>
    <p:extLst>
      <p:ext uri="{BB962C8B-B14F-4D97-AF65-F5344CB8AC3E}">
        <p14:creationId xmlns:p14="http://schemas.microsoft.com/office/powerpoint/2010/main" val="264085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CCFFFF"/>
                </a:solidFill>
              </a:rPr>
              <a:t>God provides for our victory over </a:t>
            </a:r>
            <a:r>
              <a:rPr lang="en-US" altLang="en-US" sz="3600" dirty="0" err="1">
                <a:solidFill>
                  <a:srgbClr val="CCFFFF"/>
                </a:solidFill>
              </a:rPr>
              <a:t>satan</a:t>
            </a:r>
            <a:endParaRPr lang="en-US" altLang="en-US" sz="3600" dirty="0">
              <a:solidFill>
                <a:srgbClr val="CCFFFF"/>
              </a:solidFill>
            </a:endParaRP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chemeClr val="bg1"/>
                </a:solidFill>
                <a:ea typeface="Verdana" panose="020B0604030504040204" pitchFamily="34" charset="0"/>
              </a:rPr>
              <a:t>2 Tim.2</a:t>
            </a:r>
          </a:p>
          <a:p>
            <a:pPr marL="517525" indent="-517525" defTabSz="628650">
              <a:spcAft>
                <a:spcPts val="600"/>
              </a:spcAft>
              <a:buNone/>
              <a:tabLst>
                <a:tab pos="396875" algn="l"/>
              </a:tabLst>
            </a:pPr>
            <a:r>
              <a:rPr lang="en-US" altLang="en-US" b="1" baseline="30000" dirty="0">
                <a:solidFill>
                  <a:srgbClr val="FFC000"/>
                </a:solidFill>
                <a:ea typeface="Verdana" panose="020B0604030504040204" pitchFamily="34" charset="0"/>
              </a:rPr>
              <a:t>21</a:t>
            </a:r>
            <a:r>
              <a:rPr lang="en-US" altLang="en-US" b="1" baseline="30000" dirty="0">
                <a:solidFill>
                  <a:schemeClr val="bg1"/>
                </a:solidFill>
                <a:ea typeface="Verdana" panose="020B0604030504040204" pitchFamily="34" charset="0"/>
              </a:rPr>
              <a:t> </a:t>
            </a:r>
            <a:r>
              <a:rPr lang="en-US" altLang="en-US" dirty="0">
                <a:solidFill>
                  <a:srgbClr val="FFFF00"/>
                </a:solidFill>
                <a:ea typeface="Verdana" panose="020B0604030504040204" pitchFamily="34" charset="0"/>
              </a:rPr>
              <a:t>Fill</a:t>
            </a:r>
            <a:r>
              <a:rPr lang="en-US" altLang="en-US" dirty="0">
                <a:solidFill>
                  <a:schemeClr val="bg1"/>
                </a:solidFill>
                <a:ea typeface="Verdana" panose="020B0604030504040204" pitchFamily="34" charset="0"/>
              </a:rPr>
              <a:t> (as vessel) with every good work 	  </a:t>
            </a:r>
            <a:r>
              <a:rPr lang="en-US" altLang="en-US" sz="2800" dirty="0">
                <a:solidFill>
                  <a:schemeClr val="bg1"/>
                </a:solidFill>
                <a:ea typeface="Verdana" panose="020B0604030504040204" pitchFamily="34" charset="0"/>
              </a:rPr>
              <a:t>(22, 24). </a:t>
            </a:r>
            <a:endParaRPr lang="en-US" altLang="en-US" dirty="0">
              <a:solidFill>
                <a:schemeClr val="bg1"/>
              </a:solidFill>
              <a:ea typeface="Verdana" panose="020B0604030504040204" pitchFamily="34" charset="0"/>
            </a:endParaRPr>
          </a:p>
          <a:p>
            <a:pPr marL="0" indent="0" defTabSz="628650">
              <a:spcAft>
                <a:spcPts val="600"/>
              </a:spcAft>
              <a:buNone/>
            </a:pPr>
            <a:r>
              <a:rPr lang="en-US" altLang="en-US" b="1" baseline="30000" dirty="0">
                <a:solidFill>
                  <a:srgbClr val="FFC000"/>
                </a:solidFill>
                <a:ea typeface="Verdana" panose="020B0604030504040204" pitchFamily="34" charset="0"/>
              </a:rPr>
              <a:t>22a </a:t>
            </a:r>
            <a:r>
              <a:rPr lang="en-US" altLang="en-US" dirty="0">
                <a:solidFill>
                  <a:srgbClr val="FFFF00"/>
                </a:solidFill>
                <a:ea typeface="Verdana" panose="020B0604030504040204" pitchFamily="34" charset="0"/>
              </a:rPr>
              <a:t>Flee</a:t>
            </a:r>
            <a:r>
              <a:rPr lang="en-US" altLang="en-US" dirty="0">
                <a:solidFill>
                  <a:schemeClr val="bg1"/>
                </a:solidFill>
                <a:ea typeface="Verdana" panose="020B0604030504040204" pitchFamily="34" charset="0"/>
              </a:rPr>
              <a:t> (youthful) lusts.   </a:t>
            </a:r>
            <a:r>
              <a:rPr lang="en-US" altLang="en-US" sz="3000" dirty="0">
                <a:solidFill>
                  <a:schemeClr val="bg1"/>
                </a:solidFill>
                <a:ea typeface="Verdana" panose="020B0604030504040204" pitchFamily="34" charset="0"/>
              </a:rPr>
              <a:t>Gn.39</a:t>
            </a:r>
          </a:p>
          <a:p>
            <a:pPr marL="0" indent="0" defTabSz="628650">
              <a:spcAft>
                <a:spcPts val="600"/>
              </a:spcAft>
              <a:buNone/>
            </a:pPr>
            <a:r>
              <a:rPr lang="en-US" altLang="en-US" b="1" baseline="30000" dirty="0">
                <a:solidFill>
                  <a:srgbClr val="FFC000"/>
                </a:solidFill>
                <a:ea typeface="Verdana" panose="020B0604030504040204" pitchFamily="34" charset="0"/>
              </a:rPr>
              <a:t>22b</a:t>
            </a:r>
            <a:r>
              <a:rPr lang="en-US" altLang="en-US" dirty="0">
                <a:solidFill>
                  <a:schemeClr val="bg1"/>
                </a:solidFill>
                <a:ea typeface="Verdana" panose="020B0604030504040204" pitchFamily="34" charset="0"/>
              </a:rPr>
              <a:t> </a:t>
            </a:r>
            <a:r>
              <a:rPr lang="en-US" altLang="en-US" dirty="0">
                <a:solidFill>
                  <a:srgbClr val="FFFF00"/>
                </a:solidFill>
                <a:ea typeface="Verdana" panose="020B0604030504040204" pitchFamily="34" charset="0"/>
              </a:rPr>
              <a:t>Follow</a:t>
            </a:r>
            <a:r>
              <a:rPr lang="en-US" altLang="en-US" dirty="0">
                <a:solidFill>
                  <a:schemeClr val="bg1"/>
                </a:solidFill>
                <a:ea typeface="Verdana" panose="020B0604030504040204" pitchFamily="34" charset="0"/>
              </a:rPr>
              <a:t> </a:t>
            </a:r>
            <a:r>
              <a:rPr lang="en-US" altLang="en-US" sz="2800" dirty="0">
                <a:solidFill>
                  <a:schemeClr val="bg1"/>
                </a:solidFill>
                <a:ea typeface="Verdana" panose="020B0604030504040204" pitchFamily="34" charset="0"/>
              </a:rPr>
              <a:t>(pursue) </a:t>
            </a:r>
            <a:r>
              <a:rPr lang="en-US" altLang="en-US" dirty="0">
                <a:solidFill>
                  <a:schemeClr val="bg1"/>
                </a:solidFill>
                <a:ea typeface="Verdana" panose="020B0604030504040204" pitchFamily="34" charset="0"/>
              </a:rPr>
              <a:t>righteousness.  </a:t>
            </a:r>
            <a:r>
              <a:rPr lang="en-US" altLang="en-US" sz="3000" dirty="0">
                <a:solidFill>
                  <a:schemeClr val="bg1"/>
                </a:solidFill>
                <a:ea typeface="Verdana" panose="020B0604030504040204" pitchFamily="34" charset="0"/>
              </a:rPr>
              <a:t>Ph.3:14 </a:t>
            </a:r>
          </a:p>
          <a:p>
            <a:pPr marL="0" indent="0" defTabSz="628650">
              <a:spcAft>
                <a:spcPts val="600"/>
              </a:spcAft>
              <a:buNone/>
            </a:pPr>
            <a:r>
              <a:rPr lang="en-US" altLang="en-US" b="1" baseline="30000" dirty="0">
                <a:solidFill>
                  <a:srgbClr val="FFC000"/>
                </a:solidFill>
                <a:ea typeface="Verdana" panose="020B0604030504040204" pitchFamily="34" charset="0"/>
              </a:rPr>
              <a:t>23</a:t>
            </a:r>
            <a:r>
              <a:rPr lang="en-US" altLang="en-US" dirty="0">
                <a:solidFill>
                  <a:schemeClr val="bg1"/>
                </a:solidFill>
                <a:ea typeface="Verdana" panose="020B0604030504040204" pitchFamily="34" charset="0"/>
              </a:rPr>
              <a:t> </a:t>
            </a:r>
            <a:r>
              <a:rPr lang="en-US" altLang="en-US" dirty="0">
                <a:solidFill>
                  <a:srgbClr val="FFFF00"/>
                </a:solidFill>
                <a:ea typeface="Verdana" panose="020B0604030504040204" pitchFamily="34" charset="0"/>
              </a:rPr>
              <a:t>Fight</a:t>
            </a:r>
            <a:r>
              <a:rPr lang="en-US" altLang="en-US" dirty="0">
                <a:solidFill>
                  <a:schemeClr val="bg1"/>
                </a:solidFill>
                <a:ea typeface="Verdana" panose="020B0604030504040204" pitchFamily="34" charset="0"/>
              </a:rPr>
              <a:t> distractions.   Lk.14:18-19   </a:t>
            </a:r>
          </a:p>
          <a:p>
            <a:pPr marL="0" indent="0" defTabSz="628650">
              <a:spcAft>
                <a:spcPts val="600"/>
              </a:spcAft>
              <a:buNone/>
            </a:pPr>
            <a:r>
              <a:rPr lang="en-US" altLang="en-US" b="1" baseline="30000" dirty="0">
                <a:solidFill>
                  <a:srgbClr val="FFC000"/>
                </a:solidFill>
                <a:ea typeface="Verdana" panose="020B0604030504040204" pitchFamily="34" charset="0"/>
              </a:rPr>
              <a:t>24-26</a:t>
            </a:r>
            <a:r>
              <a:rPr lang="en-US" altLang="en-US" dirty="0">
                <a:solidFill>
                  <a:schemeClr val="bg1"/>
                </a:solidFill>
                <a:ea typeface="Verdana" panose="020B0604030504040204" pitchFamily="34" charset="0"/>
              </a:rPr>
              <a:t> </a:t>
            </a:r>
            <a:r>
              <a:rPr lang="en-US" altLang="en-US" dirty="0">
                <a:solidFill>
                  <a:srgbClr val="FFFF00"/>
                </a:solidFill>
                <a:ea typeface="Verdana" panose="020B0604030504040204" pitchFamily="34" charset="0"/>
              </a:rPr>
              <a:t>Fortify</a:t>
            </a:r>
            <a:r>
              <a:rPr lang="en-US" altLang="en-US" dirty="0">
                <a:solidFill>
                  <a:schemeClr val="bg1"/>
                </a:solidFill>
                <a:ea typeface="Verdana" panose="020B0604030504040204" pitchFamily="34" charset="0"/>
              </a:rPr>
              <a:t> </a:t>
            </a:r>
            <a:r>
              <a:rPr lang="en-US" altLang="en-US" sz="2800" dirty="0">
                <a:solidFill>
                  <a:schemeClr val="bg1"/>
                </a:solidFill>
                <a:ea typeface="Verdana" panose="020B0604030504040204" pitchFamily="34" charset="0"/>
              </a:rPr>
              <a:t>(edify)</a:t>
            </a:r>
            <a:r>
              <a:rPr lang="en-US" altLang="en-US" dirty="0">
                <a:solidFill>
                  <a:schemeClr val="bg1"/>
                </a:solidFill>
                <a:ea typeface="Verdana" panose="020B0604030504040204" pitchFamily="34" charset="0"/>
              </a:rPr>
              <a:t> brothers…   </a:t>
            </a:r>
          </a:p>
          <a:p>
            <a:pPr marL="396875" indent="-396875" defTabSz="628650">
              <a:spcAft>
                <a:spcPts val="0"/>
              </a:spcAft>
              <a:buNone/>
            </a:pPr>
            <a:r>
              <a:rPr lang="en-US" altLang="en-US" b="1" baseline="30000" dirty="0">
                <a:solidFill>
                  <a:srgbClr val="FFC000"/>
                </a:solidFill>
                <a:ea typeface="Verdana" panose="020B0604030504040204" pitchFamily="34" charset="0"/>
              </a:rPr>
              <a:t>26</a:t>
            </a:r>
            <a:r>
              <a:rPr lang="en-US" altLang="en-US" dirty="0">
                <a:solidFill>
                  <a:schemeClr val="bg1"/>
                </a:solidFill>
                <a:ea typeface="Verdana" panose="020B0604030504040204" pitchFamily="34" charset="0"/>
              </a:rPr>
              <a:t> </a:t>
            </a:r>
            <a:r>
              <a:rPr lang="en-US" altLang="en-US" dirty="0">
                <a:solidFill>
                  <a:srgbClr val="FFFF00"/>
                </a:solidFill>
                <a:ea typeface="Verdana" panose="020B0604030504040204" pitchFamily="34" charset="0"/>
              </a:rPr>
              <a:t>Free  </a:t>
            </a:r>
            <a:r>
              <a:rPr lang="en-US" altLang="en-US" dirty="0">
                <a:solidFill>
                  <a:schemeClr val="bg1"/>
                </a:solidFill>
                <a:ea typeface="Verdana" panose="020B0604030504040204" pitchFamily="34" charset="0"/>
              </a:rPr>
              <a:t>…</a:t>
            </a:r>
            <a:r>
              <a:rPr lang="en-US" altLang="en-US" dirty="0" err="1">
                <a:solidFill>
                  <a:schemeClr val="bg1"/>
                </a:solidFill>
                <a:ea typeface="Verdana" panose="020B0604030504040204" pitchFamily="34" charset="0"/>
              </a:rPr>
              <a:t>satan</a:t>
            </a:r>
            <a:r>
              <a:rPr lang="en-US" altLang="en-US" dirty="0">
                <a:solidFill>
                  <a:schemeClr val="bg1"/>
                </a:solidFill>
                <a:ea typeface="Verdana" panose="020B0604030504040204" pitchFamily="34" charset="0"/>
              </a:rPr>
              <a:t> catches people to do his will, for their eternal destruction…</a:t>
            </a:r>
            <a:endParaRPr lang="en-US" altLang="en-US" dirty="0">
              <a:solidFill>
                <a:srgbClr val="FFFF00"/>
              </a:solidFill>
              <a:ea typeface="Verdana" panose="020B0604030504040204" pitchFamily="34" charset="0"/>
            </a:endParaRPr>
          </a:p>
        </p:txBody>
      </p:sp>
    </p:spTree>
    <p:extLst>
      <p:ext uri="{BB962C8B-B14F-4D97-AF65-F5344CB8AC3E}">
        <p14:creationId xmlns:p14="http://schemas.microsoft.com/office/powerpoint/2010/main" val="214692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Know the enemy</a:t>
            </a:r>
          </a:p>
        </p:txBody>
      </p:sp>
      <p:sp>
        <p:nvSpPr>
          <p:cNvPr id="3075" name="Rectangle 3"/>
          <p:cNvSpPr>
            <a:spLocks noGrp="1" noChangeArrowheads="1"/>
          </p:cNvSpPr>
          <p:nvPr>
            <p:ph type="body" idx="1"/>
          </p:nvPr>
        </p:nvSpPr>
        <p:spPr>
          <a:xfrm>
            <a:off x="457200" y="990600"/>
            <a:ext cx="8229600" cy="5562600"/>
          </a:xfrm>
        </p:spPr>
        <p:txBody>
          <a:bodyPr/>
          <a:lstStyle/>
          <a:p>
            <a:pPr marL="0" indent="0">
              <a:spcAft>
                <a:spcPts val="300"/>
              </a:spcAft>
              <a:buNone/>
            </a:pPr>
            <a:r>
              <a:rPr lang="en-US" altLang="en-US" sz="3100" dirty="0">
                <a:solidFill>
                  <a:schemeClr val="bg1"/>
                </a:solidFill>
              </a:rPr>
              <a:t>“…lest Satan should take advantage of us; for we are not ignorant of his devices” </a:t>
            </a:r>
            <a:r>
              <a:rPr lang="en-US" altLang="en-US" sz="2400" dirty="0">
                <a:solidFill>
                  <a:schemeClr val="bg1"/>
                </a:solidFill>
              </a:rPr>
              <a:t>– 2 Co.2:11 </a:t>
            </a:r>
          </a:p>
          <a:p>
            <a:pPr>
              <a:spcAft>
                <a:spcPts val="300"/>
              </a:spcAft>
            </a:pPr>
            <a:r>
              <a:rPr lang="en-US" altLang="en-US" dirty="0">
                <a:solidFill>
                  <a:srgbClr val="CCFFCC"/>
                </a:solidFill>
              </a:rPr>
              <a:t>Implies knowledge of . . . </a:t>
            </a:r>
          </a:p>
          <a:p>
            <a:pPr lvl="1">
              <a:spcAft>
                <a:spcPts val="300"/>
              </a:spcAft>
            </a:pPr>
            <a:r>
              <a:rPr lang="en-US" altLang="en-US" sz="3200" dirty="0">
                <a:solidFill>
                  <a:srgbClr val="CCFFCC"/>
                </a:solidFill>
              </a:rPr>
              <a:t>Enemy himself  </a:t>
            </a:r>
            <a:r>
              <a:rPr lang="en-US" altLang="en-US" sz="3200" dirty="0">
                <a:solidFill>
                  <a:schemeClr val="bg1"/>
                </a:solidFill>
              </a:rPr>
              <a:t>(tactics…)</a:t>
            </a:r>
          </a:p>
          <a:p>
            <a:pPr lvl="1">
              <a:spcAft>
                <a:spcPts val="300"/>
              </a:spcAft>
            </a:pPr>
            <a:r>
              <a:rPr lang="en-US" altLang="en-US" sz="3200" dirty="0">
                <a:solidFill>
                  <a:srgbClr val="CCFFCC"/>
                </a:solidFill>
              </a:rPr>
              <a:t>Enticements he uses  </a:t>
            </a:r>
            <a:r>
              <a:rPr lang="en-US" altLang="en-US" sz="3000" dirty="0">
                <a:solidFill>
                  <a:schemeClr val="bg1"/>
                </a:solidFill>
              </a:rPr>
              <a:t>(2 Co.2)</a:t>
            </a:r>
          </a:p>
          <a:p>
            <a:pPr lvl="2">
              <a:spcAft>
                <a:spcPts val="300"/>
              </a:spcAft>
            </a:pPr>
            <a:r>
              <a:rPr lang="en-US" altLang="en-US" sz="3000" dirty="0">
                <a:solidFill>
                  <a:schemeClr val="bg1"/>
                </a:solidFill>
              </a:rPr>
              <a:t>“But each one is tempted when he is drawn away by his own desires and enticed” </a:t>
            </a:r>
            <a:r>
              <a:rPr lang="en-US" altLang="en-US" dirty="0">
                <a:solidFill>
                  <a:schemeClr val="bg1"/>
                </a:solidFill>
              </a:rPr>
              <a:t>– Ja.1:14</a:t>
            </a:r>
            <a:endParaRPr lang="en-US" altLang="en-US" sz="3000" dirty="0">
              <a:solidFill>
                <a:schemeClr val="bg1"/>
              </a:solidFill>
            </a:endParaRPr>
          </a:p>
          <a:p>
            <a:pPr lvl="2">
              <a:spcAft>
                <a:spcPts val="300"/>
              </a:spcAft>
            </a:pPr>
            <a:endParaRPr lang="en-US" altLang="en-US" sz="3000"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1331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1295400"/>
          </a:xfrm>
          <a:solidFill>
            <a:schemeClr val="tx1"/>
          </a:solidFill>
          <a:ln>
            <a:solidFill>
              <a:srgbClr val="99FF33"/>
            </a:solidFill>
          </a:ln>
          <a:effectLst>
            <a:outerShdw blurRad="50800" dist="38100" dir="2700000" algn="tl" rotWithShape="0">
              <a:prstClr val="black">
                <a:alpha val="40000"/>
              </a:prstClr>
            </a:outerShdw>
          </a:effectLst>
        </p:spPr>
        <p:txBody>
          <a:bodyPr anchor="ctr" anchorCtr="0"/>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99"/>
                </a:solidFill>
                <a:latin typeface="+mn-lt"/>
                <a:ea typeface="Verdana" panose="020B0604030504040204" pitchFamily="34" charset="0"/>
                <a:cs typeface="Verdana" panose="020B0604030504040204" pitchFamily="34" charset="0"/>
              </a:rPr>
              <a:t>Satan’s character is</a:t>
            </a:r>
            <a:br>
              <a:rPr lang="en-US" sz="3600" dirty="0">
                <a:solidFill>
                  <a:srgbClr val="FFFF99"/>
                </a:solidFill>
                <a:latin typeface="+mn-lt"/>
                <a:ea typeface="Verdana" panose="020B0604030504040204" pitchFamily="34" charset="0"/>
                <a:cs typeface="Verdana" panose="020B0604030504040204" pitchFamily="34" charset="0"/>
              </a:rPr>
            </a:br>
            <a:r>
              <a:rPr lang="en-US" sz="3600" dirty="0">
                <a:solidFill>
                  <a:srgbClr val="FFFF99"/>
                </a:solidFill>
                <a:latin typeface="+mn-lt"/>
                <a:ea typeface="Verdana" panose="020B0604030504040204" pitchFamily="34" charset="0"/>
                <a:cs typeface="Verdana" panose="020B0604030504040204" pitchFamily="34" charset="0"/>
              </a:rPr>
              <a:t>revealed in his names</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600"/>
              </a:spcAft>
              <a:buFont typeface="Wingdings" panose="05000000000000000000" pitchFamily="2" charset="2"/>
              <a:buChar char="§"/>
            </a:pPr>
            <a:r>
              <a:rPr lang="en-US" altLang="en-US" sz="3100" dirty="0">
                <a:solidFill>
                  <a:srgbClr val="FFFFCC"/>
                </a:solidFill>
              </a:rPr>
              <a:t>Serpent: crooked, deceitful.   </a:t>
            </a:r>
            <a:r>
              <a:rPr lang="en-US" altLang="en-US" sz="3100" dirty="0">
                <a:solidFill>
                  <a:schemeClr val="bg1"/>
                </a:solidFill>
              </a:rPr>
              <a:t>Gn.3:</a:t>
            </a:r>
            <a:r>
              <a:rPr lang="en-US" altLang="en-US" sz="3000" dirty="0">
                <a:solidFill>
                  <a:schemeClr val="bg1"/>
                </a:solidFill>
              </a:rPr>
              <a:t>1</a:t>
            </a:r>
          </a:p>
          <a:p>
            <a:pPr marL="628650" lvl="1" indent="-287338">
              <a:spcAft>
                <a:spcPts val="600"/>
              </a:spcAft>
              <a:buFont typeface="Wingdings" panose="05000000000000000000" pitchFamily="2" charset="2"/>
              <a:buChar char="§"/>
            </a:pPr>
            <a:r>
              <a:rPr lang="en-US" altLang="en-US" sz="3100" dirty="0">
                <a:solidFill>
                  <a:schemeClr val="bg1"/>
                </a:solidFill>
              </a:rPr>
              <a:t>2 Co.11:3, deceive, cheat, cunning: one who uses his ability unscrupulously, resorting to trickery and slyness</a:t>
            </a:r>
            <a:r>
              <a:rPr lang="en-US" altLang="en-US" sz="3000" dirty="0">
                <a:solidFill>
                  <a:schemeClr val="bg1"/>
                </a:solidFill>
              </a:rPr>
              <a:t>.    Jn.8:44</a:t>
            </a:r>
          </a:p>
          <a:p>
            <a:pPr marL="628650" lvl="1" indent="-287338">
              <a:spcAft>
                <a:spcPts val="600"/>
              </a:spcAft>
              <a:buFont typeface="Wingdings" panose="05000000000000000000" pitchFamily="2" charset="2"/>
              <a:buChar char="§"/>
            </a:pPr>
            <a:r>
              <a:rPr lang="en-US" altLang="en-US" sz="3100" dirty="0">
                <a:solidFill>
                  <a:schemeClr val="bg1"/>
                </a:solidFill>
              </a:rPr>
              <a:t>Serpent deceived with words (Gn.3:4).</a:t>
            </a:r>
          </a:p>
          <a:p>
            <a:pPr marL="628650" lvl="2" indent="-287338">
              <a:spcAft>
                <a:spcPts val="600"/>
              </a:spcAft>
              <a:buFont typeface="Wingdings" panose="05000000000000000000" pitchFamily="2" charset="2"/>
              <a:buChar char="§"/>
            </a:pPr>
            <a:r>
              <a:rPr lang="en-US" altLang="en-US" sz="3100" dirty="0">
                <a:solidFill>
                  <a:schemeClr val="bg1"/>
                </a:solidFill>
              </a:rPr>
              <a:t>Ro.16:17-18, a final warning</a:t>
            </a:r>
          </a:p>
          <a:p>
            <a:pPr marL="1028700" lvl="2" indent="-287338">
              <a:spcAft>
                <a:spcPts val="600"/>
              </a:spcAft>
              <a:buFont typeface="Wingdings" panose="05000000000000000000" pitchFamily="2" charset="2"/>
              <a:buChar char="§"/>
            </a:pPr>
            <a:r>
              <a:rPr lang="en-US" altLang="en-US" sz="3000" dirty="0">
                <a:solidFill>
                  <a:srgbClr val="CCFFCC"/>
                </a:solidFill>
              </a:rPr>
              <a:t>Motive: </a:t>
            </a:r>
            <a:r>
              <a:rPr lang="en-US" altLang="en-US" sz="3000" dirty="0">
                <a:solidFill>
                  <a:schemeClr val="bg1"/>
                </a:solidFill>
              </a:rPr>
              <a:t>cause division with contrary teaching.</a:t>
            </a:r>
          </a:p>
          <a:p>
            <a:pPr marL="1028700" lvl="2" indent="-287338">
              <a:spcAft>
                <a:spcPts val="600"/>
              </a:spcAft>
              <a:buFont typeface="Wingdings" panose="05000000000000000000" pitchFamily="2" charset="2"/>
              <a:buChar char="§"/>
            </a:pPr>
            <a:r>
              <a:rPr lang="en-US" altLang="en-US" sz="3000" dirty="0">
                <a:solidFill>
                  <a:srgbClr val="CCFFCC"/>
                </a:solidFill>
              </a:rPr>
              <a:t>Means:</a:t>
            </a:r>
            <a:r>
              <a:rPr lang="en-US" altLang="en-US" sz="3000" dirty="0">
                <a:solidFill>
                  <a:schemeClr val="bg1"/>
                </a:solidFill>
              </a:rPr>
              <a:t> smooth words; flattering speech.</a:t>
            </a:r>
          </a:p>
        </p:txBody>
      </p:sp>
    </p:spTree>
    <p:extLst>
      <p:ext uri="{BB962C8B-B14F-4D97-AF65-F5344CB8AC3E}">
        <p14:creationId xmlns:p14="http://schemas.microsoft.com/office/powerpoint/2010/main" val="251441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300"/>
              </a:spcAft>
              <a:buFont typeface="Wingdings" panose="05000000000000000000" pitchFamily="2" charset="2"/>
              <a:buChar char="§"/>
            </a:pPr>
            <a:r>
              <a:rPr lang="en-US" altLang="en-US" sz="3100" dirty="0">
                <a:solidFill>
                  <a:srgbClr val="FFFFCC"/>
                </a:solidFill>
              </a:rPr>
              <a:t>Belial </a:t>
            </a:r>
            <a:r>
              <a:rPr lang="en-US" altLang="en-US" sz="2800" dirty="0">
                <a:solidFill>
                  <a:srgbClr val="FFFFCC"/>
                </a:solidFill>
              </a:rPr>
              <a:t>(</a:t>
            </a:r>
            <a:r>
              <a:rPr lang="en-US" altLang="en-US" sz="2800" dirty="0" err="1">
                <a:solidFill>
                  <a:srgbClr val="FFFFCC"/>
                </a:solidFill>
              </a:rPr>
              <a:t>Beliar</a:t>
            </a:r>
            <a:r>
              <a:rPr lang="en-US" altLang="en-US" sz="2800" dirty="0">
                <a:solidFill>
                  <a:srgbClr val="FFFFCC"/>
                </a:solidFill>
              </a:rPr>
              <a:t>)</a:t>
            </a:r>
            <a:r>
              <a:rPr lang="en-US" altLang="en-US" sz="3100" dirty="0">
                <a:solidFill>
                  <a:srgbClr val="FFFFCC"/>
                </a:solidFill>
              </a:rPr>
              <a:t>: useless, worthless.</a:t>
            </a:r>
          </a:p>
          <a:p>
            <a:pPr marL="628650" lvl="1" indent="-287338">
              <a:spcAft>
                <a:spcPts val="600"/>
              </a:spcAft>
              <a:buFont typeface="Wingdings" panose="05000000000000000000" pitchFamily="2" charset="2"/>
              <a:buChar char="§"/>
            </a:pPr>
            <a:r>
              <a:rPr lang="en-US" altLang="en-US" sz="3100" dirty="0">
                <a:solidFill>
                  <a:schemeClr val="bg1"/>
                </a:solidFill>
              </a:rPr>
              <a:t>1 Sm.2:12, </a:t>
            </a:r>
            <a:r>
              <a:rPr lang="en-US" altLang="en-US" sz="3100" i="1" dirty="0">
                <a:solidFill>
                  <a:srgbClr val="CCFFCC"/>
                </a:solidFill>
              </a:rPr>
              <a:t>sons of Belial </a:t>
            </a:r>
            <a:r>
              <a:rPr lang="en-US" altLang="en-US" sz="3100" dirty="0">
                <a:solidFill>
                  <a:schemeClr val="bg1"/>
                </a:solidFill>
              </a:rPr>
              <a:t>(worthless men, base fellows).   </a:t>
            </a:r>
          </a:p>
          <a:p>
            <a:pPr marL="628650" lvl="1" indent="-287338">
              <a:spcAft>
                <a:spcPts val="600"/>
              </a:spcAft>
              <a:buFont typeface="Wingdings" panose="05000000000000000000" pitchFamily="2" charset="2"/>
              <a:buChar char="§"/>
            </a:pPr>
            <a:r>
              <a:rPr lang="en-US" altLang="en-US" sz="3100" dirty="0">
                <a:solidFill>
                  <a:schemeClr val="bg1"/>
                </a:solidFill>
              </a:rPr>
              <a:t>Jg.19:22, men of Gibeah…</a:t>
            </a:r>
            <a:r>
              <a:rPr lang="en-US" altLang="en-US" sz="3100" i="1" dirty="0">
                <a:solidFill>
                  <a:srgbClr val="CCFFCC"/>
                </a:solidFill>
              </a:rPr>
              <a:t>sons of Belial </a:t>
            </a:r>
          </a:p>
          <a:p>
            <a:pPr marL="628650" lvl="1" indent="-287338">
              <a:spcAft>
                <a:spcPts val="600"/>
              </a:spcAft>
              <a:buFont typeface="Wingdings" panose="05000000000000000000" pitchFamily="2" charset="2"/>
              <a:buChar char="§"/>
            </a:pPr>
            <a:r>
              <a:rPr lang="en-US" altLang="en-US" sz="3100" dirty="0">
                <a:solidFill>
                  <a:schemeClr val="bg1"/>
                </a:solidFill>
              </a:rPr>
              <a:t>Personified in Jewish writings: </a:t>
            </a:r>
            <a:r>
              <a:rPr lang="en-US" altLang="en-US" sz="3100" dirty="0" err="1">
                <a:solidFill>
                  <a:schemeClr val="bg1"/>
                </a:solidFill>
              </a:rPr>
              <a:t>belial</a:t>
            </a:r>
            <a:r>
              <a:rPr lang="en-US" altLang="en-US" sz="3100" dirty="0">
                <a:solidFill>
                  <a:schemeClr val="bg1"/>
                </a:solidFill>
              </a:rPr>
              <a:t> / </a:t>
            </a:r>
            <a:r>
              <a:rPr lang="en-US" altLang="en-US" sz="3100" dirty="0" err="1">
                <a:solidFill>
                  <a:schemeClr val="bg1"/>
                </a:solidFill>
              </a:rPr>
              <a:t>beliar</a:t>
            </a:r>
            <a:r>
              <a:rPr lang="en-US" altLang="en-US" sz="3100" dirty="0">
                <a:solidFill>
                  <a:schemeClr val="bg1"/>
                </a:solidFill>
              </a:rPr>
              <a:t> = </a:t>
            </a:r>
            <a:r>
              <a:rPr lang="en-US" altLang="en-US" sz="3100" dirty="0" err="1">
                <a:solidFill>
                  <a:schemeClr val="bg1"/>
                </a:solidFill>
              </a:rPr>
              <a:t>satan</a:t>
            </a:r>
            <a:r>
              <a:rPr lang="en-US" altLang="en-US" sz="3100" dirty="0">
                <a:solidFill>
                  <a:schemeClr val="bg1"/>
                </a:solidFill>
              </a:rPr>
              <a:t>.</a:t>
            </a:r>
          </a:p>
          <a:p>
            <a:pPr marL="628650" lvl="1" indent="-287338">
              <a:spcAft>
                <a:spcPts val="600"/>
              </a:spcAft>
              <a:buFont typeface="Wingdings" panose="05000000000000000000" pitchFamily="2" charset="2"/>
              <a:buChar char="§"/>
            </a:pPr>
            <a:r>
              <a:rPr lang="en-US" altLang="en-US" sz="3100" dirty="0">
                <a:solidFill>
                  <a:schemeClr val="bg1"/>
                </a:solidFill>
              </a:rPr>
              <a:t>2 Co.6:15, And what accord has Christ with </a:t>
            </a:r>
            <a:r>
              <a:rPr lang="en-US" altLang="en-US" sz="3100" dirty="0">
                <a:solidFill>
                  <a:srgbClr val="CCFFCC"/>
                </a:solidFill>
              </a:rPr>
              <a:t>Belial</a:t>
            </a:r>
            <a:r>
              <a:rPr lang="en-US" altLang="en-US" sz="3100" dirty="0">
                <a:solidFill>
                  <a:schemeClr val="bg1"/>
                </a:solidFill>
              </a:rPr>
              <a:t>?  [ </a:t>
            </a:r>
            <a:r>
              <a:rPr lang="en-US" altLang="en-US" dirty="0">
                <a:solidFill>
                  <a:schemeClr val="bg1"/>
                </a:solidFill>
              </a:rPr>
              <a:t>=</a:t>
            </a:r>
            <a:r>
              <a:rPr lang="en-US" altLang="en-US" sz="3100" dirty="0">
                <a:solidFill>
                  <a:schemeClr val="bg1"/>
                </a:solidFill>
              </a:rPr>
              <a:t> choose for Christ, reject </a:t>
            </a:r>
            <a:r>
              <a:rPr lang="en-US" altLang="en-US" sz="3100" dirty="0" err="1">
                <a:solidFill>
                  <a:schemeClr val="bg1"/>
                </a:solidFill>
              </a:rPr>
              <a:t>satan</a:t>
            </a:r>
            <a:r>
              <a:rPr lang="en-US" altLang="en-US" sz="3100" dirty="0">
                <a:solidFill>
                  <a:schemeClr val="bg1"/>
                </a:solidFill>
              </a:rPr>
              <a:t>] </a:t>
            </a:r>
          </a:p>
        </p:txBody>
      </p:sp>
    </p:spTree>
    <p:extLst>
      <p:ext uri="{BB962C8B-B14F-4D97-AF65-F5344CB8AC3E}">
        <p14:creationId xmlns:p14="http://schemas.microsoft.com/office/powerpoint/2010/main" val="195364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600"/>
              </a:spcAft>
              <a:buFont typeface="Wingdings" panose="05000000000000000000" pitchFamily="2" charset="2"/>
              <a:buChar char="§"/>
            </a:pPr>
            <a:r>
              <a:rPr lang="en-US" altLang="en-US" sz="3100" dirty="0">
                <a:solidFill>
                  <a:srgbClr val="FFFFCC"/>
                </a:solidFill>
              </a:rPr>
              <a:t>Satan: adversary</a:t>
            </a:r>
          </a:p>
          <a:p>
            <a:pPr marL="628650" lvl="1" indent="-287338">
              <a:spcAft>
                <a:spcPts val="600"/>
              </a:spcAft>
              <a:buFont typeface="Wingdings" panose="05000000000000000000" pitchFamily="2" charset="2"/>
              <a:buChar char="§"/>
            </a:pPr>
            <a:r>
              <a:rPr lang="en-US" altLang="en-US" sz="3100" dirty="0">
                <a:solidFill>
                  <a:schemeClr val="bg1"/>
                </a:solidFill>
              </a:rPr>
              <a:t>1 Chr.21:1, Now Satan stood up against Israel, and moved David to number Israel</a:t>
            </a:r>
          </a:p>
          <a:p>
            <a:pPr marL="628650" lvl="1" indent="-287338">
              <a:spcAft>
                <a:spcPts val="600"/>
              </a:spcAft>
              <a:buFont typeface="Wingdings" panose="05000000000000000000" pitchFamily="2" charset="2"/>
              <a:buChar char="§"/>
            </a:pPr>
            <a:r>
              <a:rPr lang="en-US" altLang="en-US" sz="3100" dirty="0">
                <a:solidFill>
                  <a:schemeClr val="bg1"/>
                </a:solidFill>
              </a:rPr>
              <a:t>Job 1:6, Now there was a day when the sons of God came to present themselves before the L</a:t>
            </a:r>
            <a:r>
              <a:rPr lang="en-US" altLang="en-US" sz="2600" dirty="0">
                <a:solidFill>
                  <a:schemeClr val="bg1"/>
                </a:solidFill>
              </a:rPr>
              <a:t>ORD</a:t>
            </a:r>
            <a:r>
              <a:rPr lang="en-US" altLang="en-US" sz="3100" dirty="0">
                <a:solidFill>
                  <a:schemeClr val="bg1"/>
                </a:solidFill>
              </a:rPr>
              <a:t>, and Satan also came among them…  </a:t>
            </a:r>
          </a:p>
        </p:txBody>
      </p:sp>
    </p:spTree>
    <p:extLst>
      <p:ext uri="{BB962C8B-B14F-4D97-AF65-F5344CB8AC3E}">
        <p14:creationId xmlns:p14="http://schemas.microsoft.com/office/powerpoint/2010/main" val="140690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500" dirty="0">
                <a:solidFill>
                  <a:schemeClr val="bg1"/>
                </a:solidFill>
              </a:rPr>
              <a:t>Names…</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400" dirty="0">
                <a:solidFill>
                  <a:schemeClr val="bg1">
                    <a:lumMod val="85000"/>
                  </a:schemeClr>
                </a:solidFill>
              </a:rPr>
              <a:t>Serpent: crooked, deceitful.   </a:t>
            </a:r>
          </a:p>
          <a:p>
            <a:pPr>
              <a:spcAft>
                <a:spcPts val="0"/>
              </a:spcAft>
              <a:buFont typeface="Wingdings" panose="05000000000000000000" pitchFamily="2" charset="2"/>
              <a:buChar char="§"/>
            </a:pPr>
            <a:r>
              <a:rPr lang="en-US" altLang="en-US" sz="2400" dirty="0">
                <a:solidFill>
                  <a:schemeClr val="bg1">
                    <a:lumMod val="85000"/>
                  </a:schemeClr>
                </a:solidFill>
              </a:rPr>
              <a:t>Belial: worthlessness.</a:t>
            </a:r>
          </a:p>
          <a:p>
            <a:pPr>
              <a:spcAft>
                <a:spcPts val="0"/>
              </a:spcAft>
              <a:buFont typeface="Wingdings" panose="05000000000000000000" pitchFamily="2" charset="2"/>
              <a:buChar char="§"/>
            </a:pPr>
            <a:r>
              <a:rPr lang="en-US" altLang="en-US" sz="2400" dirty="0">
                <a:solidFill>
                  <a:schemeClr val="bg1">
                    <a:lumMod val="85000"/>
                  </a:schemeClr>
                </a:solidFill>
              </a:rPr>
              <a:t>Satan: adversary</a:t>
            </a:r>
          </a:p>
          <a:p>
            <a:pPr>
              <a:spcAft>
                <a:spcPts val="300"/>
              </a:spcAft>
              <a:buFont typeface="Wingdings" panose="05000000000000000000" pitchFamily="2" charset="2"/>
              <a:buChar char="§"/>
            </a:pPr>
            <a:r>
              <a:rPr lang="en-US" altLang="en-US" sz="3100" dirty="0">
                <a:solidFill>
                  <a:srgbClr val="FFFFCC"/>
                </a:solidFill>
              </a:rPr>
              <a:t>Devil: slanderer</a:t>
            </a:r>
          </a:p>
          <a:p>
            <a:pPr marL="628650" lvl="1" indent="-287338">
              <a:spcAft>
                <a:spcPts val="600"/>
              </a:spcAft>
              <a:buFont typeface="Wingdings" panose="05000000000000000000" pitchFamily="2" charset="2"/>
              <a:buChar char="§"/>
            </a:pPr>
            <a:r>
              <a:rPr lang="en-US" altLang="en-US" sz="3100" dirty="0">
                <a:solidFill>
                  <a:schemeClr val="bg1"/>
                </a:solidFill>
              </a:rPr>
              <a:t>Slanders </a:t>
            </a:r>
            <a:r>
              <a:rPr lang="en-US" altLang="en-US" sz="3100" dirty="0">
                <a:solidFill>
                  <a:srgbClr val="CCFFCC"/>
                </a:solidFill>
              </a:rPr>
              <a:t>God to man,</a:t>
            </a:r>
            <a:r>
              <a:rPr lang="en-US" altLang="en-US" sz="3100" dirty="0">
                <a:solidFill>
                  <a:schemeClr val="bg1"/>
                </a:solidFill>
              </a:rPr>
              <a:t> Gn.3</a:t>
            </a:r>
          </a:p>
          <a:p>
            <a:pPr marL="628650" lvl="1" indent="-287338">
              <a:spcAft>
                <a:spcPts val="600"/>
              </a:spcAft>
              <a:buFont typeface="Wingdings" panose="05000000000000000000" pitchFamily="2" charset="2"/>
              <a:buChar char="§"/>
            </a:pPr>
            <a:r>
              <a:rPr lang="en-US" altLang="en-US" sz="3100" dirty="0">
                <a:solidFill>
                  <a:schemeClr val="bg1"/>
                </a:solidFill>
              </a:rPr>
              <a:t>Slanders </a:t>
            </a:r>
            <a:r>
              <a:rPr lang="en-US" altLang="en-US" sz="3100" dirty="0">
                <a:solidFill>
                  <a:srgbClr val="CCFFCC"/>
                </a:solidFill>
              </a:rPr>
              <a:t>man to God, </a:t>
            </a:r>
            <a:r>
              <a:rPr lang="en-US" altLang="en-US" sz="3100" dirty="0">
                <a:solidFill>
                  <a:schemeClr val="bg1"/>
                </a:solidFill>
              </a:rPr>
              <a:t>Job 1-2</a:t>
            </a:r>
          </a:p>
          <a:p>
            <a:pPr marL="628650" lvl="1" indent="-287338">
              <a:spcAft>
                <a:spcPts val="600"/>
              </a:spcAft>
              <a:buFont typeface="Wingdings" panose="05000000000000000000" pitchFamily="2" charset="2"/>
              <a:buChar char="§"/>
            </a:pPr>
            <a:r>
              <a:rPr lang="en-US" altLang="en-US" sz="3100" dirty="0">
                <a:solidFill>
                  <a:schemeClr val="bg1"/>
                </a:solidFill>
              </a:rPr>
              <a:t>Slanders </a:t>
            </a:r>
            <a:r>
              <a:rPr lang="en-US" altLang="en-US" sz="3100" dirty="0">
                <a:solidFill>
                  <a:srgbClr val="CCFFCC"/>
                </a:solidFill>
              </a:rPr>
              <a:t>God to God, </a:t>
            </a:r>
            <a:r>
              <a:rPr lang="en-US" altLang="en-US" sz="3100" dirty="0">
                <a:solidFill>
                  <a:schemeClr val="bg1"/>
                </a:solidFill>
              </a:rPr>
              <a:t>Mt.4</a:t>
            </a:r>
          </a:p>
        </p:txBody>
      </p:sp>
    </p:spTree>
    <p:extLst>
      <p:ext uri="{BB962C8B-B14F-4D97-AF65-F5344CB8AC3E}">
        <p14:creationId xmlns:p14="http://schemas.microsoft.com/office/powerpoint/2010/main" val="32704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4407</TotalTime>
  <Words>1827</Words>
  <Application>Microsoft Office PowerPoint</Application>
  <PresentationFormat>On-screen Show (4:3)</PresentationFormat>
  <Paragraphs>180</Paragraphs>
  <Slides>31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Verdana</vt:lpstr>
      <vt:lpstr>Wingdings</vt:lpstr>
      <vt:lpstr>Default Design</vt:lpstr>
      <vt:lpstr>1_Default Design</vt:lpstr>
      <vt:lpstr>PowerPoint Presentation</vt:lpstr>
      <vt:lpstr>Two extremes to avoid…</vt:lpstr>
      <vt:lpstr>Two extremes to avoid…</vt:lpstr>
      <vt:lpstr>Know the enemy</vt:lpstr>
      <vt:lpstr>I. Satan’s character is revealed in his names</vt:lpstr>
      <vt:lpstr>Names…</vt:lpstr>
      <vt:lpstr>Names…</vt:lpstr>
      <vt:lpstr>Names…</vt:lpstr>
      <vt:lpstr>Names…</vt:lpstr>
      <vt:lpstr>Names…</vt:lpstr>
      <vt:lpstr>Names…</vt:lpstr>
      <vt:lpstr>Names…</vt:lpstr>
      <vt:lpstr>Names…</vt:lpstr>
      <vt:lpstr>Sacrificing to demons (1)</vt:lpstr>
      <vt:lpstr>Sacrificing to demons (2)</vt:lpstr>
      <vt:lpstr>Names…</vt:lpstr>
      <vt:lpstr>Names…</vt:lpstr>
      <vt:lpstr>Names…</vt:lpstr>
      <vt:lpstr>I. Satan’s character revealed in his names</vt:lpstr>
      <vt:lpstr>1. Contradicts Bible; confuses people</vt:lpstr>
      <vt:lpstr>2. Misuses / Misapplies Scripture</vt:lpstr>
      <vt:lpstr>3. Hinders people from hearing gospel</vt:lpstr>
      <vt:lpstr>4. Never stops tempting</vt:lpstr>
      <vt:lpstr>5. Lies</vt:lpstr>
      <vt:lpstr>6. Blinds minds</vt:lpstr>
      <vt:lpstr>7. Disguises himself</vt:lpstr>
      <vt:lpstr>8. Signs</vt:lpstr>
      <vt:lpstr>9. Prowls like a lion</vt:lpstr>
      <vt:lpstr>I. Satan’s character revealed in his names</vt:lpstr>
      <vt:lpstr>Satan is our adversary</vt:lpstr>
      <vt:lpstr>God provides for our victory over satan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448</cp:revision>
  <dcterms:created xsi:type="dcterms:W3CDTF">2004-01-08T21:08:14Z</dcterms:created>
  <dcterms:modified xsi:type="dcterms:W3CDTF">2021-09-17T22:58:35Z</dcterms:modified>
</cp:coreProperties>
</file>