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87" r:id="rId2"/>
  </p:sldMasterIdLst>
  <p:notesMasterIdLst>
    <p:notesMasterId r:id="rId26"/>
  </p:notesMasterIdLst>
  <p:sldIdLst>
    <p:sldId id="303" r:id="rId3"/>
    <p:sldId id="512" r:id="rId4"/>
    <p:sldId id="643" r:id="rId5"/>
    <p:sldId id="644" r:id="rId6"/>
    <p:sldId id="660" r:id="rId7"/>
    <p:sldId id="645" r:id="rId8"/>
    <p:sldId id="646" r:id="rId9"/>
    <p:sldId id="475" r:id="rId10"/>
    <p:sldId id="601" r:id="rId11"/>
    <p:sldId id="647" r:id="rId12"/>
    <p:sldId id="648" r:id="rId13"/>
    <p:sldId id="649" r:id="rId14"/>
    <p:sldId id="650" r:id="rId15"/>
    <p:sldId id="651" r:id="rId16"/>
    <p:sldId id="652" r:id="rId17"/>
    <p:sldId id="623" r:id="rId18"/>
    <p:sldId id="653" r:id="rId19"/>
    <p:sldId id="654" r:id="rId20"/>
    <p:sldId id="655" r:id="rId21"/>
    <p:sldId id="656" r:id="rId22"/>
    <p:sldId id="657" r:id="rId23"/>
    <p:sldId id="658" r:id="rId24"/>
    <p:sldId id="659"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CC"/>
    <a:srgbClr val="CCFFFF"/>
    <a:srgbClr val="FFCC66"/>
    <a:srgbClr val="99FF66"/>
    <a:srgbClr val="FFFF99"/>
    <a:srgbClr val="00FFCC"/>
    <a:srgbClr val="FF9933"/>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474"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0B983FFF-F2E3-45B3-A7A8-8356AD87754A}"/>
    <pc:docChg chg="delSld delMainMaster">
      <pc:chgData name="Ty Johnson" userId="2df4d96252200d5b" providerId="LiveId" clId="{0B983FFF-F2E3-45B3-A7A8-8356AD87754A}" dt="2021-10-10T01:46:33.433" v="1" actId="47"/>
      <pc:docMkLst>
        <pc:docMk/>
      </pc:docMkLst>
      <pc:sldChg chg="del">
        <pc:chgData name="Ty Johnson" userId="2df4d96252200d5b" providerId="LiveId" clId="{0B983FFF-F2E3-45B3-A7A8-8356AD87754A}" dt="2021-10-10T01:46:27.933" v="0" actId="47"/>
        <pc:sldMkLst>
          <pc:docMk/>
          <pc:sldMk cId="0" sldId="305"/>
        </pc:sldMkLst>
      </pc:sldChg>
      <pc:sldChg chg="del">
        <pc:chgData name="Ty Johnson" userId="2df4d96252200d5b" providerId="LiveId" clId="{0B983FFF-F2E3-45B3-A7A8-8356AD87754A}" dt="2021-10-10T01:46:27.933" v="0" actId="47"/>
        <pc:sldMkLst>
          <pc:docMk/>
          <pc:sldMk cId="297008950" sldId="365"/>
        </pc:sldMkLst>
      </pc:sldChg>
      <pc:sldChg chg="del">
        <pc:chgData name="Ty Johnson" userId="2df4d96252200d5b" providerId="LiveId" clId="{0B983FFF-F2E3-45B3-A7A8-8356AD87754A}" dt="2021-10-10T01:46:27.933" v="0" actId="47"/>
        <pc:sldMkLst>
          <pc:docMk/>
          <pc:sldMk cId="0" sldId="371"/>
        </pc:sldMkLst>
      </pc:sldChg>
      <pc:sldChg chg="del">
        <pc:chgData name="Ty Johnson" userId="2df4d96252200d5b" providerId="LiveId" clId="{0B983FFF-F2E3-45B3-A7A8-8356AD87754A}" dt="2021-10-10T01:46:33.433" v="1" actId="47"/>
        <pc:sldMkLst>
          <pc:docMk/>
          <pc:sldMk cId="617913566" sldId="490"/>
        </pc:sldMkLst>
      </pc:sldChg>
      <pc:sldMasterChg chg="del delSldLayout">
        <pc:chgData name="Ty Johnson" userId="2df4d96252200d5b" providerId="LiveId" clId="{0B983FFF-F2E3-45B3-A7A8-8356AD87754A}" dt="2021-10-10T01:46:33.433" v="1" actId="47"/>
        <pc:sldMasterMkLst>
          <pc:docMk/>
          <pc:sldMasterMk cId="0" sldId="2147483648"/>
        </pc:sldMasterMkLst>
        <pc:sldLayoutChg chg="del">
          <pc:chgData name="Ty Johnson" userId="2df4d96252200d5b" providerId="LiveId" clId="{0B983FFF-F2E3-45B3-A7A8-8356AD87754A}" dt="2021-10-10T01:46:33.433" v="1" actId="47"/>
          <pc:sldLayoutMkLst>
            <pc:docMk/>
            <pc:sldMasterMk cId="0" sldId="2147483648"/>
            <pc:sldLayoutMk cId="4067111763" sldId="2147483753"/>
          </pc:sldLayoutMkLst>
        </pc:sldLayoutChg>
        <pc:sldLayoutChg chg="del">
          <pc:chgData name="Ty Johnson" userId="2df4d96252200d5b" providerId="LiveId" clId="{0B983FFF-F2E3-45B3-A7A8-8356AD87754A}" dt="2021-10-10T01:46:33.433" v="1" actId="47"/>
          <pc:sldLayoutMkLst>
            <pc:docMk/>
            <pc:sldMasterMk cId="0" sldId="2147483648"/>
            <pc:sldLayoutMk cId="3845420065" sldId="2147483754"/>
          </pc:sldLayoutMkLst>
        </pc:sldLayoutChg>
        <pc:sldLayoutChg chg="del">
          <pc:chgData name="Ty Johnson" userId="2df4d96252200d5b" providerId="LiveId" clId="{0B983FFF-F2E3-45B3-A7A8-8356AD87754A}" dt="2021-10-10T01:46:33.433" v="1" actId="47"/>
          <pc:sldLayoutMkLst>
            <pc:docMk/>
            <pc:sldMasterMk cId="0" sldId="2147483648"/>
            <pc:sldLayoutMk cId="713317642" sldId="2147483755"/>
          </pc:sldLayoutMkLst>
        </pc:sldLayoutChg>
        <pc:sldLayoutChg chg="del">
          <pc:chgData name="Ty Johnson" userId="2df4d96252200d5b" providerId="LiveId" clId="{0B983FFF-F2E3-45B3-A7A8-8356AD87754A}" dt="2021-10-10T01:46:33.433" v="1" actId="47"/>
          <pc:sldLayoutMkLst>
            <pc:docMk/>
            <pc:sldMasterMk cId="0" sldId="2147483648"/>
            <pc:sldLayoutMk cId="1700179893" sldId="2147483756"/>
          </pc:sldLayoutMkLst>
        </pc:sldLayoutChg>
        <pc:sldLayoutChg chg="del">
          <pc:chgData name="Ty Johnson" userId="2df4d96252200d5b" providerId="LiveId" clId="{0B983FFF-F2E3-45B3-A7A8-8356AD87754A}" dt="2021-10-10T01:46:33.433" v="1" actId="47"/>
          <pc:sldLayoutMkLst>
            <pc:docMk/>
            <pc:sldMasterMk cId="0" sldId="2147483648"/>
            <pc:sldLayoutMk cId="1612435593" sldId="2147483757"/>
          </pc:sldLayoutMkLst>
        </pc:sldLayoutChg>
        <pc:sldLayoutChg chg="del">
          <pc:chgData name="Ty Johnson" userId="2df4d96252200d5b" providerId="LiveId" clId="{0B983FFF-F2E3-45B3-A7A8-8356AD87754A}" dt="2021-10-10T01:46:33.433" v="1" actId="47"/>
          <pc:sldLayoutMkLst>
            <pc:docMk/>
            <pc:sldMasterMk cId="0" sldId="2147483648"/>
            <pc:sldLayoutMk cId="578847068" sldId="2147483758"/>
          </pc:sldLayoutMkLst>
        </pc:sldLayoutChg>
        <pc:sldLayoutChg chg="del">
          <pc:chgData name="Ty Johnson" userId="2df4d96252200d5b" providerId="LiveId" clId="{0B983FFF-F2E3-45B3-A7A8-8356AD87754A}" dt="2021-10-10T01:46:33.433" v="1" actId="47"/>
          <pc:sldLayoutMkLst>
            <pc:docMk/>
            <pc:sldMasterMk cId="0" sldId="2147483648"/>
            <pc:sldLayoutMk cId="2272735195" sldId="2147483759"/>
          </pc:sldLayoutMkLst>
        </pc:sldLayoutChg>
        <pc:sldLayoutChg chg="del">
          <pc:chgData name="Ty Johnson" userId="2df4d96252200d5b" providerId="LiveId" clId="{0B983FFF-F2E3-45B3-A7A8-8356AD87754A}" dt="2021-10-10T01:46:33.433" v="1" actId="47"/>
          <pc:sldLayoutMkLst>
            <pc:docMk/>
            <pc:sldMasterMk cId="0" sldId="2147483648"/>
            <pc:sldLayoutMk cId="2476356380" sldId="2147483760"/>
          </pc:sldLayoutMkLst>
        </pc:sldLayoutChg>
        <pc:sldLayoutChg chg="del">
          <pc:chgData name="Ty Johnson" userId="2df4d96252200d5b" providerId="LiveId" clId="{0B983FFF-F2E3-45B3-A7A8-8356AD87754A}" dt="2021-10-10T01:46:33.433" v="1" actId="47"/>
          <pc:sldLayoutMkLst>
            <pc:docMk/>
            <pc:sldMasterMk cId="0" sldId="2147483648"/>
            <pc:sldLayoutMk cId="2158287967" sldId="2147483761"/>
          </pc:sldLayoutMkLst>
        </pc:sldLayoutChg>
        <pc:sldLayoutChg chg="del">
          <pc:chgData name="Ty Johnson" userId="2df4d96252200d5b" providerId="LiveId" clId="{0B983FFF-F2E3-45B3-A7A8-8356AD87754A}" dt="2021-10-10T01:46:33.433" v="1" actId="47"/>
          <pc:sldLayoutMkLst>
            <pc:docMk/>
            <pc:sldMasterMk cId="0" sldId="2147483648"/>
            <pc:sldLayoutMk cId="2332318255" sldId="2147483762"/>
          </pc:sldLayoutMkLst>
        </pc:sldLayoutChg>
        <pc:sldLayoutChg chg="del">
          <pc:chgData name="Ty Johnson" userId="2df4d96252200d5b" providerId="LiveId" clId="{0B983FFF-F2E3-45B3-A7A8-8356AD87754A}" dt="2021-10-10T01:46:33.433" v="1" actId="47"/>
          <pc:sldLayoutMkLst>
            <pc:docMk/>
            <pc:sldMasterMk cId="0" sldId="2147483648"/>
            <pc:sldLayoutMk cId="3838306260" sldId="2147483763"/>
          </pc:sldLayoutMkLst>
        </pc:sldLayoutChg>
        <pc:sldLayoutChg chg="del">
          <pc:chgData name="Ty Johnson" userId="2df4d96252200d5b" providerId="LiveId" clId="{0B983FFF-F2E3-45B3-A7A8-8356AD87754A}" dt="2021-10-10T01:46:33.433" v="1" actId="47"/>
          <pc:sldLayoutMkLst>
            <pc:docMk/>
            <pc:sldMasterMk cId="0" sldId="2147483648"/>
            <pc:sldLayoutMk cId="2918202717" sldId="2147483764"/>
          </pc:sldLayoutMkLst>
        </pc:sldLayoutChg>
      </pc:sldMasterChg>
      <pc:sldMasterChg chg="del delSldLayout">
        <pc:chgData name="Ty Johnson" userId="2df4d96252200d5b" providerId="LiveId" clId="{0B983FFF-F2E3-45B3-A7A8-8356AD87754A}" dt="2021-10-10T01:46:27.933" v="0" actId="47"/>
        <pc:sldMasterMkLst>
          <pc:docMk/>
          <pc:sldMasterMk cId="0" sldId="2147483685"/>
        </pc:sldMasterMkLst>
        <pc:sldLayoutChg chg="del">
          <pc:chgData name="Ty Johnson" userId="2df4d96252200d5b" providerId="LiveId" clId="{0B983FFF-F2E3-45B3-A7A8-8356AD87754A}" dt="2021-10-10T01:46:27.933" v="0" actId="47"/>
          <pc:sldLayoutMkLst>
            <pc:docMk/>
            <pc:sldMasterMk cId="0" sldId="2147483685"/>
            <pc:sldLayoutMk cId="2728375659" sldId="2147483776"/>
          </pc:sldLayoutMkLst>
        </pc:sldLayoutChg>
        <pc:sldLayoutChg chg="del">
          <pc:chgData name="Ty Johnson" userId="2df4d96252200d5b" providerId="LiveId" clId="{0B983FFF-F2E3-45B3-A7A8-8356AD87754A}" dt="2021-10-10T01:46:27.933" v="0" actId="47"/>
          <pc:sldLayoutMkLst>
            <pc:docMk/>
            <pc:sldMasterMk cId="0" sldId="2147483685"/>
            <pc:sldLayoutMk cId="4181155252" sldId="2147483777"/>
          </pc:sldLayoutMkLst>
        </pc:sldLayoutChg>
        <pc:sldLayoutChg chg="del">
          <pc:chgData name="Ty Johnson" userId="2df4d96252200d5b" providerId="LiveId" clId="{0B983FFF-F2E3-45B3-A7A8-8356AD87754A}" dt="2021-10-10T01:46:27.933" v="0" actId="47"/>
          <pc:sldLayoutMkLst>
            <pc:docMk/>
            <pc:sldMasterMk cId="0" sldId="2147483685"/>
            <pc:sldLayoutMk cId="4119882375" sldId="2147483778"/>
          </pc:sldLayoutMkLst>
        </pc:sldLayoutChg>
        <pc:sldLayoutChg chg="del">
          <pc:chgData name="Ty Johnson" userId="2df4d96252200d5b" providerId="LiveId" clId="{0B983FFF-F2E3-45B3-A7A8-8356AD87754A}" dt="2021-10-10T01:46:27.933" v="0" actId="47"/>
          <pc:sldLayoutMkLst>
            <pc:docMk/>
            <pc:sldMasterMk cId="0" sldId="2147483685"/>
            <pc:sldLayoutMk cId="1789809940" sldId="2147483779"/>
          </pc:sldLayoutMkLst>
        </pc:sldLayoutChg>
        <pc:sldLayoutChg chg="del">
          <pc:chgData name="Ty Johnson" userId="2df4d96252200d5b" providerId="LiveId" clId="{0B983FFF-F2E3-45B3-A7A8-8356AD87754A}" dt="2021-10-10T01:46:27.933" v="0" actId="47"/>
          <pc:sldLayoutMkLst>
            <pc:docMk/>
            <pc:sldMasterMk cId="0" sldId="2147483685"/>
            <pc:sldLayoutMk cId="1888889373" sldId="2147483780"/>
          </pc:sldLayoutMkLst>
        </pc:sldLayoutChg>
        <pc:sldLayoutChg chg="del">
          <pc:chgData name="Ty Johnson" userId="2df4d96252200d5b" providerId="LiveId" clId="{0B983FFF-F2E3-45B3-A7A8-8356AD87754A}" dt="2021-10-10T01:46:27.933" v="0" actId="47"/>
          <pc:sldLayoutMkLst>
            <pc:docMk/>
            <pc:sldMasterMk cId="0" sldId="2147483685"/>
            <pc:sldLayoutMk cId="486921730" sldId="2147483781"/>
          </pc:sldLayoutMkLst>
        </pc:sldLayoutChg>
        <pc:sldLayoutChg chg="del">
          <pc:chgData name="Ty Johnson" userId="2df4d96252200d5b" providerId="LiveId" clId="{0B983FFF-F2E3-45B3-A7A8-8356AD87754A}" dt="2021-10-10T01:46:27.933" v="0" actId="47"/>
          <pc:sldLayoutMkLst>
            <pc:docMk/>
            <pc:sldMasterMk cId="0" sldId="2147483685"/>
            <pc:sldLayoutMk cId="542433036" sldId="2147483782"/>
          </pc:sldLayoutMkLst>
        </pc:sldLayoutChg>
        <pc:sldLayoutChg chg="del">
          <pc:chgData name="Ty Johnson" userId="2df4d96252200d5b" providerId="LiveId" clId="{0B983FFF-F2E3-45B3-A7A8-8356AD87754A}" dt="2021-10-10T01:46:27.933" v="0" actId="47"/>
          <pc:sldLayoutMkLst>
            <pc:docMk/>
            <pc:sldMasterMk cId="0" sldId="2147483685"/>
            <pc:sldLayoutMk cId="3586926319" sldId="2147483783"/>
          </pc:sldLayoutMkLst>
        </pc:sldLayoutChg>
        <pc:sldLayoutChg chg="del">
          <pc:chgData name="Ty Johnson" userId="2df4d96252200d5b" providerId="LiveId" clId="{0B983FFF-F2E3-45B3-A7A8-8356AD87754A}" dt="2021-10-10T01:46:27.933" v="0" actId="47"/>
          <pc:sldLayoutMkLst>
            <pc:docMk/>
            <pc:sldMasterMk cId="0" sldId="2147483685"/>
            <pc:sldLayoutMk cId="1038106249" sldId="2147483784"/>
          </pc:sldLayoutMkLst>
        </pc:sldLayoutChg>
        <pc:sldLayoutChg chg="del">
          <pc:chgData name="Ty Johnson" userId="2df4d96252200d5b" providerId="LiveId" clId="{0B983FFF-F2E3-45B3-A7A8-8356AD87754A}" dt="2021-10-10T01:46:27.933" v="0" actId="47"/>
          <pc:sldLayoutMkLst>
            <pc:docMk/>
            <pc:sldMasterMk cId="0" sldId="2147483685"/>
            <pc:sldLayoutMk cId="543112818" sldId="2147483785"/>
          </pc:sldLayoutMkLst>
        </pc:sldLayoutChg>
        <pc:sldLayoutChg chg="del">
          <pc:chgData name="Ty Johnson" userId="2df4d96252200d5b" providerId="LiveId" clId="{0B983FFF-F2E3-45B3-A7A8-8356AD87754A}" dt="2021-10-10T01:46:27.933" v="0" actId="47"/>
          <pc:sldLayoutMkLst>
            <pc:docMk/>
            <pc:sldMasterMk cId="0" sldId="2147483685"/>
            <pc:sldLayoutMk cId="2277643862" sldId="214748378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10/9/2021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621502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706008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2875310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962014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593151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10316617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482069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20697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38666917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2509963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298816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extLst>
      <p:ext uri="{BB962C8B-B14F-4D97-AF65-F5344CB8AC3E}">
        <p14:creationId xmlns:p14="http://schemas.microsoft.com/office/powerpoint/2010/main" val="2109926717"/>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EC4801-A6BC-4EF4-98B1-5BF4AFD045C8}"/>
              </a:ext>
            </a:extLst>
          </p:cNvPr>
          <p:cNvSpPr/>
          <p:nvPr/>
        </p:nvSpPr>
        <p:spPr>
          <a:xfrm>
            <a:off x="1422405" y="1274619"/>
            <a:ext cx="6299200" cy="1265381"/>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99"/>
                </a:solidFill>
              </a:rPr>
              <a:t>The Glory of God</a:t>
            </a:r>
          </a:p>
        </p:txBody>
      </p:sp>
    </p:spTree>
    <p:extLst>
      <p:ext uri="{BB962C8B-B14F-4D97-AF65-F5344CB8AC3E}">
        <p14:creationId xmlns:p14="http://schemas.microsoft.com/office/powerpoint/2010/main" val="289086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800" dirty="0">
                <a:solidFill>
                  <a:srgbClr val="CCFFFF"/>
                </a:solidFill>
              </a:rPr>
              <a:t>2.</a:t>
            </a:r>
            <a:r>
              <a:rPr lang="en-US" sz="3400" dirty="0">
                <a:solidFill>
                  <a:schemeClr val="bg1"/>
                </a:solidFill>
              </a:rPr>
              <a:t> Prestige (worldly fame)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11020" y="877457"/>
            <a:ext cx="8326582" cy="5634179"/>
          </a:xfrm>
        </p:spPr>
        <p:txBody>
          <a:bodyPr/>
          <a:lstStyle/>
          <a:p>
            <a:pPr>
              <a:spcAft>
                <a:spcPts val="600"/>
              </a:spcAft>
            </a:pPr>
            <a:r>
              <a:rPr lang="en-US" sz="3100" dirty="0">
                <a:solidFill>
                  <a:schemeClr val="bg1"/>
                </a:solidFill>
                <a:ea typeface="Times New Roman" panose="02020603050405020304" pitchFamily="18" charset="0"/>
              </a:rPr>
              <a:t>Mt.6:2,</a:t>
            </a:r>
            <a:r>
              <a:rPr lang="en-US" sz="3100" dirty="0">
                <a:solidFill>
                  <a:srgbClr val="FFFFCC"/>
                </a:solidFill>
                <a:ea typeface="Times New Roman" panose="02020603050405020304" pitchFamily="18" charset="0"/>
              </a:rPr>
              <a:t> fake promotion </a:t>
            </a:r>
            <a:r>
              <a:rPr lang="en-US" sz="3100" dirty="0">
                <a:solidFill>
                  <a:schemeClr val="bg1"/>
                </a:solidFill>
                <a:ea typeface="Times New Roman" panose="02020603050405020304" pitchFamily="18" charset="0"/>
              </a:rPr>
              <a:t>(James and John)</a:t>
            </a:r>
          </a:p>
          <a:p>
            <a:pPr>
              <a:spcAft>
                <a:spcPts val="600"/>
              </a:spcAft>
            </a:pPr>
            <a:r>
              <a:rPr lang="en-US" sz="3100" dirty="0">
                <a:solidFill>
                  <a:schemeClr val="bg1"/>
                </a:solidFill>
              </a:rPr>
              <a:t>Mk.10:37,</a:t>
            </a:r>
            <a:r>
              <a:rPr lang="en-US" sz="3100" dirty="0">
                <a:solidFill>
                  <a:srgbClr val="FFFFCC"/>
                </a:solidFill>
              </a:rPr>
              <a:t> </a:t>
            </a:r>
            <a:r>
              <a:rPr lang="en-US" dirty="0">
                <a:solidFill>
                  <a:srgbClr val="FFFFCC"/>
                </a:solidFill>
              </a:rPr>
              <a:t>They said to Him, Grant us that we may sit, one on Your right hand and the other on Your left, in Your glory.</a:t>
            </a:r>
          </a:p>
          <a:p>
            <a:r>
              <a:rPr lang="en-US" dirty="0">
                <a:solidFill>
                  <a:schemeClr val="bg1"/>
                </a:solidFill>
              </a:rPr>
              <a:t>Ac.12:23, Herod’s fatal pride</a:t>
            </a:r>
          </a:p>
        </p:txBody>
      </p:sp>
    </p:spTree>
    <p:extLst>
      <p:ext uri="{BB962C8B-B14F-4D97-AF65-F5344CB8AC3E}">
        <p14:creationId xmlns:p14="http://schemas.microsoft.com/office/powerpoint/2010/main" val="214917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800" dirty="0">
                <a:solidFill>
                  <a:srgbClr val="CCFFFF"/>
                </a:solidFill>
              </a:rPr>
              <a:t>2.</a:t>
            </a:r>
            <a:r>
              <a:rPr lang="en-US" sz="3400" dirty="0">
                <a:solidFill>
                  <a:schemeClr val="bg1"/>
                </a:solidFill>
              </a:rPr>
              <a:t> Prestige (worldly fame)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11020" y="877457"/>
            <a:ext cx="8326582" cy="5634179"/>
          </a:xfrm>
        </p:spPr>
        <p:txBody>
          <a:bodyPr/>
          <a:lstStyle/>
          <a:p>
            <a:r>
              <a:rPr lang="en-US" dirty="0">
                <a:solidFill>
                  <a:schemeClr val="bg1"/>
                </a:solidFill>
              </a:rPr>
              <a:t>Ro.5:4, c</a:t>
            </a:r>
            <a:r>
              <a:rPr lang="en-US" sz="3100" dirty="0">
                <a:solidFill>
                  <a:schemeClr val="bg1"/>
                </a:solidFill>
              </a:rPr>
              <a:t>haracter: </a:t>
            </a:r>
          </a:p>
          <a:p>
            <a:pPr lvl="1">
              <a:spcAft>
                <a:spcPts val="0"/>
              </a:spcAft>
            </a:pPr>
            <a:r>
              <a:rPr lang="en-US" sz="3100" dirty="0">
                <a:solidFill>
                  <a:schemeClr val="bg1"/>
                </a:solidFill>
              </a:rPr>
              <a:t>Experience of going through a test with special reference to result: strength that comes from severe testing.   </a:t>
            </a:r>
          </a:p>
          <a:p>
            <a:pPr lvl="1">
              <a:spcAft>
                <a:spcPts val="2400"/>
              </a:spcAft>
            </a:pPr>
            <a:r>
              <a:rPr lang="en-US" sz="3100" dirty="0">
                <a:solidFill>
                  <a:schemeClr val="bg1"/>
                </a:solidFill>
              </a:rPr>
              <a:t>Ph.2:22, proven worth</a:t>
            </a:r>
          </a:p>
          <a:p>
            <a:pPr marL="914400" lvl="2" indent="0">
              <a:spcAft>
                <a:spcPts val="600"/>
              </a:spcAft>
              <a:buNone/>
            </a:pPr>
            <a:endParaRPr lang="en-US" sz="3100" dirty="0">
              <a:solidFill>
                <a:srgbClr val="CCFFFF"/>
              </a:solidFill>
            </a:endParaRPr>
          </a:p>
          <a:p>
            <a:pPr marL="914400" lvl="2" indent="0">
              <a:spcAft>
                <a:spcPts val="600"/>
              </a:spcAft>
              <a:buNone/>
            </a:pPr>
            <a:endParaRPr lang="en-US" sz="3100" dirty="0">
              <a:solidFill>
                <a:srgbClr val="CCFFFF"/>
              </a:solidFill>
            </a:endParaRPr>
          </a:p>
          <a:p>
            <a:pPr>
              <a:spcBef>
                <a:spcPts val="1800"/>
              </a:spcBef>
            </a:pPr>
            <a:r>
              <a:rPr lang="en-US" sz="3100" dirty="0">
                <a:solidFill>
                  <a:schemeClr val="bg1"/>
                </a:solidFill>
              </a:rPr>
              <a:t>2 Co.2:9</a:t>
            </a:r>
          </a:p>
          <a:p>
            <a:r>
              <a:rPr lang="en-US" sz="3100" dirty="0">
                <a:solidFill>
                  <a:schemeClr val="bg1"/>
                </a:solidFill>
              </a:rPr>
              <a:t>Ja.5:7-11</a:t>
            </a:r>
          </a:p>
        </p:txBody>
      </p:sp>
      <p:sp>
        <p:nvSpPr>
          <p:cNvPr id="5" name="Rectangle 4">
            <a:extLst>
              <a:ext uri="{FF2B5EF4-FFF2-40B4-BE49-F238E27FC236}">
                <a16:creationId xmlns:a16="http://schemas.microsoft.com/office/drawing/2014/main" id="{86A0AA0D-6B1E-428C-96F5-A4872F3DD9EE}"/>
              </a:ext>
            </a:extLst>
          </p:cNvPr>
          <p:cNvSpPr/>
          <p:nvPr/>
        </p:nvSpPr>
        <p:spPr>
          <a:xfrm>
            <a:off x="863586" y="3583715"/>
            <a:ext cx="7430668" cy="1533234"/>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solidFill>
                  <a:srgbClr val="FFFFCC"/>
                </a:solidFill>
              </a:rPr>
              <a:t>“When affliction is met with fortitude, out of the battle a man emerges stronger, and purer, and better, and nearer God”</a:t>
            </a:r>
          </a:p>
        </p:txBody>
      </p:sp>
    </p:spTree>
    <p:extLst>
      <p:ext uri="{BB962C8B-B14F-4D97-AF65-F5344CB8AC3E}">
        <p14:creationId xmlns:p14="http://schemas.microsoft.com/office/powerpoint/2010/main" val="373259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800" dirty="0">
                <a:solidFill>
                  <a:srgbClr val="CCFFFF"/>
                </a:solidFill>
              </a:rPr>
              <a:t>3.</a:t>
            </a:r>
            <a:r>
              <a:rPr lang="en-US" sz="3400" dirty="0">
                <a:solidFill>
                  <a:schemeClr val="bg1"/>
                </a:solidFill>
              </a:rPr>
              <a:t> Religious fervor</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11020" y="877457"/>
            <a:ext cx="8326582" cy="5634179"/>
          </a:xfrm>
        </p:spPr>
        <p:txBody>
          <a:bodyPr/>
          <a:lstStyle/>
          <a:p>
            <a:r>
              <a:rPr lang="en-US" dirty="0">
                <a:solidFill>
                  <a:schemeClr val="bg1"/>
                </a:solidFill>
              </a:rPr>
              <a:t>Ac.22:11</a:t>
            </a:r>
          </a:p>
          <a:p>
            <a:pPr lvl="1"/>
            <a:r>
              <a:rPr lang="en-US" sz="3100" dirty="0">
                <a:solidFill>
                  <a:srgbClr val="CCFFFF"/>
                </a:solidFill>
              </a:rPr>
              <a:t>Irony: Saul thought he was glorifying God by slaying His people.  Now his physical eyes are blind but his spiritual eyes have opened wide! </a:t>
            </a:r>
          </a:p>
        </p:txBody>
      </p:sp>
    </p:spTree>
    <p:extLst>
      <p:ext uri="{BB962C8B-B14F-4D97-AF65-F5344CB8AC3E}">
        <p14:creationId xmlns:p14="http://schemas.microsoft.com/office/powerpoint/2010/main" val="270970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800" dirty="0">
                <a:solidFill>
                  <a:srgbClr val="CCFFFF"/>
                </a:solidFill>
              </a:rPr>
              <a:t>4.</a:t>
            </a:r>
            <a:r>
              <a:rPr lang="en-US" sz="3400" dirty="0">
                <a:solidFill>
                  <a:schemeClr val="bg1"/>
                </a:solidFill>
              </a:rPr>
              <a:t> Wisdom of world</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11020" y="877457"/>
            <a:ext cx="8326582" cy="5634179"/>
          </a:xfrm>
        </p:spPr>
        <p:txBody>
          <a:bodyPr/>
          <a:lstStyle/>
          <a:p>
            <a:r>
              <a:rPr lang="en-US" sz="3100" dirty="0">
                <a:solidFill>
                  <a:schemeClr val="bg1"/>
                </a:solidFill>
              </a:rPr>
              <a:t>Ro.1</a:t>
            </a:r>
            <a:r>
              <a:rPr lang="en-US" sz="3100" b="1" baseline="30000" dirty="0">
                <a:solidFill>
                  <a:schemeClr val="bg1"/>
                </a:solidFill>
              </a:rPr>
              <a:t>21</a:t>
            </a:r>
            <a:r>
              <a:rPr lang="en-US" sz="3100" dirty="0">
                <a:solidFill>
                  <a:schemeClr val="bg1"/>
                </a:solidFill>
              </a:rPr>
              <a:t> </a:t>
            </a:r>
            <a:r>
              <a:rPr lang="en-US" sz="3100" dirty="0">
                <a:solidFill>
                  <a:srgbClr val="CCFFFF"/>
                </a:solidFill>
              </a:rPr>
              <a:t>because, although they knew God, they did not glorify Him as God, nor were thankful, but became futile in their thoughts, and their foolish hearts were darkened…</a:t>
            </a:r>
            <a:br>
              <a:rPr lang="en-US" sz="3100" dirty="0">
                <a:solidFill>
                  <a:srgbClr val="CCFFFF"/>
                </a:solidFill>
              </a:rPr>
            </a:br>
            <a:r>
              <a:rPr lang="en-US" sz="3100" b="1" baseline="30000" dirty="0">
                <a:solidFill>
                  <a:schemeClr val="bg1"/>
                </a:solidFill>
              </a:rPr>
              <a:t>23</a:t>
            </a:r>
            <a:r>
              <a:rPr lang="en-US" sz="3100" b="1" baseline="30000" dirty="0">
                <a:solidFill>
                  <a:srgbClr val="FFFFCC"/>
                </a:solidFill>
              </a:rPr>
              <a:t> </a:t>
            </a:r>
            <a:r>
              <a:rPr lang="en-US" sz="3100" dirty="0">
                <a:solidFill>
                  <a:srgbClr val="CCFFFF"/>
                </a:solidFill>
              </a:rPr>
              <a:t>changed the glory of the incorruptible God into an image made like corruptible man —and birds and four-footed animals and creeping things.</a:t>
            </a:r>
          </a:p>
          <a:p>
            <a:r>
              <a:rPr lang="en-US" sz="3100" dirty="0">
                <a:solidFill>
                  <a:schemeClr val="bg1"/>
                </a:solidFill>
              </a:rPr>
              <a:t>Ex.32:4</a:t>
            </a:r>
          </a:p>
          <a:p>
            <a:pPr lvl="1"/>
            <a:r>
              <a:rPr lang="en-US" sz="3100" dirty="0">
                <a:solidFill>
                  <a:schemeClr val="bg1"/>
                </a:solidFill>
              </a:rPr>
              <a:t>Greek thought: ‘know yourself’</a:t>
            </a:r>
          </a:p>
          <a:p>
            <a:pPr lvl="1"/>
            <a:r>
              <a:rPr lang="en-US" sz="3100" dirty="0">
                <a:solidFill>
                  <a:schemeClr val="bg1"/>
                </a:solidFill>
              </a:rPr>
              <a:t>Biblical thought: 1 Chr.28:9</a:t>
            </a:r>
          </a:p>
        </p:txBody>
      </p:sp>
    </p:spTree>
    <p:extLst>
      <p:ext uri="{BB962C8B-B14F-4D97-AF65-F5344CB8AC3E}">
        <p14:creationId xmlns:p14="http://schemas.microsoft.com/office/powerpoint/2010/main" val="389886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800" dirty="0">
                <a:solidFill>
                  <a:srgbClr val="CCFFFF"/>
                </a:solidFill>
              </a:rPr>
              <a:t>5.</a:t>
            </a:r>
            <a:r>
              <a:rPr lang="en-US" sz="3400" dirty="0">
                <a:solidFill>
                  <a:schemeClr val="bg1"/>
                </a:solidFill>
              </a:rPr>
              <a:t> Goodness of men</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11020" y="877457"/>
            <a:ext cx="8326582" cy="5634179"/>
          </a:xfrm>
        </p:spPr>
        <p:txBody>
          <a:bodyPr/>
          <a:lstStyle/>
          <a:p>
            <a:r>
              <a:rPr lang="en-US" dirty="0">
                <a:solidFill>
                  <a:schemeClr val="bg1"/>
                </a:solidFill>
              </a:rPr>
              <a:t>Ro.3:23</a:t>
            </a:r>
          </a:p>
          <a:p>
            <a:pPr lvl="1"/>
            <a:r>
              <a:rPr lang="en-US" sz="3100" dirty="0">
                <a:solidFill>
                  <a:srgbClr val="FFFFCC"/>
                </a:solidFill>
              </a:rPr>
              <a:t>All sinned </a:t>
            </a:r>
            <a:r>
              <a:rPr lang="en-US" sz="3100" dirty="0">
                <a:solidFill>
                  <a:schemeClr val="bg1"/>
                </a:solidFill>
              </a:rPr>
              <a:t>(miss mark)</a:t>
            </a:r>
          </a:p>
          <a:p>
            <a:pPr lvl="1"/>
            <a:r>
              <a:rPr lang="en-US" sz="3100" dirty="0">
                <a:solidFill>
                  <a:srgbClr val="FFFFCC"/>
                </a:solidFill>
              </a:rPr>
              <a:t>Fall short.  </a:t>
            </a:r>
            <a:r>
              <a:rPr lang="en-US" sz="3100" dirty="0">
                <a:solidFill>
                  <a:schemeClr val="bg1"/>
                </a:solidFill>
              </a:rPr>
              <a:t>Mt.19:20;  Lk.15:14</a:t>
            </a:r>
          </a:p>
          <a:p>
            <a:r>
              <a:rPr lang="en-US" sz="3100" dirty="0">
                <a:solidFill>
                  <a:schemeClr val="bg1"/>
                </a:solidFill>
              </a:rPr>
              <a:t>Glory of God: </a:t>
            </a:r>
          </a:p>
          <a:p>
            <a:pPr lvl="1"/>
            <a:r>
              <a:rPr lang="en-US" sz="3100" dirty="0">
                <a:solidFill>
                  <a:schemeClr val="bg1"/>
                </a:solidFill>
              </a:rPr>
              <a:t>His praise / approval, Ro.2:29</a:t>
            </a:r>
          </a:p>
          <a:p>
            <a:r>
              <a:rPr lang="en-US" sz="3100" dirty="0">
                <a:solidFill>
                  <a:schemeClr val="bg1"/>
                </a:solidFill>
              </a:rPr>
              <a:t>Jn.5:44 </a:t>
            </a:r>
            <a:r>
              <a:rPr lang="en-US" dirty="0">
                <a:solidFill>
                  <a:srgbClr val="CCFFFF"/>
                </a:solidFill>
              </a:rPr>
              <a:t>How can you believe, who receive honor from one another, and do not seek the honor that comes from the only God?</a:t>
            </a:r>
          </a:p>
          <a:p>
            <a:r>
              <a:rPr lang="en-US" dirty="0">
                <a:solidFill>
                  <a:schemeClr val="bg1"/>
                </a:solidFill>
              </a:rPr>
              <a:t>Jn.12:43 </a:t>
            </a:r>
            <a:r>
              <a:rPr lang="en-US" dirty="0">
                <a:solidFill>
                  <a:srgbClr val="CCFFFF"/>
                </a:solidFill>
              </a:rPr>
              <a:t>…they loved the praise of men more than the praise of God.</a:t>
            </a:r>
          </a:p>
          <a:p>
            <a:endParaRPr lang="en-US" dirty="0">
              <a:solidFill>
                <a:schemeClr val="bg1"/>
              </a:solidFill>
            </a:endParaRPr>
          </a:p>
        </p:txBody>
      </p:sp>
    </p:spTree>
    <p:extLst>
      <p:ext uri="{BB962C8B-B14F-4D97-AF65-F5344CB8AC3E}">
        <p14:creationId xmlns:p14="http://schemas.microsoft.com/office/powerpoint/2010/main" val="352551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618206" y="630385"/>
            <a:ext cx="5918255" cy="6442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God’s Glory Is Not Based On…</a:t>
            </a:r>
          </a:p>
        </p:txBody>
      </p:sp>
      <p:sp>
        <p:nvSpPr>
          <p:cNvPr id="4" name="Rectangle: Rounded Corners 3">
            <a:extLst>
              <a:ext uri="{FF2B5EF4-FFF2-40B4-BE49-F238E27FC236}">
                <a16:creationId xmlns:a16="http://schemas.microsoft.com/office/drawing/2014/main" id="{3EBC6EEE-5C28-4CCE-B69B-4A2BE1905ADD}"/>
              </a:ext>
            </a:extLst>
          </p:cNvPr>
          <p:cNvSpPr/>
          <p:nvPr/>
        </p:nvSpPr>
        <p:spPr>
          <a:xfrm>
            <a:off x="634120" y="1484749"/>
            <a:ext cx="7877198" cy="1364671"/>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500" dirty="0">
                <a:solidFill>
                  <a:srgbClr val="CCFFFF"/>
                </a:solidFill>
                <a:latin typeface="Verdana" panose="020B0604030504040204" pitchFamily="34" charset="0"/>
                <a:ea typeface="Verdana" panose="020B0604030504040204" pitchFamily="34" charset="0"/>
              </a:rPr>
              <a:t>II. </a:t>
            </a:r>
            <a:r>
              <a:rPr lang="en-US" sz="3600" dirty="0">
                <a:solidFill>
                  <a:srgbClr val="FFFF00"/>
                </a:solidFill>
                <a:ea typeface="Verdana" panose="020B0604030504040204" pitchFamily="34" charset="0"/>
              </a:rPr>
              <a:t>Why Are We Here?</a:t>
            </a:r>
            <a:endParaRPr lang="en-US" sz="3600" dirty="0">
              <a:solidFill>
                <a:schemeClr val="bg1"/>
              </a:solidFill>
              <a:ea typeface="Verdana" panose="020B0604030504040204" pitchFamily="34" charset="0"/>
            </a:endParaRPr>
          </a:p>
        </p:txBody>
      </p:sp>
    </p:spTree>
    <p:extLst>
      <p:ext uri="{BB962C8B-B14F-4D97-AF65-F5344CB8AC3E}">
        <p14:creationId xmlns:p14="http://schemas.microsoft.com/office/powerpoint/2010/main" val="3967514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C000"/>
                </a:solidFill>
              </a:rPr>
              <a:t>Businessman: make money</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23637"/>
            <a:ext cx="8229600" cy="5384799"/>
          </a:xfrm>
        </p:spPr>
        <p:txBody>
          <a:bodyPr/>
          <a:lstStyle/>
          <a:p>
            <a:pPr>
              <a:spcAft>
                <a:spcPts val="300"/>
              </a:spcAft>
              <a:buFont typeface="Wingdings" panose="05000000000000000000" pitchFamily="2" charset="2"/>
              <a:buChar char="§"/>
            </a:pPr>
            <a:r>
              <a:rPr lang="en-US" dirty="0">
                <a:solidFill>
                  <a:schemeClr val="bg1"/>
                </a:solidFill>
                <a:ea typeface="Times New Roman" panose="02020603050405020304" pitchFamily="18" charset="0"/>
              </a:rPr>
              <a:t>Am.8</a:t>
            </a:r>
            <a:r>
              <a:rPr lang="en-US" baseline="30000" dirty="0">
                <a:solidFill>
                  <a:schemeClr val="bg1"/>
                </a:solidFill>
                <a:ea typeface="Times New Roman" panose="02020603050405020304" pitchFamily="18" charset="0"/>
              </a:rPr>
              <a:t>5</a:t>
            </a:r>
            <a:r>
              <a:rPr lang="en-US" dirty="0">
                <a:solidFill>
                  <a:schemeClr val="bg1"/>
                </a:solidFill>
                <a:ea typeface="Times New Roman" panose="02020603050405020304" pitchFamily="18" charset="0"/>
              </a:rPr>
              <a:t> When will the New Moon be past,</a:t>
            </a:r>
            <a:r>
              <a:rPr lang="en-US" b="1" dirty="0">
                <a:solidFill>
                  <a:schemeClr val="bg1"/>
                </a:solidFill>
                <a:ea typeface="Times New Roman" panose="02020603050405020304" pitchFamily="18" charset="0"/>
              </a:rPr>
              <a:t> </a:t>
            </a:r>
            <a:r>
              <a:rPr lang="en-US" dirty="0">
                <a:solidFill>
                  <a:schemeClr val="bg1"/>
                </a:solidFill>
                <a:ea typeface="Times New Roman" panose="02020603050405020304" pitchFamily="18" charset="0"/>
              </a:rPr>
              <a:t>That we may sell grain?</a:t>
            </a:r>
            <a:r>
              <a:rPr lang="en-US" b="1" dirty="0">
                <a:solidFill>
                  <a:schemeClr val="bg1"/>
                </a:solidFill>
                <a:ea typeface="Times New Roman" panose="02020603050405020304" pitchFamily="18" charset="0"/>
              </a:rPr>
              <a:t>  </a:t>
            </a:r>
            <a:r>
              <a:rPr lang="en-US" dirty="0">
                <a:solidFill>
                  <a:schemeClr val="bg1"/>
                </a:solidFill>
                <a:ea typeface="Times New Roman" panose="02020603050405020304" pitchFamily="18" charset="0"/>
              </a:rPr>
              <a:t>And the Sabbath,</a:t>
            </a:r>
            <a:r>
              <a:rPr lang="en-US" b="1" dirty="0">
                <a:solidFill>
                  <a:schemeClr val="bg1"/>
                </a:solidFill>
                <a:ea typeface="Times New Roman" panose="02020603050405020304" pitchFamily="18" charset="0"/>
              </a:rPr>
              <a:t> </a:t>
            </a:r>
            <a:r>
              <a:rPr lang="en-US" dirty="0">
                <a:solidFill>
                  <a:schemeClr val="bg1"/>
                </a:solidFill>
                <a:ea typeface="Times New Roman" panose="02020603050405020304" pitchFamily="18" charset="0"/>
              </a:rPr>
              <a:t>That we may trade wheat? </a:t>
            </a:r>
            <a:r>
              <a:rPr lang="en-US" b="1" dirty="0">
                <a:solidFill>
                  <a:schemeClr val="bg1"/>
                </a:solidFill>
                <a:ea typeface="Times New Roman" panose="02020603050405020304" pitchFamily="18" charset="0"/>
              </a:rPr>
              <a:t> </a:t>
            </a:r>
            <a:r>
              <a:rPr lang="en-US" dirty="0">
                <a:solidFill>
                  <a:schemeClr val="bg1"/>
                </a:solidFill>
                <a:ea typeface="Times New Roman" panose="02020603050405020304" pitchFamily="18" charset="0"/>
              </a:rPr>
              <a:t>Making the ephah small and the shekel large, falsifying the scales by deceit…</a:t>
            </a:r>
            <a:endParaRPr lang="en-US" sz="30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421580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C000"/>
                </a:solidFill>
              </a:rPr>
              <a:t>Hedonist: have fun</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23637"/>
            <a:ext cx="8229600" cy="5384799"/>
          </a:xfrm>
        </p:spPr>
        <p:txBody>
          <a:bodyPr/>
          <a:lstStyle/>
          <a:p>
            <a:pPr>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Lk.12</a:t>
            </a:r>
            <a:r>
              <a:rPr lang="en-US" sz="3100" baseline="30000" dirty="0">
                <a:solidFill>
                  <a:schemeClr val="bg1"/>
                </a:solidFill>
                <a:ea typeface="Times New Roman" panose="02020603050405020304" pitchFamily="18" charset="0"/>
              </a:rPr>
              <a:t>…19</a:t>
            </a:r>
            <a:r>
              <a:rPr lang="en-US" sz="3100" dirty="0">
                <a:solidFill>
                  <a:schemeClr val="bg1"/>
                </a:solidFill>
                <a:ea typeface="Times New Roman" panose="02020603050405020304" pitchFamily="18" charset="0"/>
              </a:rPr>
              <a:t> eat, drink, be merry</a:t>
            </a:r>
          </a:p>
          <a:p>
            <a:pPr>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Lk.15</a:t>
            </a:r>
            <a:r>
              <a:rPr lang="en-US" sz="3100" baseline="30000" dirty="0">
                <a:solidFill>
                  <a:schemeClr val="bg1"/>
                </a:solidFill>
                <a:ea typeface="Times New Roman" panose="02020603050405020304" pitchFamily="18" charset="0"/>
              </a:rPr>
              <a:t>…23-24, 29, 32</a:t>
            </a:r>
          </a:p>
          <a:p>
            <a:pPr>
              <a:spcAft>
                <a:spcPts val="300"/>
              </a:spcAft>
              <a:buFont typeface="Wingdings" panose="05000000000000000000" pitchFamily="2" charset="2"/>
              <a:buChar char="§"/>
            </a:pPr>
            <a:r>
              <a:rPr lang="en-US" sz="3000" dirty="0">
                <a:solidFill>
                  <a:schemeClr val="bg1"/>
                </a:solidFill>
                <a:ea typeface="Times New Roman" panose="02020603050405020304" pitchFamily="18" charset="0"/>
              </a:rPr>
              <a:t>1 Tim.6</a:t>
            </a:r>
            <a:r>
              <a:rPr lang="en-US" sz="3000" baseline="30000" dirty="0">
                <a:solidFill>
                  <a:schemeClr val="bg1"/>
                </a:solidFill>
                <a:ea typeface="Times New Roman" panose="02020603050405020304" pitchFamily="18" charset="0"/>
              </a:rPr>
              <a:t>17</a:t>
            </a:r>
          </a:p>
          <a:p>
            <a:pPr>
              <a:spcAft>
                <a:spcPts val="300"/>
              </a:spcAft>
              <a:buFont typeface="Wingdings" panose="05000000000000000000" pitchFamily="2" charset="2"/>
              <a:buChar char="§"/>
            </a:pPr>
            <a:r>
              <a:rPr lang="en-US" sz="3000" dirty="0">
                <a:solidFill>
                  <a:schemeClr val="bg1"/>
                </a:solidFill>
                <a:ea typeface="Times New Roman" panose="02020603050405020304" pitchFamily="18" charset="0"/>
              </a:rPr>
              <a:t>Hb.11</a:t>
            </a:r>
            <a:r>
              <a:rPr lang="en-US" sz="3000" baseline="30000" dirty="0">
                <a:solidFill>
                  <a:schemeClr val="bg1"/>
                </a:solidFill>
                <a:ea typeface="Times New Roman" panose="02020603050405020304" pitchFamily="18" charset="0"/>
              </a:rPr>
              <a:t>25</a:t>
            </a:r>
            <a:r>
              <a:rPr lang="en-US" sz="3000" dirty="0">
                <a:solidFill>
                  <a:schemeClr val="bg1"/>
                </a:solidFill>
                <a:ea typeface="Times New Roman" panose="02020603050405020304" pitchFamily="18" charset="0"/>
              </a:rPr>
              <a:t> </a:t>
            </a:r>
          </a:p>
          <a:p>
            <a:pPr lvl="1">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Satan entices people with illicit ‘fun’</a:t>
            </a:r>
          </a:p>
          <a:p>
            <a:pPr lvl="2">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Ja.1</a:t>
            </a:r>
            <a:r>
              <a:rPr lang="en-US" sz="3100" baseline="30000" dirty="0">
                <a:solidFill>
                  <a:schemeClr val="bg1"/>
                </a:solidFill>
                <a:ea typeface="Times New Roman" panose="02020603050405020304" pitchFamily="18" charset="0"/>
              </a:rPr>
              <a:t>14</a:t>
            </a:r>
            <a:r>
              <a:rPr lang="en-US" sz="3100" dirty="0">
                <a:solidFill>
                  <a:schemeClr val="bg1"/>
                </a:solidFill>
                <a:ea typeface="Times New Roman" panose="02020603050405020304" pitchFamily="18" charset="0"/>
              </a:rPr>
              <a:t> </a:t>
            </a:r>
            <a:r>
              <a:rPr lang="en-US" sz="3100" dirty="0">
                <a:solidFill>
                  <a:srgbClr val="CCFFFF"/>
                </a:solidFill>
                <a:ea typeface="Times New Roman" panose="02020603050405020304" pitchFamily="18" charset="0"/>
              </a:rPr>
              <a:t>But each one is tempted when he is drawn away by his own desires and enticed.  </a:t>
            </a:r>
          </a:p>
          <a:p>
            <a:pPr lvl="1">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God offers better, safer way</a:t>
            </a:r>
          </a:p>
        </p:txBody>
      </p:sp>
    </p:spTree>
    <p:extLst>
      <p:ext uri="{BB962C8B-B14F-4D97-AF65-F5344CB8AC3E}">
        <p14:creationId xmlns:p14="http://schemas.microsoft.com/office/powerpoint/2010/main" val="65832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C000"/>
                </a:solidFill>
              </a:rPr>
              <a:t>Philanthropist: help people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23637"/>
            <a:ext cx="8229600" cy="5384799"/>
          </a:xfrm>
        </p:spPr>
        <p:txBody>
          <a:bodyPr/>
          <a:lstStyle/>
          <a:p>
            <a:pPr>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Lk.22</a:t>
            </a:r>
            <a:r>
              <a:rPr lang="en-US" sz="3100" baseline="30000" dirty="0">
                <a:solidFill>
                  <a:schemeClr val="bg1"/>
                </a:solidFill>
                <a:ea typeface="Times New Roman" panose="02020603050405020304" pitchFamily="18" charset="0"/>
              </a:rPr>
              <a:t>25</a:t>
            </a:r>
            <a:r>
              <a:rPr lang="en-US" sz="3100" dirty="0">
                <a:solidFill>
                  <a:schemeClr val="bg1"/>
                </a:solidFill>
                <a:ea typeface="Times New Roman" panose="02020603050405020304" pitchFamily="18" charset="0"/>
              </a:rPr>
              <a:t> </a:t>
            </a:r>
            <a:r>
              <a:rPr lang="en-US" sz="3100" dirty="0">
                <a:solidFill>
                  <a:srgbClr val="CCFFFF"/>
                </a:solidFill>
                <a:ea typeface="Times New Roman" panose="02020603050405020304" pitchFamily="18" charset="0"/>
              </a:rPr>
              <a:t>And He said to them, The kings of the Gentiles exercise lordship over them, and those who exercise authority over them are called ‘benefactors.’  </a:t>
            </a:r>
          </a:p>
          <a:p>
            <a:pPr>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Benefactor – one who does good deeds; became t.t. for </a:t>
            </a:r>
            <a:r>
              <a:rPr lang="en-US" sz="3100" dirty="0" err="1">
                <a:solidFill>
                  <a:schemeClr val="bg1"/>
                </a:solidFill>
                <a:ea typeface="Times New Roman" panose="02020603050405020304" pitchFamily="18" charset="0"/>
              </a:rPr>
              <a:t>bene</a:t>
            </a:r>
            <a:r>
              <a:rPr lang="en-US" sz="2800" dirty="0" err="1">
                <a:solidFill>
                  <a:srgbClr val="CCFFCC"/>
                </a:solidFill>
              </a:rPr>
              <a:t>ꞏ</a:t>
            </a:r>
            <a:r>
              <a:rPr lang="en-US" sz="3100" dirty="0" err="1">
                <a:solidFill>
                  <a:schemeClr val="bg1"/>
                </a:solidFill>
                <a:ea typeface="Times New Roman" panose="02020603050405020304" pitchFamily="18" charset="0"/>
              </a:rPr>
              <a:t>factor-protector</a:t>
            </a:r>
            <a:r>
              <a:rPr lang="en-US" sz="3100" dirty="0">
                <a:solidFill>
                  <a:schemeClr val="bg1"/>
                </a:solidFill>
                <a:ea typeface="Times New Roman" panose="02020603050405020304" pitchFamily="18" charset="0"/>
              </a:rPr>
              <a:t> of city or people.</a:t>
            </a:r>
          </a:p>
        </p:txBody>
      </p:sp>
    </p:spTree>
    <p:extLst>
      <p:ext uri="{BB962C8B-B14F-4D97-AF65-F5344CB8AC3E}">
        <p14:creationId xmlns:p14="http://schemas.microsoft.com/office/powerpoint/2010/main" val="67192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C000"/>
                </a:solidFill>
              </a:rPr>
              <a:t>Politician: get votes / please electorate</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23637"/>
            <a:ext cx="8229600" cy="5384799"/>
          </a:xfrm>
        </p:spPr>
        <p:txBody>
          <a:bodyPr/>
          <a:lstStyle/>
          <a:p>
            <a:pPr>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Ac.12</a:t>
            </a:r>
            <a:r>
              <a:rPr lang="en-US" sz="3100" b="1" baseline="30000" dirty="0">
                <a:solidFill>
                  <a:schemeClr val="bg1"/>
                </a:solidFill>
                <a:ea typeface="Times New Roman" panose="02020603050405020304" pitchFamily="18" charset="0"/>
              </a:rPr>
              <a:t>1 </a:t>
            </a:r>
            <a:r>
              <a:rPr lang="en-US" sz="3100" dirty="0">
                <a:solidFill>
                  <a:srgbClr val="CCFFFF"/>
                </a:solidFill>
                <a:ea typeface="Times New Roman" panose="02020603050405020304" pitchFamily="18" charset="0"/>
              </a:rPr>
              <a:t>Herod the king stretched out </a:t>
            </a:r>
            <a:r>
              <a:rPr lang="en-US" sz="3100" i="1" dirty="0">
                <a:solidFill>
                  <a:srgbClr val="CCFFFF"/>
                </a:solidFill>
                <a:ea typeface="Times New Roman" panose="02020603050405020304" pitchFamily="18" charset="0"/>
              </a:rPr>
              <a:t>his</a:t>
            </a:r>
            <a:r>
              <a:rPr lang="en-US" sz="3100" dirty="0">
                <a:solidFill>
                  <a:srgbClr val="CCFFFF"/>
                </a:solidFill>
                <a:ea typeface="Times New Roman" panose="02020603050405020304" pitchFamily="18" charset="0"/>
              </a:rPr>
              <a:t> hand to harass some from the church. </a:t>
            </a:r>
            <a:r>
              <a:rPr lang="en-US" sz="3100" b="1" baseline="30000" dirty="0">
                <a:solidFill>
                  <a:schemeClr val="bg1"/>
                </a:solidFill>
                <a:ea typeface="Times New Roman" panose="02020603050405020304" pitchFamily="18" charset="0"/>
              </a:rPr>
              <a:t>2</a:t>
            </a:r>
            <a:r>
              <a:rPr lang="en-US" sz="3100" baseline="30000" dirty="0">
                <a:solidFill>
                  <a:schemeClr val="bg1"/>
                </a:solidFill>
                <a:ea typeface="Times New Roman" panose="02020603050405020304" pitchFamily="18" charset="0"/>
              </a:rPr>
              <a:t> </a:t>
            </a:r>
            <a:r>
              <a:rPr lang="en-US" sz="3100" dirty="0">
                <a:solidFill>
                  <a:srgbClr val="CCFFFF"/>
                </a:solidFill>
                <a:ea typeface="Times New Roman" panose="02020603050405020304" pitchFamily="18" charset="0"/>
              </a:rPr>
              <a:t>Then he killed James the brother of John with the sword</a:t>
            </a:r>
          </a:p>
          <a:p>
            <a:pPr>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A true politician</a:t>
            </a:r>
          </a:p>
        </p:txBody>
      </p:sp>
    </p:spTree>
    <p:extLst>
      <p:ext uri="{BB962C8B-B14F-4D97-AF65-F5344CB8AC3E}">
        <p14:creationId xmlns:p14="http://schemas.microsoft.com/office/powerpoint/2010/main" val="328494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97161" y="517237"/>
            <a:ext cx="8354291" cy="5846616"/>
          </a:xfrm>
        </p:spPr>
        <p:txBody>
          <a:bodyPr/>
          <a:lstStyle/>
          <a:p>
            <a:pPr marL="0" indent="0" algn="ctr">
              <a:spcAft>
                <a:spcPts val="600"/>
              </a:spcAft>
              <a:buNone/>
            </a:pPr>
            <a:r>
              <a:rPr lang="en-US" dirty="0">
                <a:solidFill>
                  <a:schemeClr val="bg1"/>
                </a:solidFill>
              </a:rPr>
              <a:t>We cannot be wise unless we</a:t>
            </a:r>
            <a:br>
              <a:rPr lang="en-US" dirty="0">
                <a:solidFill>
                  <a:schemeClr val="bg1"/>
                </a:solidFill>
              </a:rPr>
            </a:br>
            <a:r>
              <a:rPr lang="en-US" dirty="0">
                <a:solidFill>
                  <a:schemeClr val="bg1"/>
                </a:solidFill>
              </a:rPr>
              <a:t>learn to ask three questions – </a:t>
            </a:r>
          </a:p>
          <a:p>
            <a:pPr marL="457200" lvl="1" indent="0">
              <a:spcAft>
                <a:spcPts val="600"/>
              </a:spcAft>
              <a:buNone/>
            </a:pPr>
            <a:r>
              <a:rPr lang="en-US" sz="2400" dirty="0">
                <a:solidFill>
                  <a:srgbClr val="FFFF00"/>
                </a:solidFill>
                <a:ea typeface="Times New Roman" panose="02020603050405020304" pitchFamily="18" charset="0"/>
              </a:rPr>
              <a:t>1. </a:t>
            </a:r>
            <a:r>
              <a:rPr lang="en-US" sz="3100" dirty="0">
                <a:solidFill>
                  <a:schemeClr val="bg1"/>
                </a:solidFill>
                <a:ea typeface="Times New Roman" panose="02020603050405020304" pitchFamily="18" charset="0"/>
              </a:rPr>
              <a:t>Where did I come from?</a:t>
            </a:r>
          </a:p>
          <a:p>
            <a:pPr marL="457200" lvl="1" indent="0">
              <a:spcAft>
                <a:spcPts val="600"/>
              </a:spcAft>
              <a:buNone/>
            </a:pPr>
            <a:r>
              <a:rPr lang="en-US" sz="2400" dirty="0">
                <a:solidFill>
                  <a:srgbClr val="FFFF00"/>
                </a:solidFill>
                <a:ea typeface="Times New Roman" panose="02020603050405020304" pitchFamily="18" charset="0"/>
              </a:rPr>
              <a:t>2. </a:t>
            </a:r>
            <a:r>
              <a:rPr lang="en-US" sz="3100" dirty="0">
                <a:solidFill>
                  <a:schemeClr val="bg1"/>
                </a:solidFill>
                <a:ea typeface="Times New Roman" panose="02020603050405020304" pitchFamily="18" charset="0"/>
              </a:rPr>
              <a:t>Why am I here?</a:t>
            </a:r>
          </a:p>
          <a:p>
            <a:pPr marL="457200" lvl="1" indent="0">
              <a:spcAft>
                <a:spcPts val="600"/>
              </a:spcAft>
              <a:buNone/>
            </a:pPr>
            <a:r>
              <a:rPr lang="en-US" sz="2400" dirty="0">
                <a:solidFill>
                  <a:srgbClr val="FFFF00"/>
                </a:solidFill>
                <a:ea typeface="Times New Roman" panose="02020603050405020304" pitchFamily="18" charset="0"/>
              </a:rPr>
              <a:t>3. </a:t>
            </a:r>
            <a:r>
              <a:rPr lang="en-US" sz="3100" dirty="0">
                <a:solidFill>
                  <a:schemeClr val="bg1"/>
                </a:solidFill>
                <a:ea typeface="Times New Roman" panose="02020603050405020304" pitchFamily="18" charset="0"/>
              </a:rPr>
              <a:t>Where am I going?</a:t>
            </a:r>
          </a:p>
          <a:p>
            <a:pPr marL="0" indent="0">
              <a:spcAft>
                <a:spcPts val="300"/>
              </a:spcAft>
              <a:buNone/>
            </a:pPr>
            <a:endParaRPr lang="en-US" dirty="0">
              <a:solidFill>
                <a:schemeClr val="bg1"/>
              </a:solidFill>
              <a:ea typeface="Times New Roman" panose="02020603050405020304" pitchFamily="18" charset="0"/>
            </a:endParaRPr>
          </a:p>
        </p:txBody>
      </p:sp>
      <p:sp>
        <p:nvSpPr>
          <p:cNvPr id="4" name="Rectangle: Rounded Corners 3">
            <a:extLst>
              <a:ext uri="{FF2B5EF4-FFF2-40B4-BE49-F238E27FC236}">
                <a16:creationId xmlns:a16="http://schemas.microsoft.com/office/drawing/2014/main" id="{D84CDDA9-14E8-4C98-B24F-5341CC3925BE}"/>
              </a:ext>
            </a:extLst>
          </p:cNvPr>
          <p:cNvSpPr/>
          <p:nvPr/>
        </p:nvSpPr>
        <p:spPr>
          <a:xfrm>
            <a:off x="1665031" y="3629891"/>
            <a:ext cx="5829328" cy="600362"/>
          </a:xfrm>
          <a:prstGeom prst="round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First is obvious – we are here</a:t>
            </a:r>
          </a:p>
        </p:txBody>
      </p:sp>
      <p:sp>
        <p:nvSpPr>
          <p:cNvPr id="5" name="Rectangle: Rounded Corners 4">
            <a:extLst>
              <a:ext uri="{FF2B5EF4-FFF2-40B4-BE49-F238E27FC236}">
                <a16:creationId xmlns:a16="http://schemas.microsoft.com/office/drawing/2014/main" id="{780DA40C-0FF5-4FCC-87E2-FACD5D0FC801}"/>
              </a:ext>
            </a:extLst>
          </p:cNvPr>
          <p:cNvSpPr/>
          <p:nvPr/>
        </p:nvSpPr>
        <p:spPr>
          <a:xfrm>
            <a:off x="1660419" y="4438075"/>
            <a:ext cx="5829328" cy="600362"/>
          </a:xfrm>
          <a:prstGeom prst="round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Third is conditional; we decide</a:t>
            </a:r>
          </a:p>
        </p:txBody>
      </p:sp>
      <p:sp>
        <p:nvSpPr>
          <p:cNvPr id="6" name="Rectangle: Rounded Corners 5">
            <a:extLst>
              <a:ext uri="{FF2B5EF4-FFF2-40B4-BE49-F238E27FC236}">
                <a16:creationId xmlns:a16="http://schemas.microsoft.com/office/drawing/2014/main" id="{F124E903-D676-4949-A84A-AA64BED3E028}"/>
              </a:ext>
            </a:extLst>
          </p:cNvPr>
          <p:cNvSpPr/>
          <p:nvPr/>
        </p:nvSpPr>
        <p:spPr>
          <a:xfrm>
            <a:off x="1655807" y="5246259"/>
            <a:ext cx="5829328" cy="600362"/>
          </a:xfrm>
          <a:prstGeom prst="round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Second determines third</a:t>
            </a: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C000"/>
                </a:solidFill>
              </a:rPr>
              <a:t>Christian: glorify God</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23637"/>
            <a:ext cx="8229600" cy="5384799"/>
          </a:xfrm>
        </p:spPr>
        <p:txBody>
          <a:bodyPr/>
          <a:lstStyle/>
          <a:p>
            <a:pPr>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Rv.4</a:t>
            </a:r>
            <a:r>
              <a:rPr lang="en-US" sz="3100" baseline="30000" dirty="0">
                <a:solidFill>
                  <a:schemeClr val="bg1"/>
                </a:solidFill>
                <a:ea typeface="Times New Roman" panose="02020603050405020304" pitchFamily="18" charset="0"/>
              </a:rPr>
              <a:t>11 </a:t>
            </a:r>
            <a:r>
              <a:rPr lang="en-US" sz="3100" dirty="0">
                <a:solidFill>
                  <a:srgbClr val="CCFFFF"/>
                </a:solidFill>
                <a:ea typeface="Times New Roman" panose="02020603050405020304" pitchFamily="18" charset="0"/>
              </a:rPr>
              <a:t>You are worthy, O Lord, To receive glory and honor and power; For You created all things, And by Your will they exist and were created. </a:t>
            </a:r>
          </a:p>
          <a:p>
            <a:pPr>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“Why am I here?”  </a:t>
            </a:r>
          </a:p>
        </p:txBody>
      </p:sp>
    </p:spTree>
    <p:extLst>
      <p:ext uri="{BB962C8B-B14F-4D97-AF65-F5344CB8AC3E}">
        <p14:creationId xmlns:p14="http://schemas.microsoft.com/office/powerpoint/2010/main" val="901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618206" y="630385"/>
            <a:ext cx="5918255" cy="6442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God’s Glory Is Not Based On…</a:t>
            </a:r>
          </a:p>
        </p:txBody>
      </p:sp>
      <p:sp>
        <p:nvSpPr>
          <p:cNvPr id="4" name="Rectangle: Rounded Corners 3">
            <a:extLst>
              <a:ext uri="{FF2B5EF4-FFF2-40B4-BE49-F238E27FC236}">
                <a16:creationId xmlns:a16="http://schemas.microsoft.com/office/drawing/2014/main" id="{3EBC6EEE-5C28-4CCE-B69B-4A2BE1905ADD}"/>
              </a:ext>
            </a:extLst>
          </p:cNvPr>
          <p:cNvSpPr/>
          <p:nvPr/>
        </p:nvSpPr>
        <p:spPr>
          <a:xfrm>
            <a:off x="634120" y="2251375"/>
            <a:ext cx="7877198" cy="1364671"/>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500" dirty="0">
                <a:solidFill>
                  <a:srgbClr val="CCFFFF"/>
                </a:solidFill>
                <a:latin typeface="Verdana" panose="020B0604030504040204" pitchFamily="34" charset="0"/>
                <a:ea typeface="Verdana" panose="020B0604030504040204" pitchFamily="34" charset="0"/>
              </a:rPr>
              <a:t>III. </a:t>
            </a:r>
            <a:r>
              <a:rPr lang="en-US" sz="3600" dirty="0">
                <a:solidFill>
                  <a:srgbClr val="FFFF00"/>
                </a:solidFill>
                <a:ea typeface="Verdana" panose="020B0604030504040204" pitchFamily="34" charset="0"/>
              </a:rPr>
              <a:t>We Glorify God By</a:t>
            </a:r>
            <a:br>
              <a:rPr lang="en-US" sz="3600" dirty="0">
                <a:solidFill>
                  <a:srgbClr val="FFFF00"/>
                </a:solidFill>
                <a:ea typeface="Verdana" panose="020B0604030504040204" pitchFamily="34" charset="0"/>
              </a:rPr>
            </a:br>
            <a:r>
              <a:rPr lang="en-US" sz="3600" dirty="0">
                <a:solidFill>
                  <a:srgbClr val="FFFF00"/>
                </a:solidFill>
                <a:ea typeface="Verdana" panose="020B0604030504040204" pitchFamily="34" charset="0"/>
              </a:rPr>
              <a:t>Hearing His Voice</a:t>
            </a:r>
            <a:endParaRPr lang="en-US" sz="3600" dirty="0">
              <a:solidFill>
                <a:schemeClr val="bg1"/>
              </a:solidFill>
              <a:ea typeface="Verdana" panose="020B0604030504040204" pitchFamily="34" charset="0"/>
            </a:endParaRPr>
          </a:p>
        </p:txBody>
      </p:sp>
      <p:sp>
        <p:nvSpPr>
          <p:cNvPr id="5" name="Rectangle: Rounded Corners 4">
            <a:extLst>
              <a:ext uri="{FF2B5EF4-FFF2-40B4-BE49-F238E27FC236}">
                <a16:creationId xmlns:a16="http://schemas.microsoft.com/office/drawing/2014/main" id="{86A697DF-A7B8-4BFC-A90F-E5FF22494090}"/>
              </a:ext>
            </a:extLst>
          </p:cNvPr>
          <p:cNvSpPr/>
          <p:nvPr/>
        </p:nvSpPr>
        <p:spPr>
          <a:xfrm>
            <a:off x="1613594" y="1429322"/>
            <a:ext cx="5918255" cy="6442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Why Are We Here?</a:t>
            </a:r>
          </a:p>
        </p:txBody>
      </p:sp>
    </p:spTree>
    <p:extLst>
      <p:ext uri="{BB962C8B-B14F-4D97-AF65-F5344CB8AC3E}">
        <p14:creationId xmlns:p14="http://schemas.microsoft.com/office/powerpoint/2010/main" val="171690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Christian: glorify God</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23637"/>
            <a:ext cx="8229600" cy="5384799"/>
          </a:xfrm>
        </p:spPr>
        <p:txBody>
          <a:bodyPr/>
          <a:lstStyle/>
          <a:p>
            <a:pPr>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Jer.42</a:t>
            </a:r>
          </a:p>
          <a:p>
            <a:pPr>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Scriptures do not distinguish God’s spoken voice and His written voice.</a:t>
            </a:r>
          </a:p>
          <a:p>
            <a:pPr marL="0" indent="0">
              <a:buNone/>
            </a:pPr>
            <a:r>
              <a:rPr lang="en-US" sz="2700" dirty="0">
                <a:solidFill>
                  <a:schemeClr val="bg1"/>
                </a:solidFill>
                <a:ea typeface="Times New Roman" panose="02020603050405020304" pitchFamily="18" charset="0"/>
              </a:rPr>
              <a:t>Ac.13</a:t>
            </a:r>
            <a:r>
              <a:rPr lang="en-US" sz="2700" b="1" baseline="30000" dirty="0">
                <a:solidFill>
                  <a:schemeClr val="bg1"/>
                </a:solidFill>
                <a:ea typeface="Times New Roman" panose="02020603050405020304" pitchFamily="18" charset="0"/>
              </a:rPr>
              <a:t>27</a:t>
            </a:r>
            <a:r>
              <a:rPr lang="en-US" sz="2700" dirty="0">
                <a:solidFill>
                  <a:schemeClr val="bg1"/>
                </a:solidFill>
                <a:ea typeface="Times New Roman" panose="02020603050405020304" pitchFamily="18" charset="0"/>
              </a:rPr>
              <a:t> </a:t>
            </a:r>
            <a:r>
              <a:rPr lang="en-US" sz="3100" dirty="0">
                <a:solidFill>
                  <a:srgbClr val="FFFFCC"/>
                </a:solidFill>
              </a:rPr>
              <a:t>For those who dwell in Jerusalem, and their rulers, because they did not know Him, nor even the voices of the Prophets which are read every Sabbath, have fulfilled them in condemning Him.   </a:t>
            </a:r>
            <a:r>
              <a:rPr lang="en-US" sz="3100" dirty="0">
                <a:solidFill>
                  <a:schemeClr val="bg1"/>
                </a:solidFill>
              </a:rPr>
              <a:t>(Also, 44, 48-49)</a:t>
            </a:r>
          </a:p>
          <a:p>
            <a:pPr>
              <a:buFont typeface="Wingdings" panose="05000000000000000000" pitchFamily="2" charset="2"/>
              <a:buChar char="§"/>
            </a:pPr>
            <a:r>
              <a:rPr lang="en-US" sz="3100" dirty="0">
                <a:solidFill>
                  <a:schemeClr val="bg1"/>
                </a:solidFill>
              </a:rPr>
              <a:t>Jewish response to Jesus = rejection of their own prophets.</a:t>
            </a:r>
          </a:p>
        </p:txBody>
      </p:sp>
      <p:sp>
        <p:nvSpPr>
          <p:cNvPr id="5" name="Rectangle 4">
            <a:extLst>
              <a:ext uri="{FF2B5EF4-FFF2-40B4-BE49-F238E27FC236}">
                <a16:creationId xmlns:a16="http://schemas.microsoft.com/office/drawing/2014/main" id="{A48951FC-4834-43F7-911B-5EFBF9258DDC}"/>
              </a:ext>
            </a:extLst>
          </p:cNvPr>
          <p:cNvSpPr/>
          <p:nvPr/>
        </p:nvSpPr>
        <p:spPr>
          <a:xfrm>
            <a:off x="2807852" y="3639129"/>
            <a:ext cx="1191491" cy="434109"/>
          </a:xfrm>
          <a:prstGeom prst="rect">
            <a:avLst/>
          </a:prstGeom>
          <a:solidFill>
            <a:srgbClr val="FFFF00">
              <a:alpha val="34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23CEC8E-9DDC-4429-A84F-84A3E319943E}"/>
              </a:ext>
            </a:extLst>
          </p:cNvPr>
          <p:cNvSpPr/>
          <p:nvPr/>
        </p:nvSpPr>
        <p:spPr>
          <a:xfrm>
            <a:off x="512616" y="4096322"/>
            <a:ext cx="854367" cy="434109"/>
          </a:xfrm>
          <a:prstGeom prst="rect">
            <a:avLst/>
          </a:prstGeom>
          <a:solidFill>
            <a:srgbClr val="FFFF00">
              <a:alpha val="34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05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724041"/>
          </a:xfrm>
        </p:spPr>
        <p:txBody>
          <a:bodyPr/>
          <a:lstStyle/>
          <a:p>
            <a:r>
              <a:rPr lang="en-US" sz="3200" dirty="0">
                <a:solidFill>
                  <a:schemeClr val="bg1"/>
                </a:solidFill>
              </a:rPr>
              <a:t>Mt.7:24-27</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74076" y="674255"/>
            <a:ext cx="8428182" cy="5772727"/>
          </a:xfrm>
        </p:spPr>
        <p:txBody>
          <a:bodyPr/>
          <a:lstStyle/>
          <a:p>
            <a:pPr marL="0" indent="0" algn="ctr">
              <a:spcAft>
                <a:spcPts val="300"/>
              </a:spcAft>
              <a:buNone/>
            </a:pPr>
            <a:r>
              <a:rPr lang="en-US" sz="3100" dirty="0">
                <a:solidFill>
                  <a:schemeClr val="bg1"/>
                </a:solidFill>
                <a:ea typeface="Times New Roman" panose="02020603050405020304" pitchFamily="18" charset="0"/>
              </a:rPr>
              <a:t>Conclusion to greatest set of principles</a:t>
            </a:r>
          </a:p>
          <a:p>
            <a:pPr>
              <a:spcAft>
                <a:spcPts val="400"/>
              </a:spcAft>
              <a:buFont typeface="Wingdings" panose="05000000000000000000" pitchFamily="2" charset="2"/>
              <a:buChar char="§"/>
            </a:pPr>
            <a:r>
              <a:rPr lang="en-US" sz="3100" dirty="0">
                <a:solidFill>
                  <a:srgbClr val="FFCC66"/>
                </a:solidFill>
                <a:ea typeface="Times New Roman" panose="02020603050405020304" pitchFamily="18" charset="0"/>
              </a:rPr>
              <a:t>Sincerity:</a:t>
            </a:r>
            <a:r>
              <a:rPr lang="en-US" sz="3100" dirty="0">
                <a:solidFill>
                  <a:schemeClr val="bg1"/>
                </a:solidFill>
                <a:ea typeface="Times New Roman" panose="02020603050405020304" pitchFamily="18" charset="0"/>
              </a:rPr>
              <a:t> </a:t>
            </a:r>
            <a:r>
              <a:rPr lang="en-US" sz="3100" baseline="30000" dirty="0">
                <a:solidFill>
                  <a:srgbClr val="00B0F0"/>
                </a:solidFill>
                <a:ea typeface="Times New Roman" panose="02020603050405020304" pitchFamily="18" charset="0"/>
              </a:rPr>
              <a:t>1</a:t>
            </a:r>
            <a:r>
              <a:rPr lang="en-US" sz="3100" u="sng" dirty="0">
                <a:solidFill>
                  <a:srgbClr val="CCFFCC"/>
                </a:solidFill>
                <a:ea typeface="Times New Roman" panose="02020603050405020304" pitchFamily="18" charset="0"/>
              </a:rPr>
              <a:t>hears</a:t>
            </a:r>
            <a:r>
              <a:rPr lang="en-US" sz="3100" dirty="0">
                <a:solidFill>
                  <a:schemeClr val="bg1"/>
                </a:solidFill>
                <a:ea typeface="Times New Roman" panose="02020603050405020304" pitchFamily="18" charset="0"/>
              </a:rPr>
              <a:t> (both hear; one profits).  Ac.7:…57;   22:22.   Ja.1:19</a:t>
            </a:r>
          </a:p>
          <a:p>
            <a:pPr>
              <a:spcAft>
                <a:spcPts val="0"/>
              </a:spcAft>
              <a:buFont typeface="Wingdings" panose="05000000000000000000" pitchFamily="2" charset="2"/>
              <a:buChar char="§"/>
            </a:pPr>
            <a:r>
              <a:rPr lang="en-US" sz="3100" dirty="0">
                <a:solidFill>
                  <a:srgbClr val="FFCC66"/>
                </a:solidFill>
              </a:rPr>
              <a:t>Submission: </a:t>
            </a:r>
            <a:r>
              <a:rPr lang="en-US" sz="3100" baseline="30000" dirty="0">
                <a:solidFill>
                  <a:srgbClr val="00B0F0"/>
                </a:solidFill>
              </a:rPr>
              <a:t>2</a:t>
            </a:r>
            <a:r>
              <a:rPr lang="en-US" sz="3100" u="sng" dirty="0">
                <a:solidFill>
                  <a:srgbClr val="CCFFCC"/>
                </a:solidFill>
              </a:rPr>
              <a:t>does</a:t>
            </a:r>
            <a:r>
              <a:rPr lang="en-US" sz="3100" dirty="0">
                <a:solidFill>
                  <a:schemeClr val="bg1"/>
                </a:solidFill>
              </a:rPr>
              <a:t> (what He commands)</a:t>
            </a:r>
          </a:p>
          <a:p>
            <a:pPr lvl="1">
              <a:spcAft>
                <a:spcPts val="300"/>
              </a:spcAft>
              <a:buFont typeface="Wingdings" panose="05000000000000000000" pitchFamily="2" charset="2"/>
              <a:buChar char="§"/>
            </a:pPr>
            <a:r>
              <a:rPr lang="en-US" sz="3100" dirty="0">
                <a:solidFill>
                  <a:schemeClr val="bg1"/>
                </a:solidFill>
              </a:rPr>
              <a:t>Mt.13, </a:t>
            </a:r>
            <a:r>
              <a:rPr lang="en-US" sz="3100" dirty="0" err="1">
                <a:solidFill>
                  <a:schemeClr val="bg1"/>
                </a:solidFill>
              </a:rPr>
              <a:t>sower</a:t>
            </a:r>
            <a:r>
              <a:rPr lang="en-US" sz="3100" dirty="0">
                <a:solidFill>
                  <a:schemeClr val="bg1"/>
                </a:solidFill>
              </a:rPr>
              <a:t>: ¾ heard without profit</a:t>
            </a:r>
          </a:p>
          <a:p>
            <a:pPr lvl="1">
              <a:spcAft>
                <a:spcPts val="400"/>
              </a:spcAft>
              <a:buFont typeface="Wingdings" panose="05000000000000000000" pitchFamily="2" charset="2"/>
              <a:buChar char="§"/>
            </a:pPr>
            <a:r>
              <a:rPr lang="en-US" sz="3100" dirty="0">
                <a:solidFill>
                  <a:schemeClr val="bg1"/>
                </a:solidFill>
              </a:rPr>
              <a:t>23: one was different: responded ... fruit</a:t>
            </a:r>
          </a:p>
          <a:p>
            <a:pPr>
              <a:spcAft>
                <a:spcPts val="0"/>
              </a:spcAft>
              <a:buFont typeface="Wingdings" panose="05000000000000000000" pitchFamily="2" charset="2"/>
              <a:buChar char="§"/>
            </a:pPr>
            <a:r>
              <a:rPr lang="en-US" sz="3100" dirty="0">
                <a:solidFill>
                  <a:srgbClr val="FFCC66"/>
                </a:solidFill>
              </a:rPr>
              <a:t>Steadfastness:</a:t>
            </a:r>
            <a:r>
              <a:rPr lang="en-US" sz="3100" dirty="0">
                <a:solidFill>
                  <a:schemeClr val="bg1"/>
                </a:solidFill>
              </a:rPr>
              <a:t> </a:t>
            </a:r>
            <a:r>
              <a:rPr lang="en-US" sz="3100" baseline="30000" dirty="0">
                <a:solidFill>
                  <a:srgbClr val="00B0F0"/>
                </a:solidFill>
              </a:rPr>
              <a:t>3</a:t>
            </a:r>
            <a:r>
              <a:rPr lang="en-US" sz="3100" dirty="0">
                <a:solidFill>
                  <a:srgbClr val="CCFFCC"/>
                </a:solidFill>
              </a:rPr>
              <a:t>hears / does = present tense</a:t>
            </a:r>
          </a:p>
          <a:p>
            <a:pPr lvl="1">
              <a:spcAft>
                <a:spcPts val="400"/>
              </a:spcAft>
              <a:buFont typeface="Wingdings" panose="05000000000000000000" pitchFamily="2" charset="2"/>
              <a:buChar char="§"/>
            </a:pPr>
            <a:r>
              <a:rPr lang="en-US" sz="3100" dirty="0">
                <a:solidFill>
                  <a:schemeClr val="bg1"/>
                </a:solidFill>
              </a:rPr>
              <a:t>Hb.2:1.   Ja.1:25</a:t>
            </a:r>
          </a:p>
          <a:p>
            <a:pPr>
              <a:spcAft>
                <a:spcPts val="0"/>
              </a:spcAft>
              <a:buFont typeface="Wingdings" panose="05000000000000000000" pitchFamily="2" charset="2"/>
              <a:buChar char="§"/>
            </a:pPr>
            <a:r>
              <a:rPr lang="en-US" sz="3100" dirty="0">
                <a:solidFill>
                  <a:srgbClr val="FFC000"/>
                </a:solidFill>
              </a:rPr>
              <a:t>Separation:</a:t>
            </a:r>
            <a:r>
              <a:rPr lang="en-US" sz="3100" dirty="0">
                <a:solidFill>
                  <a:schemeClr val="bg1"/>
                </a:solidFill>
              </a:rPr>
              <a:t> </a:t>
            </a:r>
            <a:r>
              <a:rPr lang="en-US" sz="3100" baseline="30000" dirty="0">
                <a:solidFill>
                  <a:srgbClr val="00B0F0"/>
                </a:solidFill>
              </a:rPr>
              <a:t>4</a:t>
            </a:r>
            <a:r>
              <a:rPr lang="en-US" sz="3100" dirty="0">
                <a:solidFill>
                  <a:srgbClr val="CCFFCC"/>
                </a:solidFill>
              </a:rPr>
              <a:t>does not do them.</a:t>
            </a:r>
            <a:r>
              <a:rPr lang="en-US" sz="3100" dirty="0">
                <a:solidFill>
                  <a:schemeClr val="bg1"/>
                </a:solidFill>
              </a:rPr>
              <a:t> </a:t>
            </a:r>
          </a:p>
          <a:p>
            <a:pPr lvl="1">
              <a:spcAft>
                <a:spcPts val="300"/>
              </a:spcAft>
              <a:buFont typeface="Wingdings" panose="05000000000000000000" pitchFamily="2" charset="2"/>
              <a:buChar char="§"/>
            </a:pPr>
            <a:r>
              <a:rPr lang="en-US" sz="3100" dirty="0">
                <a:solidFill>
                  <a:schemeClr val="bg1"/>
                </a:solidFill>
              </a:rPr>
              <a:t>Hear Him, 17:5.   </a:t>
            </a:r>
            <a:endParaRPr lang="en-US" sz="2700" dirty="0">
              <a:solidFill>
                <a:schemeClr val="bg1"/>
              </a:solidFill>
            </a:endParaRPr>
          </a:p>
        </p:txBody>
      </p:sp>
    </p:spTree>
    <p:extLst>
      <p:ext uri="{BB962C8B-B14F-4D97-AF65-F5344CB8AC3E}">
        <p14:creationId xmlns:p14="http://schemas.microsoft.com/office/powerpoint/2010/main" val="287239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14036" y="505692"/>
            <a:ext cx="8520545" cy="5846616"/>
          </a:xfrm>
        </p:spPr>
        <p:txBody>
          <a:bodyPr/>
          <a:lstStyle/>
          <a:p>
            <a:pPr marL="0" indent="0">
              <a:spcAft>
                <a:spcPts val="900"/>
              </a:spcAft>
              <a:buNone/>
            </a:pPr>
            <a:r>
              <a:rPr lang="en-US" dirty="0">
                <a:solidFill>
                  <a:schemeClr val="bg1"/>
                </a:solidFill>
              </a:rPr>
              <a:t>Mk.9</a:t>
            </a:r>
            <a:r>
              <a:rPr lang="en-US" baseline="30000" dirty="0">
                <a:solidFill>
                  <a:schemeClr val="bg1"/>
                </a:solidFill>
              </a:rPr>
              <a:t>7</a:t>
            </a:r>
            <a:r>
              <a:rPr lang="en-US" dirty="0">
                <a:solidFill>
                  <a:schemeClr val="bg1"/>
                </a:solidFill>
              </a:rPr>
              <a:t> </a:t>
            </a:r>
            <a:r>
              <a:rPr lang="en-US" sz="3100" dirty="0">
                <a:solidFill>
                  <a:srgbClr val="FFFFCC"/>
                </a:solidFill>
              </a:rPr>
              <a:t>And a cloud came and overshadowed them; and a voice came out of the cloud, saying, “This is My beloved Son. Hear Him!”</a:t>
            </a:r>
          </a:p>
          <a:p>
            <a:pPr marL="0" indent="0">
              <a:buNone/>
            </a:pPr>
            <a:r>
              <a:rPr lang="en-US" dirty="0">
                <a:solidFill>
                  <a:schemeClr val="bg1"/>
                </a:solidFill>
              </a:rPr>
              <a:t>2 Pt.1</a:t>
            </a:r>
            <a:r>
              <a:rPr lang="en-US" baseline="30000" dirty="0">
                <a:solidFill>
                  <a:schemeClr val="bg1"/>
                </a:solidFill>
              </a:rPr>
              <a:t>17</a:t>
            </a:r>
            <a:r>
              <a:rPr lang="en-US" dirty="0">
                <a:solidFill>
                  <a:srgbClr val="FFFFCC"/>
                </a:solidFill>
              </a:rPr>
              <a:t> </a:t>
            </a:r>
            <a:r>
              <a:rPr lang="en-US" sz="3100" dirty="0">
                <a:solidFill>
                  <a:srgbClr val="FFFFCC"/>
                </a:solidFill>
              </a:rPr>
              <a:t>For He received from God the Father honor and glory when such a voice came to Him from the Excellent Glory:  This is My beloved Son, in whom I am well pleased. </a:t>
            </a:r>
            <a:br>
              <a:rPr lang="en-US" sz="3100" dirty="0">
                <a:solidFill>
                  <a:srgbClr val="FFFFCC"/>
                </a:solidFill>
              </a:rPr>
            </a:br>
            <a:r>
              <a:rPr lang="en-US" sz="3100" baseline="30000" dirty="0">
                <a:solidFill>
                  <a:schemeClr val="bg1"/>
                </a:solidFill>
              </a:rPr>
              <a:t>18</a:t>
            </a:r>
            <a:r>
              <a:rPr lang="en-US" sz="3100" dirty="0">
                <a:solidFill>
                  <a:srgbClr val="FFFFCC"/>
                </a:solidFill>
              </a:rPr>
              <a:t> And we heard this voice which came from heaven when we were with Him on the holy mountain.</a:t>
            </a:r>
          </a:p>
          <a:p>
            <a:pPr marL="0" indent="0">
              <a:buNone/>
            </a:pPr>
            <a:endParaRPr lang="en-US" sz="3100" dirty="0">
              <a:solidFill>
                <a:srgbClr val="FFFFCC"/>
              </a:solidFill>
            </a:endParaRPr>
          </a:p>
        </p:txBody>
      </p:sp>
    </p:spTree>
    <p:extLst>
      <p:ext uri="{BB962C8B-B14F-4D97-AF65-F5344CB8AC3E}">
        <p14:creationId xmlns:p14="http://schemas.microsoft.com/office/powerpoint/2010/main" val="105261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01789" y="274785"/>
            <a:ext cx="8354286" cy="6144487"/>
          </a:xfrm>
        </p:spPr>
        <p:txBody>
          <a:bodyPr/>
          <a:lstStyle/>
          <a:p>
            <a:pPr marL="0" indent="0" algn="ctr">
              <a:spcAft>
                <a:spcPts val="0"/>
              </a:spcAft>
              <a:buNone/>
            </a:pPr>
            <a:r>
              <a:rPr lang="en-US" dirty="0">
                <a:solidFill>
                  <a:schemeClr val="bg1"/>
                </a:solidFill>
              </a:rPr>
              <a:t>John: Jews missed it again –</a:t>
            </a:r>
          </a:p>
          <a:p>
            <a:pPr>
              <a:spcAft>
                <a:spcPts val="1200"/>
              </a:spcAft>
            </a:pPr>
            <a:r>
              <a:rPr lang="en-US" sz="3100" dirty="0">
                <a:solidFill>
                  <a:srgbClr val="FFFFCC"/>
                </a:solidFill>
              </a:rPr>
              <a:t>Jn.1</a:t>
            </a:r>
            <a:r>
              <a:rPr lang="en-US" sz="3100" baseline="30000" dirty="0">
                <a:solidFill>
                  <a:srgbClr val="FFFFCC"/>
                </a:solidFill>
              </a:rPr>
              <a:t>14</a:t>
            </a:r>
            <a:r>
              <a:rPr lang="en-US" sz="3100" dirty="0">
                <a:solidFill>
                  <a:srgbClr val="FFFFCC"/>
                </a:solidFill>
              </a:rPr>
              <a:t>  </a:t>
            </a:r>
            <a:r>
              <a:rPr lang="en-US" sz="3100" dirty="0">
                <a:solidFill>
                  <a:schemeClr val="bg1"/>
                </a:solidFill>
              </a:rPr>
              <a:t>And the Word became flesh and dwelt among us, and we beheld His glory, the glory as of the only begotten of the Father, full of grace and truth.</a:t>
            </a:r>
            <a:endParaRPr lang="en-US" sz="3100" dirty="0">
              <a:solidFill>
                <a:srgbClr val="FFFFCC"/>
              </a:solidFill>
            </a:endParaRPr>
          </a:p>
          <a:p>
            <a:pPr>
              <a:spcAft>
                <a:spcPts val="600"/>
              </a:spcAft>
            </a:pPr>
            <a:r>
              <a:rPr lang="en-US" sz="3100" dirty="0">
                <a:solidFill>
                  <a:srgbClr val="FFFFCC"/>
                </a:solidFill>
              </a:rPr>
              <a:t>Jn.2</a:t>
            </a:r>
            <a:r>
              <a:rPr lang="en-US" sz="3100" baseline="30000" dirty="0">
                <a:solidFill>
                  <a:srgbClr val="FFFFCC"/>
                </a:solidFill>
              </a:rPr>
              <a:t>11</a:t>
            </a:r>
            <a:r>
              <a:rPr lang="en-US" sz="3100" dirty="0">
                <a:solidFill>
                  <a:srgbClr val="FFFFCC"/>
                </a:solidFill>
              </a:rPr>
              <a:t> </a:t>
            </a:r>
            <a:r>
              <a:rPr lang="en-US" sz="3100" dirty="0">
                <a:solidFill>
                  <a:schemeClr val="bg1"/>
                </a:solidFill>
              </a:rPr>
              <a:t>This beginning of signs Jesus did in Cana of Galilee, and manifested His glory; and His disciples believed in Him.</a:t>
            </a:r>
          </a:p>
          <a:p>
            <a:pPr marL="457200" lvl="1" indent="0">
              <a:buNone/>
            </a:pPr>
            <a:endParaRPr lang="en-US" dirty="0">
              <a:solidFill>
                <a:srgbClr val="FFFFCC"/>
              </a:solidFill>
            </a:endParaRPr>
          </a:p>
        </p:txBody>
      </p:sp>
    </p:spTree>
    <p:extLst>
      <p:ext uri="{BB962C8B-B14F-4D97-AF65-F5344CB8AC3E}">
        <p14:creationId xmlns:p14="http://schemas.microsoft.com/office/powerpoint/2010/main" val="307627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01789" y="274785"/>
            <a:ext cx="8354286" cy="6144487"/>
          </a:xfrm>
        </p:spPr>
        <p:txBody>
          <a:bodyPr/>
          <a:lstStyle/>
          <a:p>
            <a:pPr marL="0" indent="0" algn="ctr">
              <a:spcAft>
                <a:spcPts val="0"/>
              </a:spcAft>
              <a:buNone/>
            </a:pPr>
            <a:r>
              <a:rPr lang="en-US" dirty="0">
                <a:solidFill>
                  <a:schemeClr val="bg1"/>
                </a:solidFill>
              </a:rPr>
              <a:t>John: Jews missed it again –</a:t>
            </a:r>
          </a:p>
          <a:p>
            <a:r>
              <a:rPr lang="en-US" dirty="0">
                <a:solidFill>
                  <a:srgbClr val="FFFFCC"/>
                </a:solidFill>
              </a:rPr>
              <a:t>Jn.11</a:t>
            </a:r>
            <a:r>
              <a:rPr lang="en-US" baseline="30000" dirty="0">
                <a:solidFill>
                  <a:srgbClr val="FFFFCC"/>
                </a:solidFill>
              </a:rPr>
              <a:t>4</a:t>
            </a:r>
            <a:r>
              <a:rPr lang="en-US" dirty="0">
                <a:solidFill>
                  <a:srgbClr val="FFFFCC"/>
                </a:solidFill>
              </a:rPr>
              <a:t>  </a:t>
            </a:r>
            <a:r>
              <a:rPr lang="en-US" sz="3100" dirty="0">
                <a:solidFill>
                  <a:schemeClr val="bg1"/>
                </a:solidFill>
              </a:rPr>
              <a:t>When Jesus heard that, He said, This sickness is not unto death, but for the glory of God, that the Son of God may be glorified through it.</a:t>
            </a:r>
          </a:p>
          <a:p>
            <a:r>
              <a:rPr lang="en-US" dirty="0">
                <a:solidFill>
                  <a:srgbClr val="FFFFCC"/>
                </a:solidFill>
              </a:rPr>
              <a:t>Jn.11</a:t>
            </a:r>
            <a:r>
              <a:rPr lang="en-US" baseline="30000" dirty="0">
                <a:solidFill>
                  <a:srgbClr val="FFFFCC"/>
                </a:solidFill>
              </a:rPr>
              <a:t>40</a:t>
            </a:r>
            <a:r>
              <a:rPr lang="en-US" dirty="0">
                <a:solidFill>
                  <a:srgbClr val="FFFFCC"/>
                </a:solidFill>
              </a:rPr>
              <a:t> </a:t>
            </a:r>
            <a:r>
              <a:rPr lang="en-US" sz="3100" dirty="0">
                <a:solidFill>
                  <a:schemeClr val="bg1"/>
                </a:solidFill>
              </a:rPr>
              <a:t>Jesus said to her, Did I not say to you that if you would believe you would see the glory of God? </a:t>
            </a:r>
          </a:p>
          <a:p>
            <a:endParaRPr lang="en-US" sz="3100" dirty="0">
              <a:solidFill>
                <a:schemeClr val="bg1"/>
              </a:solidFill>
            </a:endParaRPr>
          </a:p>
          <a:p>
            <a:pPr marL="457200" lvl="1" indent="0">
              <a:buNone/>
            </a:pPr>
            <a:endParaRPr lang="en-US" dirty="0">
              <a:solidFill>
                <a:srgbClr val="FFFFCC"/>
              </a:solidFill>
            </a:endParaRPr>
          </a:p>
        </p:txBody>
      </p:sp>
    </p:spTree>
    <p:extLst>
      <p:ext uri="{BB962C8B-B14F-4D97-AF65-F5344CB8AC3E}">
        <p14:creationId xmlns:p14="http://schemas.microsoft.com/office/powerpoint/2010/main" val="70058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01789" y="274785"/>
            <a:ext cx="8354286" cy="6144487"/>
          </a:xfrm>
        </p:spPr>
        <p:txBody>
          <a:bodyPr/>
          <a:lstStyle/>
          <a:p>
            <a:pPr marL="0" indent="0" algn="ctr">
              <a:spcAft>
                <a:spcPts val="0"/>
              </a:spcAft>
              <a:buNone/>
            </a:pPr>
            <a:r>
              <a:rPr lang="en-US" dirty="0">
                <a:solidFill>
                  <a:schemeClr val="bg1"/>
                </a:solidFill>
              </a:rPr>
              <a:t>John: Jews missed it again –</a:t>
            </a:r>
          </a:p>
          <a:p>
            <a:pPr>
              <a:spcAft>
                <a:spcPts val="600"/>
              </a:spcAft>
            </a:pPr>
            <a:r>
              <a:rPr lang="en-US" sz="3100" dirty="0">
                <a:solidFill>
                  <a:srgbClr val="FFFFCC"/>
                </a:solidFill>
              </a:rPr>
              <a:t>Jn.12</a:t>
            </a:r>
            <a:r>
              <a:rPr lang="en-US" sz="3100" baseline="30000" dirty="0">
                <a:solidFill>
                  <a:srgbClr val="FFFFCC"/>
                </a:solidFill>
              </a:rPr>
              <a:t>41</a:t>
            </a:r>
            <a:r>
              <a:rPr lang="en-US" sz="3100" dirty="0">
                <a:solidFill>
                  <a:srgbClr val="FFFFCC"/>
                </a:solidFill>
              </a:rPr>
              <a:t> </a:t>
            </a:r>
            <a:r>
              <a:rPr lang="en-US" sz="3100" dirty="0">
                <a:solidFill>
                  <a:schemeClr val="bg1"/>
                </a:solidFill>
              </a:rPr>
              <a:t>These things Isaiah said when he saw His glory and spoke of Him . . . </a:t>
            </a:r>
          </a:p>
          <a:p>
            <a:pPr marL="0" indent="0" defTabSz="341313">
              <a:buNone/>
            </a:pPr>
            <a:r>
              <a:rPr lang="en-US" sz="3100" baseline="30000" dirty="0">
                <a:solidFill>
                  <a:schemeClr val="bg1"/>
                </a:solidFill>
              </a:rPr>
              <a:t>	</a:t>
            </a:r>
            <a:r>
              <a:rPr lang="en-US" sz="3100" baseline="30000" dirty="0">
                <a:solidFill>
                  <a:srgbClr val="FFFFCC"/>
                </a:solidFill>
              </a:rPr>
              <a:t>43</a:t>
            </a:r>
            <a:r>
              <a:rPr lang="en-US" sz="3100" dirty="0">
                <a:solidFill>
                  <a:schemeClr val="bg1"/>
                </a:solidFill>
              </a:rPr>
              <a:t> for they loved the praise of men more than 	the praise of God.</a:t>
            </a:r>
          </a:p>
          <a:p>
            <a:endParaRPr lang="en-US" dirty="0">
              <a:solidFill>
                <a:schemeClr val="bg1"/>
              </a:solidFill>
            </a:endParaRPr>
          </a:p>
        </p:txBody>
      </p:sp>
    </p:spTree>
    <p:extLst>
      <p:ext uri="{BB962C8B-B14F-4D97-AF65-F5344CB8AC3E}">
        <p14:creationId xmlns:p14="http://schemas.microsoft.com/office/powerpoint/2010/main" val="232135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01789" y="274785"/>
            <a:ext cx="8354286" cy="6144487"/>
          </a:xfrm>
        </p:spPr>
        <p:txBody>
          <a:bodyPr/>
          <a:lstStyle/>
          <a:p>
            <a:pPr marL="0" indent="0" algn="ctr">
              <a:spcAft>
                <a:spcPts val="600"/>
              </a:spcAft>
              <a:buNone/>
            </a:pPr>
            <a:r>
              <a:rPr lang="en-US" dirty="0">
                <a:solidFill>
                  <a:schemeClr val="bg1"/>
                </a:solidFill>
              </a:rPr>
              <a:t>Hebrews 1</a:t>
            </a:r>
          </a:p>
          <a:p>
            <a:pPr marL="0" indent="0">
              <a:spcAft>
                <a:spcPts val="600"/>
              </a:spcAft>
              <a:buNone/>
            </a:pPr>
            <a:r>
              <a:rPr lang="en-US" sz="3100" baseline="30000" dirty="0">
                <a:solidFill>
                  <a:srgbClr val="FFFFCC"/>
                </a:solidFill>
              </a:rPr>
              <a:t>1 </a:t>
            </a:r>
            <a:r>
              <a:rPr lang="en-US" dirty="0">
                <a:solidFill>
                  <a:schemeClr val="bg1"/>
                </a:solidFill>
              </a:rPr>
              <a:t>God, who at various times and in various ways spoke in time past to the fathers by the prophets,  </a:t>
            </a:r>
            <a:r>
              <a:rPr lang="en-US" baseline="30000" dirty="0">
                <a:solidFill>
                  <a:srgbClr val="FFFFCC"/>
                </a:solidFill>
              </a:rPr>
              <a:t>2</a:t>
            </a:r>
            <a:r>
              <a:rPr lang="en-US" baseline="30000" dirty="0">
                <a:solidFill>
                  <a:schemeClr val="bg1"/>
                </a:solidFill>
              </a:rPr>
              <a:t> </a:t>
            </a:r>
            <a:r>
              <a:rPr lang="en-US" dirty="0">
                <a:solidFill>
                  <a:schemeClr val="bg1"/>
                </a:solidFill>
              </a:rPr>
              <a:t>has in these last days spoken to us by His Son, whom He has appointed heir of all things, through whom also He made the worlds.</a:t>
            </a:r>
          </a:p>
        </p:txBody>
      </p:sp>
    </p:spTree>
    <p:extLst>
      <p:ext uri="{BB962C8B-B14F-4D97-AF65-F5344CB8AC3E}">
        <p14:creationId xmlns:p14="http://schemas.microsoft.com/office/powerpoint/2010/main" val="3858467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638734" y="630384"/>
            <a:ext cx="7877198" cy="1364671"/>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500" dirty="0">
                <a:solidFill>
                  <a:srgbClr val="CCFFFF"/>
                </a:solidFill>
                <a:latin typeface="Verdana" panose="020B0604030504040204" pitchFamily="34" charset="0"/>
                <a:ea typeface="Verdana" panose="020B0604030504040204" pitchFamily="34" charset="0"/>
              </a:rPr>
              <a:t>I. </a:t>
            </a:r>
            <a:r>
              <a:rPr lang="en-US" sz="3600" dirty="0">
                <a:solidFill>
                  <a:srgbClr val="FFFF00"/>
                </a:solidFill>
                <a:ea typeface="Verdana" panose="020B0604030504040204" pitchFamily="34" charset="0"/>
              </a:rPr>
              <a:t>God’s Glory Is Not Based On…</a:t>
            </a:r>
            <a:endParaRPr lang="en-US" sz="3600" dirty="0">
              <a:solidFill>
                <a:schemeClr val="bg1"/>
              </a:solidFill>
              <a:ea typeface="Verdana" panose="020B0604030504040204" pitchFamily="34" charset="0"/>
            </a:endParaRPr>
          </a:p>
        </p:txBody>
      </p:sp>
    </p:spTree>
    <p:extLst>
      <p:ext uri="{BB962C8B-B14F-4D97-AF65-F5344CB8AC3E}">
        <p14:creationId xmlns:p14="http://schemas.microsoft.com/office/powerpoint/2010/main" val="225994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2800" dirty="0">
                <a:solidFill>
                  <a:srgbClr val="CCFFFF"/>
                </a:solidFill>
              </a:rPr>
              <a:t>1.</a:t>
            </a:r>
            <a:r>
              <a:rPr lang="en-US" sz="3400" dirty="0">
                <a:solidFill>
                  <a:schemeClr val="bg1"/>
                </a:solidFill>
              </a:rPr>
              <a:t> Kingdoms of men</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877457"/>
            <a:ext cx="8229600" cy="5384799"/>
          </a:xfrm>
        </p:spPr>
        <p:txBody>
          <a:bodyPr/>
          <a:lstStyle/>
          <a:p>
            <a:pPr>
              <a:spcAft>
                <a:spcPts val="600"/>
              </a:spcAft>
            </a:pPr>
            <a:r>
              <a:rPr lang="en-US" sz="3100" dirty="0">
                <a:solidFill>
                  <a:schemeClr val="bg1"/>
                </a:solidFill>
                <a:ea typeface="Times New Roman" panose="02020603050405020304" pitchFamily="18" charset="0"/>
              </a:rPr>
              <a:t>Mt.4:8,</a:t>
            </a:r>
            <a:r>
              <a:rPr lang="en-US" sz="3100" dirty="0">
                <a:solidFill>
                  <a:srgbClr val="FFFFCC"/>
                </a:solidFill>
                <a:ea typeface="Times New Roman" panose="02020603050405020304" pitchFamily="18" charset="0"/>
              </a:rPr>
              <a:t> fake promotion</a:t>
            </a:r>
          </a:p>
          <a:p>
            <a:r>
              <a:rPr lang="en-US" sz="3100" dirty="0">
                <a:solidFill>
                  <a:schemeClr val="bg1"/>
                </a:solidFill>
              </a:rPr>
              <a:t>Mt.6:29,</a:t>
            </a:r>
            <a:r>
              <a:rPr lang="en-US" sz="3100" dirty="0">
                <a:solidFill>
                  <a:srgbClr val="FFFFCC"/>
                </a:solidFill>
              </a:rPr>
              <a:t> Solomon’s Temple (Herod’s)</a:t>
            </a:r>
          </a:p>
          <a:p>
            <a:pPr lvl="1"/>
            <a:r>
              <a:rPr lang="en-US" sz="3200" dirty="0">
                <a:solidFill>
                  <a:schemeClr val="bg1"/>
                </a:solidFill>
              </a:rPr>
              <a:t>Where are they now?  (Mt.24)</a:t>
            </a:r>
          </a:p>
        </p:txBody>
      </p:sp>
    </p:spTree>
    <p:extLst>
      <p:ext uri="{BB962C8B-B14F-4D97-AF65-F5344CB8AC3E}">
        <p14:creationId xmlns:p14="http://schemas.microsoft.com/office/powerpoint/2010/main" val="104017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3241</TotalTime>
  <Words>1201</Words>
  <Application>Microsoft Office PowerPoint</Application>
  <PresentationFormat>On-screen Show (4:3)</PresentationFormat>
  <Paragraphs>94</Paragraphs>
  <Slides>23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Verdana</vt:lpstr>
      <vt:lpstr>Wingdings</vt:lpstr>
      <vt:lpstr>1_Default Design</vt:lpstr>
      <vt:lpstr>3_Default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Kingdoms of men</vt:lpstr>
      <vt:lpstr>2. Prestige (worldly fame)</vt:lpstr>
      <vt:lpstr>2. Prestige (worldly fame)</vt:lpstr>
      <vt:lpstr>3. Religious fervor</vt:lpstr>
      <vt:lpstr>4. Wisdom of world</vt:lpstr>
      <vt:lpstr>5. Goodness of men</vt:lpstr>
      <vt:lpstr>PowerPoint Presentation</vt:lpstr>
      <vt:lpstr>Businessman: make money</vt:lpstr>
      <vt:lpstr>Hedonist: have fun</vt:lpstr>
      <vt:lpstr>Philanthropist: help people</vt:lpstr>
      <vt:lpstr>Politician: get votes / please electorate</vt:lpstr>
      <vt:lpstr>Christian: glorify God</vt:lpstr>
      <vt:lpstr>PowerPoint Presentation</vt:lpstr>
      <vt:lpstr>Christian: glorify God</vt:lpstr>
      <vt:lpstr>Mt.7:24-27</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60</cp:revision>
  <dcterms:created xsi:type="dcterms:W3CDTF">2006-09-18T21:36:30Z</dcterms:created>
  <dcterms:modified xsi:type="dcterms:W3CDTF">2021-10-10T01:46:39Z</dcterms:modified>
</cp:coreProperties>
</file>