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63" r:id="rId2"/>
  </p:sldMasterIdLst>
  <p:notesMasterIdLst>
    <p:notesMasterId r:id="rId31"/>
  </p:notesMasterIdLst>
  <p:sldIdLst>
    <p:sldId id="305" r:id="rId3"/>
    <p:sldId id="453" r:id="rId4"/>
    <p:sldId id="448" r:id="rId5"/>
    <p:sldId id="469" r:id="rId6"/>
    <p:sldId id="467" r:id="rId7"/>
    <p:sldId id="465" r:id="rId8"/>
    <p:sldId id="477" r:id="rId9"/>
    <p:sldId id="478" r:id="rId10"/>
    <p:sldId id="488" r:id="rId11"/>
    <p:sldId id="479" r:id="rId12"/>
    <p:sldId id="471" r:id="rId13"/>
    <p:sldId id="480" r:id="rId14"/>
    <p:sldId id="474" r:id="rId15"/>
    <p:sldId id="487" r:id="rId16"/>
    <p:sldId id="481" r:id="rId17"/>
    <p:sldId id="482" r:id="rId18"/>
    <p:sldId id="473" r:id="rId19"/>
    <p:sldId id="475" r:id="rId20"/>
    <p:sldId id="476" r:id="rId21"/>
    <p:sldId id="483" r:id="rId22"/>
    <p:sldId id="312" r:id="rId23"/>
    <p:sldId id="484" r:id="rId24"/>
    <p:sldId id="485" r:id="rId25"/>
    <p:sldId id="486" r:id="rId26"/>
    <p:sldId id="489" r:id="rId27"/>
    <p:sldId id="468" r:id="rId28"/>
    <p:sldId id="334" r:id="rId29"/>
    <p:sldId id="466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FF"/>
    <a:srgbClr val="CCFFCC"/>
    <a:srgbClr val="CCECFF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88A5BDD0-C3E2-4D1C-85F0-321640F624EA}"/>
    <pc:docChg chg="delSld delMainMaster">
      <pc:chgData name="Ty Johnson" userId="2df4d96252200d5b" providerId="LiveId" clId="{88A5BDD0-C3E2-4D1C-85F0-321640F624EA}" dt="2021-10-23T14:18:05.042" v="1" actId="47"/>
      <pc:docMkLst>
        <pc:docMk/>
      </pc:docMkLst>
      <pc:sldChg chg="del">
        <pc:chgData name="Ty Johnson" userId="2df4d96252200d5b" providerId="LiveId" clId="{88A5BDD0-C3E2-4D1C-85F0-321640F624EA}" dt="2021-10-23T14:18:01.260" v="0" actId="47"/>
        <pc:sldMkLst>
          <pc:docMk/>
          <pc:sldMk cId="0" sldId="366"/>
        </pc:sldMkLst>
      </pc:sldChg>
      <pc:sldChg chg="del">
        <pc:chgData name="Ty Johnson" userId="2df4d96252200d5b" providerId="LiveId" clId="{88A5BDD0-C3E2-4D1C-85F0-321640F624EA}" dt="2021-10-23T14:18:01.260" v="0" actId="47"/>
        <pc:sldMkLst>
          <pc:docMk/>
          <pc:sldMk cId="0" sldId="371"/>
        </pc:sldMkLst>
      </pc:sldChg>
      <pc:sldChg chg="del">
        <pc:chgData name="Ty Johnson" userId="2df4d96252200d5b" providerId="LiveId" clId="{88A5BDD0-C3E2-4D1C-85F0-321640F624EA}" dt="2021-10-23T14:18:05.042" v="1" actId="47"/>
        <pc:sldMkLst>
          <pc:docMk/>
          <pc:sldMk cId="3244625056" sldId="372"/>
        </pc:sldMkLst>
      </pc:sldChg>
      <pc:sldChg chg="del">
        <pc:chgData name="Ty Johnson" userId="2df4d96252200d5b" providerId="LiveId" clId="{88A5BDD0-C3E2-4D1C-85F0-321640F624EA}" dt="2021-10-23T14:18:01.260" v="0" actId="47"/>
        <pc:sldMkLst>
          <pc:docMk/>
          <pc:sldMk cId="2247811983" sldId="490"/>
        </pc:sldMkLst>
      </pc:sldChg>
      <pc:sldMasterChg chg="del delSldLayout">
        <pc:chgData name="Ty Johnson" userId="2df4d96252200d5b" providerId="LiveId" clId="{88A5BDD0-C3E2-4D1C-85F0-321640F624EA}" dt="2021-10-23T14:18:05.042" v="1" actId="47"/>
        <pc:sldMasterMkLst>
          <pc:docMk/>
          <pc:sldMasterMk cId="475323706" sldId="2147483727"/>
        </pc:sldMasterMkLst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4027427842" sldId="2147483728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2717830037" sldId="2147483729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4260463228" sldId="2147483730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1961832962" sldId="2147483731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560684163" sldId="2147483732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1737197783" sldId="2147483733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4029136646" sldId="2147483734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290709156" sldId="2147483735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1419392523" sldId="2147483736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2958447607" sldId="2147483737"/>
          </pc:sldLayoutMkLst>
        </pc:sldLayoutChg>
        <pc:sldLayoutChg chg="del">
          <pc:chgData name="Ty Johnson" userId="2df4d96252200d5b" providerId="LiveId" clId="{88A5BDD0-C3E2-4D1C-85F0-321640F624EA}" dt="2021-10-23T14:18:05.042" v="1" actId="47"/>
          <pc:sldLayoutMkLst>
            <pc:docMk/>
            <pc:sldMasterMk cId="475323706" sldId="2147483727"/>
            <pc:sldLayoutMk cId="2152825053" sldId="2147483738"/>
          </pc:sldLayoutMkLst>
        </pc:sldLayoutChg>
      </pc:sldMasterChg>
      <pc:sldMasterChg chg="del delSldLayout">
        <pc:chgData name="Ty Johnson" userId="2df4d96252200d5b" providerId="LiveId" clId="{88A5BDD0-C3E2-4D1C-85F0-321640F624EA}" dt="2021-10-23T14:18:01.260" v="0" actId="47"/>
        <pc:sldMasterMkLst>
          <pc:docMk/>
          <pc:sldMasterMk cId="2196832074" sldId="2147483776"/>
        </pc:sldMasterMkLst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1651928358" sldId="2147483777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2101569396" sldId="2147483778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1683547820" sldId="2147483779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1560857792" sldId="2147483780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3662595736" sldId="2147483781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4104773652" sldId="2147483782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960086089" sldId="2147483783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1917536240" sldId="2147483784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3282890161" sldId="2147483785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3950323913" sldId="2147483786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2196832074" sldId="2147483776"/>
            <pc:sldLayoutMk cId="630699858" sldId="2147483787"/>
          </pc:sldLayoutMkLst>
        </pc:sldLayoutChg>
      </pc:sldMasterChg>
      <pc:sldMasterChg chg="del delSldLayout">
        <pc:chgData name="Ty Johnson" userId="2df4d96252200d5b" providerId="LiveId" clId="{88A5BDD0-C3E2-4D1C-85F0-321640F624EA}" dt="2021-10-23T14:18:01.260" v="0" actId="47"/>
        <pc:sldMasterMkLst>
          <pc:docMk/>
          <pc:sldMasterMk cId="1676500062" sldId="2147483788"/>
        </pc:sldMasterMkLst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3641608824" sldId="2147483789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2086363790" sldId="2147483790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2716035973" sldId="2147483791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4233089084" sldId="2147483792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3256814188" sldId="2147483793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4046377837" sldId="2147483794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3626321680" sldId="2147483795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2032803492" sldId="2147483796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2771986744" sldId="2147483797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3369519743" sldId="2147483798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3246775757" sldId="2147483799"/>
          </pc:sldLayoutMkLst>
        </pc:sldLayoutChg>
        <pc:sldLayoutChg chg="del">
          <pc:chgData name="Ty Johnson" userId="2df4d96252200d5b" providerId="LiveId" clId="{88A5BDD0-C3E2-4D1C-85F0-321640F624EA}" dt="2021-10-23T14:18:01.260" v="0" actId="47"/>
          <pc:sldLayoutMkLst>
            <pc:docMk/>
            <pc:sldMasterMk cId="1676500062" sldId="2147483788"/>
            <pc:sldLayoutMk cId="608733894" sldId="214748380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rgbClr val="CCECFF"/>
              </a:solidFill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NT</c:v>
                </c:pt>
                <c:pt idx="1">
                  <c:v>Homer</c:v>
                </c:pt>
                <c:pt idx="2">
                  <c:v>Herodotus</c:v>
                </c:pt>
                <c:pt idx="3">
                  <c:v>Plato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5700</c:v>
                </c:pt>
                <c:pt idx="1">
                  <c:v>643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6-49EA-9DFD-A52967FDA03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NT</c:v>
                </c:pt>
                <c:pt idx="1">
                  <c:v>Homer</c:v>
                </c:pt>
                <c:pt idx="2">
                  <c:v>Herodotus</c:v>
                </c:pt>
                <c:pt idx="3">
                  <c:v>Plato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67E6-49EA-9DFD-A52967FDA03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NT</c:v>
                </c:pt>
                <c:pt idx="1">
                  <c:v>Homer</c:v>
                </c:pt>
                <c:pt idx="2">
                  <c:v>Herodotus</c:v>
                </c:pt>
                <c:pt idx="3">
                  <c:v>Plato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67E6-49EA-9DFD-A52967FDA0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86720"/>
        <c:axId val="35488512"/>
      </c:barChart>
      <c:catAx>
        <c:axId val="35486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5488512"/>
        <c:crosses val="autoZero"/>
        <c:auto val="1"/>
        <c:lblAlgn val="ctr"/>
        <c:lblOffset val="100"/>
        <c:noMultiLvlLbl val="0"/>
      </c:catAx>
      <c:valAx>
        <c:axId val="354885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5486720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CCFFFF"/>
      </a:solidFill>
    </a:ln>
  </c:spPr>
  <c:txPr>
    <a:bodyPr/>
    <a:lstStyle/>
    <a:p>
      <a:pPr>
        <a:defRPr sz="1800">
          <a:solidFill>
            <a:schemeClr val="bg1"/>
          </a:solidFill>
        </a:defRPr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E4C753-A4DD-4015-BC69-9174C793AC7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E8684E0-3811-4CD3-A591-8D2BED59CE5A}">
      <dgm:prSet phldrT="[Text]"/>
      <dgm:spPr/>
      <dgm:t>
        <a:bodyPr/>
        <a:lstStyle/>
        <a:p>
          <a:r>
            <a:rPr lang="en-US" b="0" dirty="0">
              <a:solidFill>
                <a:srgbClr val="FFFFCC"/>
              </a:solidFill>
            </a:rPr>
            <a:t>Early AD 100s!</a:t>
          </a:r>
        </a:p>
      </dgm:t>
    </dgm:pt>
    <dgm:pt modelId="{34D56C8E-5680-4DFF-BC2B-97EBFF8A9555}" type="parTrans" cxnId="{E25E89C3-A60F-4890-8C56-2D27319BBD14}">
      <dgm:prSet/>
      <dgm:spPr/>
      <dgm:t>
        <a:bodyPr/>
        <a:lstStyle/>
        <a:p>
          <a:endParaRPr lang="en-US"/>
        </a:p>
      </dgm:t>
    </dgm:pt>
    <dgm:pt modelId="{CE1D24AC-77D2-494E-9A09-C3CBC6DA40C7}" type="sibTrans" cxnId="{E25E89C3-A60F-4890-8C56-2D27319BBD14}">
      <dgm:prSet/>
      <dgm:spPr/>
      <dgm:t>
        <a:bodyPr/>
        <a:lstStyle/>
        <a:p>
          <a:endParaRPr lang="en-US"/>
        </a:p>
      </dgm:t>
    </dgm:pt>
    <dgm:pt modelId="{086490A1-7C8D-43D5-B589-3A7B497A9519}">
      <dgm:prSet phldrT="[Text]"/>
      <dgm:spPr/>
      <dgm:t>
        <a:bodyPr/>
        <a:lstStyle/>
        <a:p>
          <a:r>
            <a:rPr lang="en-US" b="0" dirty="0">
              <a:solidFill>
                <a:schemeClr val="accent5">
                  <a:lumMod val="10000"/>
                </a:schemeClr>
              </a:solidFill>
            </a:rPr>
            <a:t>P</a:t>
          </a:r>
          <a:r>
            <a:rPr lang="en-US" b="0" baseline="30000" dirty="0">
              <a:solidFill>
                <a:schemeClr val="accent5">
                  <a:lumMod val="10000"/>
                </a:schemeClr>
              </a:solidFill>
            </a:rPr>
            <a:t>75</a:t>
          </a:r>
        </a:p>
      </dgm:t>
    </dgm:pt>
    <dgm:pt modelId="{9634F338-9E1C-4134-96BC-D5763B9E0D5A}" type="parTrans" cxnId="{257798CD-FA6C-430D-A8D7-B8205D16D4B7}">
      <dgm:prSet/>
      <dgm:spPr/>
      <dgm:t>
        <a:bodyPr/>
        <a:lstStyle/>
        <a:p>
          <a:endParaRPr lang="en-US"/>
        </a:p>
      </dgm:t>
    </dgm:pt>
    <dgm:pt modelId="{70E23959-E7E2-4691-B5AD-300C96DEA102}" type="sibTrans" cxnId="{257798CD-FA6C-430D-A8D7-B8205D16D4B7}">
      <dgm:prSet/>
      <dgm:spPr/>
      <dgm:t>
        <a:bodyPr/>
        <a:lstStyle/>
        <a:p>
          <a:endParaRPr lang="en-US"/>
        </a:p>
      </dgm:t>
    </dgm:pt>
    <dgm:pt modelId="{6656DF0B-2C53-4D0C-BF81-EFE6EF2C8AF4}">
      <dgm:prSet phldrT="[Text]"/>
      <dgm:spPr/>
      <dgm:t>
        <a:bodyPr/>
        <a:lstStyle/>
        <a:p>
          <a:r>
            <a:rPr lang="en-US" b="0" dirty="0">
              <a:solidFill>
                <a:srgbClr val="FFFFCC"/>
              </a:solidFill>
            </a:rPr>
            <a:t>Codex B (AD 350)</a:t>
          </a:r>
        </a:p>
      </dgm:t>
    </dgm:pt>
    <dgm:pt modelId="{59A5688F-4603-48DC-8B62-8A7B9EF2C364}" type="parTrans" cxnId="{E3667F21-C5ED-49E7-B1A8-CE5BF0675F39}">
      <dgm:prSet/>
      <dgm:spPr/>
      <dgm:t>
        <a:bodyPr/>
        <a:lstStyle/>
        <a:p>
          <a:endParaRPr lang="en-US"/>
        </a:p>
      </dgm:t>
    </dgm:pt>
    <dgm:pt modelId="{97B5D4A9-C4C5-475E-8A33-4D04EF525490}" type="sibTrans" cxnId="{E3667F21-C5ED-49E7-B1A8-CE5BF0675F39}">
      <dgm:prSet/>
      <dgm:spPr/>
      <dgm:t>
        <a:bodyPr/>
        <a:lstStyle/>
        <a:p>
          <a:endParaRPr lang="en-US"/>
        </a:p>
      </dgm:t>
    </dgm:pt>
    <dgm:pt modelId="{19DD982D-24EB-4DB5-BA3A-C8FA55120DE4}" type="pres">
      <dgm:prSet presAssocID="{97E4C753-A4DD-4015-BC69-9174C793AC7A}" presName="Name0" presStyleCnt="0">
        <dgm:presLayoutVars>
          <dgm:dir/>
          <dgm:resizeHandles val="exact"/>
        </dgm:presLayoutVars>
      </dgm:prSet>
      <dgm:spPr/>
    </dgm:pt>
    <dgm:pt modelId="{BA3FE098-000E-480B-A7E9-F2A65FB1FFCA}" type="pres">
      <dgm:prSet presAssocID="{97E4C753-A4DD-4015-BC69-9174C793AC7A}" presName="arrow" presStyleLbl="bgShp" presStyleIdx="0" presStyleCnt="1" custLinFactNeighborY="13922"/>
      <dgm:spPr/>
    </dgm:pt>
    <dgm:pt modelId="{20BDAE8A-AD73-4767-87B6-F9E785CF0C1A}" type="pres">
      <dgm:prSet presAssocID="{97E4C753-A4DD-4015-BC69-9174C793AC7A}" presName="points" presStyleCnt="0"/>
      <dgm:spPr/>
    </dgm:pt>
    <dgm:pt modelId="{376630E1-E6CB-441A-8DBC-58D6831561BC}" type="pres">
      <dgm:prSet presAssocID="{EE8684E0-3811-4CD3-A591-8D2BED59CE5A}" presName="compositeA" presStyleCnt="0"/>
      <dgm:spPr/>
    </dgm:pt>
    <dgm:pt modelId="{868F0C90-B37D-4A73-B498-8B8E56D1C0EA}" type="pres">
      <dgm:prSet presAssocID="{EE8684E0-3811-4CD3-A591-8D2BED59CE5A}" presName="textA" presStyleLbl="revTx" presStyleIdx="0" presStyleCnt="3" custLinFactNeighborY="22549">
        <dgm:presLayoutVars>
          <dgm:bulletEnabled val="1"/>
        </dgm:presLayoutVars>
      </dgm:prSet>
      <dgm:spPr/>
    </dgm:pt>
    <dgm:pt modelId="{A448EC98-7C72-4EE6-8BFF-E1D8632EE3F7}" type="pres">
      <dgm:prSet presAssocID="{EE8684E0-3811-4CD3-A591-8D2BED59CE5A}" presName="circleA" presStyleLbl="node1" presStyleIdx="0" presStyleCnt="3"/>
      <dgm:spPr/>
    </dgm:pt>
    <dgm:pt modelId="{02672A64-08D1-40F8-A7E5-69F5EB61DD67}" type="pres">
      <dgm:prSet presAssocID="{EE8684E0-3811-4CD3-A591-8D2BED59CE5A}" presName="spaceA" presStyleCnt="0"/>
      <dgm:spPr/>
    </dgm:pt>
    <dgm:pt modelId="{B694C2E4-1AEA-4BA1-927B-BE51753D67E5}" type="pres">
      <dgm:prSet presAssocID="{CE1D24AC-77D2-494E-9A09-C3CBC6DA40C7}" presName="space" presStyleCnt="0"/>
      <dgm:spPr/>
    </dgm:pt>
    <dgm:pt modelId="{1A96A26C-C9F9-41B8-B1DA-60C97E447D24}" type="pres">
      <dgm:prSet presAssocID="{086490A1-7C8D-43D5-B589-3A7B497A9519}" presName="compositeB" presStyleCnt="0"/>
      <dgm:spPr/>
    </dgm:pt>
    <dgm:pt modelId="{BE03EC4F-D3FE-46F2-916F-A6CEBAE39DC1}" type="pres">
      <dgm:prSet presAssocID="{086490A1-7C8D-43D5-B589-3A7B497A9519}" presName="textB" presStyleLbl="revTx" presStyleIdx="1" presStyleCnt="3" custLinFactNeighborY="-22549">
        <dgm:presLayoutVars>
          <dgm:bulletEnabled val="1"/>
        </dgm:presLayoutVars>
      </dgm:prSet>
      <dgm:spPr/>
    </dgm:pt>
    <dgm:pt modelId="{AA4927B1-9A97-41FD-9F9F-57BC74C017C4}" type="pres">
      <dgm:prSet presAssocID="{086490A1-7C8D-43D5-B589-3A7B497A9519}" presName="circleB" presStyleLbl="node1" presStyleIdx="1" presStyleCnt="3"/>
      <dgm:spPr/>
    </dgm:pt>
    <dgm:pt modelId="{96111132-40F2-4894-BD6F-A6BD7A30EEEF}" type="pres">
      <dgm:prSet presAssocID="{086490A1-7C8D-43D5-B589-3A7B497A9519}" presName="spaceB" presStyleCnt="0"/>
      <dgm:spPr/>
    </dgm:pt>
    <dgm:pt modelId="{7A040B44-C8E9-4B26-9E5F-CAC3B91EFFFD}" type="pres">
      <dgm:prSet presAssocID="{70E23959-E7E2-4691-B5AD-300C96DEA102}" presName="space" presStyleCnt="0"/>
      <dgm:spPr/>
    </dgm:pt>
    <dgm:pt modelId="{DA7BE7D5-8D87-4599-9789-FFF761BA20AE}" type="pres">
      <dgm:prSet presAssocID="{6656DF0B-2C53-4D0C-BF81-EFE6EF2C8AF4}" presName="compositeA" presStyleCnt="0"/>
      <dgm:spPr/>
    </dgm:pt>
    <dgm:pt modelId="{CBB23EA6-5638-4451-83D9-902C7B43476D}" type="pres">
      <dgm:prSet presAssocID="{6656DF0B-2C53-4D0C-BF81-EFE6EF2C8AF4}" presName="textA" presStyleLbl="revTx" presStyleIdx="2" presStyleCnt="3" custLinFactNeighborY="22549">
        <dgm:presLayoutVars>
          <dgm:bulletEnabled val="1"/>
        </dgm:presLayoutVars>
      </dgm:prSet>
      <dgm:spPr/>
    </dgm:pt>
    <dgm:pt modelId="{E89AEBAD-D6CF-453A-8256-290D79C59F0C}" type="pres">
      <dgm:prSet presAssocID="{6656DF0B-2C53-4D0C-BF81-EFE6EF2C8AF4}" presName="circleA" presStyleLbl="node1" presStyleIdx="2" presStyleCnt="3"/>
      <dgm:spPr/>
    </dgm:pt>
    <dgm:pt modelId="{6BE50D8C-E687-4E16-AA02-A04AB315A90E}" type="pres">
      <dgm:prSet presAssocID="{6656DF0B-2C53-4D0C-BF81-EFE6EF2C8AF4}" presName="spaceA" presStyleCnt="0"/>
      <dgm:spPr/>
    </dgm:pt>
  </dgm:ptLst>
  <dgm:cxnLst>
    <dgm:cxn modelId="{E3667F21-C5ED-49E7-B1A8-CE5BF0675F39}" srcId="{97E4C753-A4DD-4015-BC69-9174C793AC7A}" destId="{6656DF0B-2C53-4D0C-BF81-EFE6EF2C8AF4}" srcOrd="2" destOrd="0" parTransId="{59A5688F-4603-48DC-8B62-8A7B9EF2C364}" sibTransId="{97B5D4A9-C4C5-475E-8A33-4D04EF525490}"/>
    <dgm:cxn modelId="{794F4869-5203-4A51-A8CB-81266F71ECE9}" type="presOf" srcId="{97E4C753-A4DD-4015-BC69-9174C793AC7A}" destId="{19DD982D-24EB-4DB5-BA3A-C8FA55120DE4}" srcOrd="0" destOrd="0" presId="urn:microsoft.com/office/officeart/2005/8/layout/hProcess11"/>
    <dgm:cxn modelId="{DA5643B4-0ECE-4FEA-97BA-4DEFED2EF856}" type="presOf" srcId="{6656DF0B-2C53-4D0C-BF81-EFE6EF2C8AF4}" destId="{CBB23EA6-5638-4451-83D9-902C7B43476D}" srcOrd="0" destOrd="0" presId="urn:microsoft.com/office/officeart/2005/8/layout/hProcess11"/>
    <dgm:cxn modelId="{B3D50DBB-F355-4F14-B195-DD0284B07D4F}" type="presOf" srcId="{EE8684E0-3811-4CD3-A591-8D2BED59CE5A}" destId="{868F0C90-B37D-4A73-B498-8B8E56D1C0EA}" srcOrd="0" destOrd="0" presId="urn:microsoft.com/office/officeart/2005/8/layout/hProcess11"/>
    <dgm:cxn modelId="{E25E89C3-A60F-4890-8C56-2D27319BBD14}" srcId="{97E4C753-A4DD-4015-BC69-9174C793AC7A}" destId="{EE8684E0-3811-4CD3-A591-8D2BED59CE5A}" srcOrd="0" destOrd="0" parTransId="{34D56C8E-5680-4DFF-BC2B-97EBFF8A9555}" sibTransId="{CE1D24AC-77D2-494E-9A09-C3CBC6DA40C7}"/>
    <dgm:cxn modelId="{257798CD-FA6C-430D-A8D7-B8205D16D4B7}" srcId="{97E4C753-A4DD-4015-BC69-9174C793AC7A}" destId="{086490A1-7C8D-43D5-B589-3A7B497A9519}" srcOrd="1" destOrd="0" parTransId="{9634F338-9E1C-4134-96BC-D5763B9E0D5A}" sibTransId="{70E23959-E7E2-4691-B5AD-300C96DEA102}"/>
    <dgm:cxn modelId="{0EFA14DE-AD44-4992-8CAE-F30787E04E3D}" type="presOf" srcId="{086490A1-7C8D-43D5-B589-3A7B497A9519}" destId="{BE03EC4F-D3FE-46F2-916F-A6CEBAE39DC1}" srcOrd="0" destOrd="0" presId="urn:microsoft.com/office/officeart/2005/8/layout/hProcess11"/>
    <dgm:cxn modelId="{675E2CDD-C54D-49AE-8347-670471AE18CE}" type="presParOf" srcId="{19DD982D-24EB-4DB5-BA3A-C8FA55120DE4}" destId="{BA3FE098-000E-480B-A7E9-F2A65FB1FFCA}" srcOrd="0" destOrd="0" presId="urn:microsoft.com/office/officeart/2005/8/layout/hProcess11"/>
    <dgm:cxn modelId="{A41B5999-2E78-4B79-A5BD-DC206FD91D97}" type="presParOf" srcId="{19DD982D-24EB-4DB5-BA3A-C8FA55120DE4}" destId="{20BDAE8A-AD73-4767-87B6-F9E785CF0C1A}" srcOrd="1" destOrd="0" presId="urn:microsoft.com/office/officeart/2005/8/layout/hProcess11"/>
    <dgm:cxn modelId="{EDA3B282-FB4B-47B8-9621-2DD26E3CE074}" type="presParOf" srcId="{20BDAE8A-AD73-4767-87B6-F9E785CF0C1A}" destId="{376630E1-E6CB-441A-8DBC-58D6831561BC}" srcOrd="0" destOrd="0" presId="urn:microsoft.com/office/officeart/2005/8/layout/hProcess11"/>
    <dgm:cxn modelId="{4A3D1ACF-0E6B-4F4D-9017-858689D7A46B}" type="presParOf" srcId="{376630E1-E6CB-441A-8DBC-58D6831561BC}" destId="{868F0C90-B37D-4A73-B498-8B8E56D1C0EA}" srcOrd="0" destOrd="0" presId="urn:microsoft.com/office/officeart/2005/8/layout/hProcess11"/>
    <dgm:cxn modelId="{4BDECA94-2D87-44EF-B488-B584FE58DF8B}" type="presParOf" srcId="{376630E1-E6CB-441A-8DBC-58D6831561BC}" destId="{A448EC98-7C72-4EE6-8BFF-E1D8632EE3F7}" srcOrd="1" destOrd="0" presId="urn:microsoft.com/office/officeart/2005/8/layout/hProcess11"/>
    <dgm:cxn modelId="{6DE7BED2-C31A-43C8-A281-F122F8113C87}" type="presParOf" srcId="{376630E1-E6CB-441A-8DBC-58D6831561BC}" destId="{02672A64-08D1-40F8-A7E5-69F5EB61DD67}" srcOrd="2" destOrd="0" presId="urn:microsoft.com/office/officeart/2005/8/layout/hProcess11"/>
    <dgm:cxn modelId="{643035B2-9D2B-4390-9EDB-D2BC357DCC09}" type="presParOf" srcId="{20BDAE8A-AD73-4767-87B6-F9E785CF0C1A}" destId="{B694C2E4-1AEA-4BA1-927B-BE51753D67E5}" srcOrd="1" destOrd="0" presId="urn:microsoft.com/office/officeart/2005/8/layout/hProcess11"/>
    <dgm:cxn modelId="{D8E8FABA-66B7-4E60-893F-1A07E854DA62}" type="presParOf" srcId="{20BDAE8A-AD73-4767-87B6-F9E785CF0C1A}" destId="{1A96A26C-C9F9-41B8-B1DA-60C97E447D24}" srcOrd="2" destOrd="0" presId="urn:microsoft.com/office/officeart/2005/8/layout/hProcess11"/>
    <dgm:cxn modelId="{4B8057E9-BBAE-484F-8AA9-9599DA08EEF4}" type="presParOf" srcId="{1A96A26C-C9F9-41B8-B1DA-60C97E447D24}" destId="{BE03EC4F-D3FE-46F2-916F-A6CEBAE39DC1}" srcOrd="0" destOrd="0" presId="urn:microsoft.com/office/officeart/2005/8/layout/hProcess11"/>
    <dgm:cxn modelId="{CAA93FF4-D4E2-4EC1-8741-B5E2BB06A6FD}" type="presParOf" srcId="{1A96A26C-C9F9-41B8-B1DA-60C97E447D24}" destId="{AA4927B1-9A97-41FD-9F9F-57BC74C017C4}" srcOrd="1" destOrd="0" presId="urn:microsoft.com/office/officeart/2005/8/layout/hProcess11"/>
    <dgm:cxn modelId="{38BB3CAA-360D-485A-9F69-0DE4F8402B29}" type="presParOf" srcId="{1A96A26C-C9F9-41B8-B1DA-60C97E447D24}" destId="{96111132-40F2-4894-BD6F-A6BD7A30EEEF}" srcOrd="2" destOrd="0" presId="urn:microsoft.com/office/officeart/2005/8/layout/hProcess11"/>
    <dgm:cxn modelId="{57FD8F7A-161C-46E4-97AB-2564A29B1D45}" type="presParOf" srcId="{20BDAE8A-AD73-4767-87B6-F9E785CF0C1A}" destId="{7A040B44-C8E9-4B26-9E5F-CAC3B91EFFFD}" srcOrd="3" destOrd="0" presId="urn:microsoft.com/office/officeart/2005/8/layout/hProcess11"/>
    <dgm:cxn modelId="{5D8F8541-D2A3-4D49-A1EC-E9AFE1E319AF}" type="presParOf" srcId="{20BDAE8A-AD73-4767-87B6-F9E785CF0C1A}" destId="{DA7BE7D5-8D87-4599-9789-FFF761BA20AE}" srcOrd="4" destOrd="0" presId="urn:microsoft.com/office/officeart/2005/8/layout/hProcess11"/>
    <dgm:cxn modelId="{5572EDCC-8CBE-45F2-A15D-06B17A31409F}" type="presParOf" srcId="{DA7BE7D5-8D87-4599-9789-FFF761BA20AE}" destId="{CBB23EA6-5638-4451-83D9-902C7B43476D}" srcOrd="0" destOrd="0" presId="urn:microsoft.com/office/officeart/2005/8/layout/hProcess11"/>
    <dgm:cxn modelId="{D29D20AF-01C1-490A-9744-8B943FD6F11E}" type="presParOf" srcId="{DA7BE7D5-8D87-4599-9789-FFF761BA20AE}" destId="{E89AEBAD-D6CF-453A-8256-290D79C59F0C}" srcOrd="1" destOrd="0" presId="urn:microsoft.com/office/officeart/2005/8/layout/hProcess11"/>
    <dgm:cxn modelId="{EE4822F9-92DD-4A2B-A91F-E269DC9FC5D2}" type="presParOf" srcId="{DA7BE7D5-8D87-4599-9789-FFF761BA20AE}" destId="{6BE50D8C-E687-4E16-AA02-A04AB315A90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FE098-000E-480B-A7E9-F2A65FB1FFCA}">
      <dsp:nvSpPr>
        <dsp:cNvPr id="0" name=""/>
        <dsp:cNvSpPr/>
      </dsp:nvSpPr>
      <dsp:spPr>
        <a:xfrm>
          <a:off x="0" y="1885936"/>
          <a:ext cx="9220200" cy="2120888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F0C90-B37D-4A73-B498-8B8E56D1C0EA}">
      <dsp:nvSpPr>
        <dsp:cNvPr id="0" name=""/>
        <dsp:cNvSpPr/>
      </dsp:nvSpPr>
      <dsp:spPr>
        <a:xfrm>
          <a:off x="4051" y="478239"/>
          <a:ext cx="2674218" cy="21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b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0" kern="1200" dirty="0">
              <a:solidFill>
                <a:srgbClr val="FFFFCC"/>
              </a:solidFill>
            </a:rPr>
            <a:t>Early AD 100s!</a:t>
          </a:r>
        </a:p>
      </dsp:txBody>
      <dsp:txXfrm>
        <a:off x="4051" y="478239"/>
        <a:ext cx="2674218" cy="2120888"/>
      </dsp:txXfrm>
    </dsp:sp>
    <dsp:sp modelId="{A448EC98-7C72-4EE6-8BFF-E1D8632EE3F7}">
      <dsp:nvSpPr>
        <dsp:cNvPr id="0" name=""/>
        <dsp:cNvSpPr/>
      </dsp:nvSpPr>
      <dsp:spPr>
        <a:xfrm>
          <a:off x="1076049" y="2385999"/>
          <a:ext cx="530222" cy="530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3EC4F-D3FE-46F2-916F-A6CEBAE39DC1}">
      <dsp:nvSpPr>
        <dsp:cNvPr id="0" name=""/>
        <dsp:cNvSpPr/>
      </dsp:nvSpPr>
      <dsp:spPr>
        <a:xfrm>
          <a:off x="2811980" y="2703092"/>
          <a:ext cx="2674218" cy="21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t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0" kern="1200" dirty="0">
              <a:solidFill>
                <a:schemeClr val="accent5">
                  <a:lumMod val="10000"/>
                </a:schemeClr>
              </a:solidFill>
            </a:rPr>
            <a:t>P</a:t>
          </a:r>
          <a:r>
            <a:rPr lang="en-US" sz="4100" b="0" kern="1200" baseline="30000" dirty="0">
              <a:solidFill>
                <a:schemeClr val="accent5">
                  <a:lumMod val="10000"/>
                </a:schemeClr>
              </a:solidFill>
            </a:rPr>
            <a:t>75</a:t>
          </a:r>
        </a:p>
      </dsp:txBody>
      <dsp:txXfrm>
        <a:off x="2811980" y="2703092"/>
        <a:ext cx="2674218" cy="2120888"/>
      </dsp:txXfrm>
    </dsp:sp>
    <dsp:sp modelId="{AA4927B1-9A97-41FD-9F9F-57BC74C017C4}">
      <dsp:nvSpPr>
        <dsp:cNvPr id="0" name=""/>
        <dsp:cNvSpPr/>
      </dsp:nvSpPr>
      <dsp:spPr>
        <a:xfrm>
          <a:off x="3883979" y="2385999"/>
          <a:ext cx="530222" cy="530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B23EA6-5638-4451-83D9-902C7B43476D}">
      <dsp:nvSpPr>
        <dsp:cNvPr id="0" name=""/>
        <dsp:cNvSpPr/>
      </dsp:nvSpPr>
      <dsp:spPr>
        <a:xfrm>
          <a:off x="5619909" y="478239"/>
          <a:ext cx="2674218" cy="2120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91592" rIns="291592" bIns="291592" numCol="1" spcCol="1270" anchor="b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b="0" kern="1200" dirty="0">
              <a:solidFill>
                <a:srgbClr val="FFFFCC"/>
              </a:solidFill>
            </a:rPr>
            <a:t>Codex B (AD 350)</a:t>
          </a:r>
        </a:p>
      </dsp:txBody>
      <dsp:txXfrm>
        <a:off x="5619909" y="478239"/>
        <a:ext cx="2674218" cy="2120888"/>
      </dsp:txXfrm>
    </dsp:sp>
    <dsp:sp modelId="{E89AEBAD-D6CF-453A-8256-290D79C59F0C}">
      <dsp:nvSpPr>
        <dsp:cNvPr id="0" name=""/>
        <dsp:cNvSpPr/>
      </dsp:nvSpPr>
      <dsp:spPr>
        <a:xfrm>
          <a:off x="6691908" y="2385999"/>
          <a:ext cx="530222" cy="5302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0.41667</cdr:x>
      <cdr:y>0</cdr:y>
    </cdr:from>
    <cdr:to>
      <cdr:x>0.56481</cdr:x>
      <cdr:y>0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EAA4C729-1906-4856-A82B-CB0B3AA31924}"/>
            </a:ext>
          </a:extLst>
        </cdr:cNvPr>
        <cdr:cNvCxnSpPr/>
      </cdr:nvCxnSpPr>
      <cdr:spPr>
        <a:xfrm xmlns:a="http://schemas.openxmlformats.org/drawingml/2006/main">
          <a:off x="3429000" y="0"/>
          <a:ext cx="121920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22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8548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3961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792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9897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941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780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8213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2775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402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618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1343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876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4205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66400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6874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4857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602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5184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686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7576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1303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783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102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56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87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91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4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87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3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29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2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4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046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49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0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8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Misquoting Jesus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F1FBF7-2DEA-46CB-8344-3246F28CBDC0}"/>
              </a:ext>
            </a:extLst>
          </p:cNvPr>
          <p:cNvSpPr/>
          <p:nvPr/>
        </p:nvSpPr>
        <p:spPr>
          <a:xfrm>
            <a:off x="2277946" y="1371600"/>
            <a:ext cx="4602382" cy="3810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chemeClr val="bg1"/>
                </a:solidFill>
              </a:rPr>
              <a:t>. Bart </a:t>
            </a:r>
            <a:r>
              <a:rPr lang="en-US" sz="2400" dirty="0" err="1">
                <a:solidFill>
                  <a:schemeClr val="bg1"/>
                </a:solidFill>
              </a:rPr>
              <a:t>Ehrman’s</a:t>
            </a:r>
            <a:r>
              <a:rPr lang="en-US" sz="2400" dirty="0">
                <a:solidFill>
                  <a:schemeClr val="bg1"/>
                </a:solidFill>
              </a:rPr>
              <a:t> Position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A64DC8-69CE-4D0E-905B-F2BD5F5E67E1}"/>
              </a:ext>
            </a:extLst>
          </p:cNvPr>
          <p:cNvSpPr/>
          <p:nvPr/>
        </p:nvSpPr>
        <p:spPr>
          <a:xfrm>
            <a:off x="1209964" y="1981200"/>
            <a:ext cx="6738347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dirty="0"/>
              <a:t>. </a:t>
            </a:r>
            <a:r>
              <a:rPr lang="en-US" sz="3600" dirty="0">
                <a:solidFill>
                  <a:srgbClr val="FFFFCC"/>
                </a:solidFill>
              </a:rPr>
              <a:t>Things We Agree 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9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We agree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There are differences in MSS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Most affect nothing at all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have wording of original text almost all the time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readings are difficult to decide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scribes changed MSS readings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5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F1FBF7-2DEA-46CB-8344-3246F28CBDC0}"/>
              </a:ext>
            </a:extLst>
          </p:cNvPr>
          <p:cNvSpPr/>
          <p:nvPr/>
        </p:nvSpPr>
        <p:spPr>
          <a:xfrm>
            <a:off x="2277946" y="1371600"/>
            <a:ext cx="4602382" cy="3810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chemeClr val="bg1"/>
                </a:solidFill>
              </a:rPr>
              <a:t>. Bart </a:t>
            </a:r>
            <a:r>
              <a:rPr lang="en-US" sz="2200" dirty="0" err="1">
                <a:solidFill>
                  <a:schemeClr val="bg1"/>
                </a:solidFill>
              </a:rPr>
              <a:t>Ehrman’s</a:t>
            </a:r>
            <a:r>
              <a:rPr lang="en-US" sz="2200" dirty="0">
                <a:solidFill>
                  <a:schemeClr val="bg1"/>
                </a:solidFill>
              </a:rPr>
              <a:t> Position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5A64DC8-69CE-4D0E-905B-F2BD5F5E67E1}"/>
              </a:ext>
            </a:extLst>
          </p:cNvPr>
          <p:cNvSpPr/>
          <p:nvPr/>
        </p:nvSpPr>
        <p:spPr>
          <a:xfrm>
            <a:off x="1209964" y="2447636"/>
            <a:ext cx="6738347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3200" dirty="0"/>
              <a:t>. </a:t>
            </a:r>
            <a:r>
              <a:rPr lang="en-US" sz="3600" dirty="0">
                <a:solidFill>
                  <a:srgbClr val="FFFFCC"/>
                </a:solidFill>
              </a:rPr>
              <a:t>Things We Disagree On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88500F6-52DB-4D55-96A3-AE6F23D0B1F0}"/>
              </a:ext>
            </a:extLst>
          </p:cNvPr>
          <p:cNvSpPr/>
          <p:nvPr/>
        </p:nvSpPr>
        <p:spPr>
          <a:xfrm>
            <a:off x="2276764" y="1905000"/>
            <a:ext cx="4602382" cy="3810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200" dirty="0">
                <a:solidFill>
                  <a:schemeClr val="bg1"/>
                </a:solidFill>
              </a:rPr>
              <a:t>. Things We Agree On</a:t>
            </a:r>
          </a:p>
        </p:txBody>
      </p:sp>
    </p:spTree>
    <p:extLst>
      <p:ext uri="{BB962C8B-B14F-4D97-AF65-F5344CB8AC3E}">
        <p14:creationId xmlns:p14="http://schemas.microsoft.com/office/powerpoint/2010/main" val="2329564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We disagree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105400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 overstates his case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Printed books: mistakes do occur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Britannica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Merriam Webster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Misquoting Jesus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p.33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28CF7F4C-3A37-4EC8-B68D-C8DBC2BDC68E}"/>
              </a:ext>
            </a:extLst>
          </p:cNvPr>
          <p:cNvSpPr/>
          <p:nvPr/>
        </p:nvSpPr>
        <p:spPr bwMode="auto">
          <a:xfrm>
            <a:off x="1804815" y="4343400"/>
            <a:ext cx="5541818" cy="1676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If 100,000 printed: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100,000 errors.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What if 400,000 printed?</a:t>
            </a:r>
          </a:p>
        </p:txBody>
      </p:sp>
    </p:spTree>
    <p:extLst>
      <p:ext uri="{BB962C8B-B14F-4D97-AF65-F5344CB8AC3E}">
        <p14:creationId xmlns:p14="http://schemas.microsoft.com/office/powerpoint/2010/main" val="267883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Printing “errors” </a:t>
            </a:r>
            <a:r>
              <a:rPr lang="en-US" altLang="en-US" sz="3200" dirty="0">
                <a:solidFill>
                  <a:schemeClr val="bg1"/>
                </a:solidFill>
              </a:rPr>
              <a:t>(KJV)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105400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Sm.19</a:t>
            </a:r>
            <a:r>
              <a:rPr lang="en-US" altLang="en-US" sz="3000" baseline="30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19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And said unto the king, Let not my lord impute iniquity unto me, neither do thou remember that which </a:t>
            </a:r>
            <a:r>
              <a:rPr lang="en-US" altLang="en-US" sz="28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servant did perversely the day the king went out of Jerusalem…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Ps.90</a:t>
            </a:r>
            <a:r>
              <a:rPr lang="en-US" altLang="en-US" sz="3000" baseline="30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3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 all our days are passed away in </a:t>
            </a:r>
            <a:r>
              <a:rPr lang="en-US" altLang="en-US" sz="28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wrath…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28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Dn.5</a:t>
            </a:r>
            <a:r>
              <a:rPr lang="en-US" altLang="en-US" sz="2800" baseline="30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800" u="sng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Belshazar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the king made a great feast…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8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  <a:r>
              <a:rPr lang="en-US" altLang="en-US" sz="2800" baseline="300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8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Belshazzar</a:t>
            </a:r>
            <a:r>
              <a:rPr lang="en-US" alt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whiles he tasted the wine…</a:t>
            </a: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55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Real issue: </a:t>
            </a:r>
            <a:r>
              <a:rPr lang="en-US" altLang="en-US" sz="3600" dirty="0">
                <a:solidFill>
                  <a:srgbClr val="CCFFFF"/>
                </a:solidFill>
              </a:rPr>
              <a:t>significance of variants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5105400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have many variants because we have many MSS.    Greek 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mss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: 5700   5856</a:t>
            </a:r>
          </a:p>
          <a:p>
            <a:pPr marL="0" indent="0">
              <a:spcAft>
                <a:spcPts val="0"/>
              </a:spcAft>
              <a:buNone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Average MS:  400+ pages long </a:t>
            </a:r>
          </a:p>
          <a:p>
            <a:pPr marL="0" marR="0" lvl="0" indent="0" algn="l" defTabSz="515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♦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2.5+ million pages of texts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sz="28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♦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hundreds of witnesses for every book </a:t>
            </a:r>
          </a:p>
          <a:p>
            <a:pPr marL="339725" marR="0" lvl="0" indent="-339725" algn="l" defTabSz="515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Latin (10,000+!), Coptic, Syriac, Georgian, Gothic, Ethiopic, Armenian (probably 15,000 in all) </a:t>
            </a:r>
          </a:p>
          <a:p>
            <a:pPr marL="339725" marR="0" lvl="0" indent="-339725" algn="l" defTabSz="5159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4.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Ancient disciples: multitude of NT quotes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545C8C-DA8A-4242-8090-6FF06BF663A2}"/>
              </a:ext>
            </a:extLst>
          </p:cNvPr>
          <p:cNvCxnSpPr>
            <a:cxnSpLocks/>
          </p:cNvCxnSpPr>
          <p:nvPr/>
        </p:nvCxnSpPr>
        <p:spPr>
          <a:xfrm>
            <a:off x="5400964" y="1706420"/>
            <a:ext cx="923636" cy="23783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79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Quality of NT MSS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 MS near end of 1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Century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kumimoji="0" lang="en-US" sz="31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Eighteen MSS from 2</a:t>
            </a:r>
            <a:r>
              <a:rPr kumimoji="0" lang="en-US" sz="3100" i="0" u="none" strike="noStrike" kern="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sz="31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Century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Sixty-four MSS from 3</a:t>
            </a:r>
            <a:r>
              <a:rPr lang="en-US" sz="3100" kern="0" baseline="3000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rd</a:t>
            </a:r>
            <a:r>
              <a:rPr lang="en-US" sz="31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Century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kumimoji="0" lang="en-US" sz="31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Fort</a:t>
            </a:r>
            <a:r>
              <a:rPr lang="en-US" sz="31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y-eight MSS from 4</a:t>
            </a:r>
            <a:r>
              <a:rPr lang="en-US" sz="3100" kern="0" baseline="3000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US" sz="3100" kern="0" dirty="0">
                <a:solidFill>
                  <a:schemeClr val="bg1"/>
                </a:solidFill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 Century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[131 MSS within 300 years of composition]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/>
            </a:endParaRP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2F47EA-5752-4DED-9BD5-88549ADD7856}"/>
              </a:ext>
            </a:extLst>
          </p:cNvPr>
          <p:cNvSpPr/>
          <p:nvPr/>
        </p:nvSpPr>
        <p:spPr bwMode="auto">
          <a:xfrm>
            <a:off x="1336592" y="4191000"/>
            <a:ext cx="6477000" cy="2209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Average Greek/Latin author has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</a:br>
            <a:r>
              <a:rPr kumimoji="0" lang="en-US" sz="3200" i="0" u="sng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NOTHING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within 300 years.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Total for most usually averages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less than 20, probably below 12. </a:t>
            </a:r>
          </a:p>
        </p:txBody>
      </p:sp>
    </p:spTree>
    <p:extLst>
      <p:ext uri="{BB962C8B-B14F-4D97-AF65-F5344CB8AC3E}">
        <p14:creationId xmlns:p14="http://schemas.microsoft.com/office/powerpoint/2010/main" val="59763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 NT Compared to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Other Ancient Documents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1143000"/>
            <a:ext cx="84582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9C505934-31A7-4304-A765-5E2A11A29D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948551"/>
              </p:ext>
            </p:extLst>
          </p:nvPr>
        </p:nvGraphicFramePr>
        <p:xfrm>
          <a:off x="457200" y="1981200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9254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Not the ‘Telephone Game’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914400"/>
            <a:ext cx="8458200" cy="54864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Transmission of NT MSS</a:t>
            </a:r>
            <a:endParaRPr 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Times New Roman" panose="02020603050405020304" pitchFamily="18" charset="0"/>
              </a:rPr>
              <a:t>Handed down in writing, not by mouth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Multiple lines of text, not one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Text critics don’t rely only on last person in each line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Early writers comment on text as it is trans-mitted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 told only once by a person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4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Illustration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1066800"/>
            <a:ext cx="84582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75 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codex B: very strong agreement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P75 is 100-150 years older than B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Yet P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75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is not an ancestor of B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 copied from earlier common ancestor related to both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Combination of these MSS goes back to early 2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nd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Century</a:t>
            </a:r>
          </a:p>
          <a:p>
            <a:pPr marL="0" indent="0" defTabSz="573088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6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FB2F7B2-7416-480A-AA16-1D3D0A73AA88}"/>
              </a:ext>
            </a:extLst>
          </p:cNvPr>
          <p:cNvCxnSpPr>
            <a:cxnSpLocks/>
          </p:cNvCxnSpPr>
          <p:nvPr/>
        </p:nvCxnSpPr>
        <p:spPr>
          <a:xfrm>
            <a:off x="1295400" y="3846944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E7114C3-3163-417B-9E88-B845B65AEBA5}"/>
              </a:ext>
            </a:extLst>
          </p:cNvPr>
          <p:cNvCxnSpPr/>
          <p:nvPr/>
        </p:nvCxnSpPr>
        <p:spPr>
          <a:xfrm>
            <a:off x="4724400" y="3849256"/>
            <a:ext cx="3124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E48AD82-4538-41E9-8922-D70ABF437522}"/>
              </a:ext>
            </a:extLst>
          </p:cNvPr>
          <p:cNvCxnSpPr>
            <a:cxnSpLocks/>
          </p:cNvCxnSpPr>
          <p:nvPr/>
        </p:nvCxnSpPr>
        <p:spPr>
          <a:xfrm>
            <a:off x="5324764" y="3923144"/>
            <a:ext cx="1828800" cy="10298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2378F9C-706E-4666-934B-CDAC1AB99D98}"/>
              </a:ext>
            </a:extLst>
          </p:cNvPr>
          <p:cNvCxnSpPr>
            <a:cxnSpLocks/>
          </p:cNvCxnSpPr>
          <p:nvPr/>
        </p:nvCxnSpPr>
        <p:spPr>
          <a:xfrm flipV="1">
            <a:off x="5324764" y="3903516"/>
            <a:ext cx="1838036" cy="104948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5B2B4F-2CAE-489D-B446-200E914E9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6875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Bart </a:t>
            </a:r>
            <a:r>
              <a:rPr lang="en-US" sz="3600" dirty="0" err="1">
                <a:solidFill>
                  <a:schemeClr val="bg1"/>
                </a:solidFill>
              </a:rPr>
              <a:t>Ehrman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3C8B3-0E7C-48DF-94CB-A6A1B9B41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Best selling author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Professor, U. of N. Carolina</a:t>
            </a:r>
          </a:p>
          <a:p>
            <a:pPr>
              <a:spcAft>
                <a:spcPts val="600"/>
              </a:spcAft>
            </a:pPr>
            <a:r>
              <a:rPr lang="en-US" i="1" dirty="0">
                <a:solidFill>
                  <a:schemeClr val="bg1"/>
                </a:solidFill>
              </a:rPr>
              <a:t>Misquoting Jesus: The Story Behind Who Changed the Bible and Why 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(2005 NY Times bestseller)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7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497456" cy="61722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687F0B4-130D-45C7-92DC-7287E062B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4290697" cy="4427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49F8A07-B1C2-4DF7-8977-4DDA4777B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2362200" cy="4325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1736822-DA64-4D1B-8034-286AECEC378F}"/>
              </a:ext>
            </a:extLst>
          </p:cNvPr>
          <p:cNvSpPr/>
          <p:nvPr/>
        </p:nvSpPr>
        <p:spPr>
          <a:xfrm>
            <a:off x="381000" y="524164"/>
            <a:ext cx="4114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Codex </a:t>
            </a:r>
            <a:r>
              <a:rPr lang="en-US" sz="3000" dirty="0" err="1">
                <a:solidFill>
                  <a:schemeClr val="tx1"/>
                </a:solidFill>
              </a:rPr>
              <a:t>Vaticanus</a:t>
            </a:r>
            <a:r>
              <a:rPr lang="en-US" sz="3000" dirty="0">
                <a:solidFill>
                  <a:schemeClr val="tx1"/>
                </a:solidFill>
              </a:rPr>
              <a:t> (B)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EF8289-E9AB-43CB-9938-8639B466273A}"/>
              </a:ext>
            </a:extLst>
          </p:cNvPr>
          <p:cNvSpPr/>
          <p:nvPr/>
        </p:nvSpPr>
        <p:spPr>
          <a:xfrm>
            <a:off x="5345906" y="533400"/>
            <a:ext cx="309151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P</a:t>
            </a:r>
            <a:r>
              <a:rPr lang="en-US" sz="3000" b="1" baseline="30000" dirty="0">
                <a:solidFill>
                  <a:schemeClr val="tx1"/>
                </a:solidFill>
              </a:rPr>
              <a:t>75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9F9A21-ABB8-4CBC-9857-B464798BB56D}"/>
              </a:ext>
            </a:extLst>
          </p:cNvPr>
          <p:cNvSpPr/>
          <p:nvPr/>
        </p:nvSpPr>
        <p:spPr bwMode="auto">
          <a:xfrm>
            <a:off x="5525656" y="5859435"/>
            <a:ext cx="2743200" cy="513657"/>
          </a:xfrm>
          <a:prstGeom prst="rect">
            <a:avLst/>
          </a:prstGeom>
          <a:noFill/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c. AD 175-225</a:t>
            </a:r>
            <a:endParaRPr kumimoji="0" lang="en-US" sz="300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4E5E00-B0E0-498B-B9E4-401C983A27A6}"/>
              </a:ext>
            </a:extLst>
          </p:cNvPr>
          <p:cNvSpPr/>
          <p:nvPr/>
        </p:nvSpPr>
        <p:spPr bwMode="auto">
          <a:xfrm>
            <a:off x="1085272" y="5867400"/>
            <a:ext cx="2743200" cy="513657"/>
          </a:xfrm>
          <a:prstGeom prst="rect">
            <a:avLst/>
          </a:prstGeom>
          <a:noFill/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c. AD 350</a:t>
            </a:r>
            <a:endParaRPr kumimoji="0" lang="en-US" sz="3000" i="0" u="none" strike="noStrike" kern="0" cap="none" spc="0" normalizeH="0" baseline="30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722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312"/>
            <a:ext cx="9144000" cy="1558092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Early Textual Evidence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(B) and P</a:t>
            </a:r>
            <a:r>
              <a:rPr kumimoji="0" lang="en-US" sz="3600" b="0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75</a:t>
            </a:r>
            <a:endParaRPr lang="en-US" sz="4000" b="1" baseline="30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639163"/>
              </p:ext>
            </p:extLst>
          </p:nvPr>
        </p:nvGraphicFramePr>
        <p:xfrm>
          <a:off x="0" y="1555780"/>
          <a:ext cx="9220200" cy="5302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qual 4"/>
          <p:cNvSpPr/>
          <p:nvPr/>
        </p:nvSpPr>
        <p:spPr bwMode="auto">
          <a:xfrm rot="20533115">
            <a:off x="4150025" y="3365739"/>
            <a:ext cx="2035231" cy="1094829"/>
          </a:xfrm>
          <a:prstGeom prst="mathEqual">
            <a:avLst/>
          </a:prstGeom>
          <a:solidFill>
            <a:schemeClr val="bg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2209800" y="3079780"/>
            <a:ext cx="3733800" cy="12062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>
            <a:off x="2209800" y="3200400"/>
            <a:ext cx="1676400" cy="9144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0464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about Mk.1:41?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1066800"/>
            <a:ext cx="84582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few MSS mention Jesus’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anger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multitude of others, </a:t>
            </a:r>
            <a:r>
              <a:rPr lang="en-US" sz="31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compassion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Mk.3:5 undeniably speaks of His anger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 what?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It is not radical to see Jesus angry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</a:t>
            </a:r>
            <a:r>
              <a:rPr lang="en-US" alt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18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 the </a:t>
            </a:r>
            <a:r>
              <a:rPr lang="en-US" altLang="en-US" sz="3100" u="sng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wrath of God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is revealed from heaven against all ungodliness and unrighteousness of men, who suppress the truth in unrighteousness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3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908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What about Mt.24:36?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838200"/>
            <a:ext cx="8458200" cy="5715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“But of that day and hour no one knows, not even the angels of heaven </a:t>
            </a: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but My Father only”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MSS lack  </a:t>
            </a:r>
            <a:r>
              <a:rPr lang="en-US" sz="3000" i="1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nor the Son</a:t>
            </a:r>
            <a:endParaRPr lang="en-US" sz="3000" i="1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Mark 13:32 definitely includes them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Cannot assert that Mt.24 changes NT view of Jesus if Mark contains same idea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000" dirty="0" err="1">
                <a:solidFill>
                  <a:schemeClr val="bg1"/>
                </a:solidFill>
              </a:rPr>
              <a:t>Ehrman</a:t>
            </a:r>
            <a:r>
              <a:rPr lang="en-US" sz="3000" dirty="0">
                <a:solidFill>
                  <a:schemeClr val="bg1"/>
                </a:solidFill>
              </a:rPr>
              <a:t> does not consider Lord’s humiliation, Ph.2:5-11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6E4276E-CCED-4245-9F0C-62688D815723}"/>
              </a:ext>
            </a:extLst>
          </p:cNvPr>
          <p:cNvSpPr/>
          <p:nvPr/>
        </p:nvSpPr>
        <p:spPr bwMode="auto">
          <a:xfrm>
            <a:off x="956856" y="5181600"/>
            <a:ext cx="7233488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Jesus accepted man’s limitations of time, space, and knowledge to be fully human</a:t>
            </a:r>
          </a:p>
        </p:txBody>
      </p:sp>
    </p:spTree>
    <p:extLst>
      <p:ext uri="{BB962C8B-B14F-4D97-AF65-F5344CB8AC3E}">
        <p14:creationId xmlns:p14="http://schemas.microsoft.com/office/powerpoint/2010/main" val="258149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Jn.5:7-8?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914400"/>
            <a:ext cx="8458200" cy="5562600"/>
          </a:xfrm>
        </p:spPr>
        <p:txBody>
          <a:bodyPr/>
          <a:lstStyle/>
          <a:p>
            <a:pPr marL="0" indent="0">
              <a:buNone/>
            </a:pPr>
            <a:r>
              <a:rPr lang="en-US" baseline="30000" dirty="0">
                <a:solidFill>
                  <a:schemeClr val="bg1"/>
                </a:solidFill>
              </a:rPr>
              <a:t>7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there are three that testify  </a:t>
            </a:r>
            <a:r>
              <a:rPr lang="en-US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[in heaven: the Father, the Word, and the Holy Spirit; and these three are one.]  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the Spirit and the water and the blood; and these three agree.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Appeared first in 1522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Just because one passage does not teach a doctrine does not mean the NT does not teach it (e.g.: Mt.3; 28)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566E85-B621-4AE0-8008-63D673AC99F2}"/>
              </a:ext>
            </a:extLst>
          </p:cNvPr>
          <p:cNvSpPr/>
          <p:nvPr/>
        </p:nvSpPr>
        <p:spPr bwMode="auto">
          <a:xfrm>
            <a:off x="1819564" y="5181600"/>
            <a:ext cx="5521408" cy="121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Not a single truth is at stake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with Bart </a:t>
            </a:r>
            <a:r>
              <a:rPr kumimoji="0" lang="en-US" sz="3200" i="0" u="none" strike="noStrike" kern="0" cap="none" spc="0" normalizeH="0" baseline="0" noProof="0" dirty="0" err="1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Ehrman’s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 “proof”</a:t>
            </a:r>
          </a:p>
        </p:txBody>
      </p:sp>
    </p:spTree>
    <p:extLst>
      <p:ext uri="{BB962C8B-B14F-4D97-AF65-F5344CB8AC3E}">
        <p14:creationId xmlns:p14="http://schemas.microsoft.com/office/powerpoint/2010/main" val="162121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Mark 16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56" y="914400"/>
            <a:ext cx="84582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Almost impossible that Mk.16:8 is original ending of Mark: 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“…</a:t>
            </a: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for they were afraid</a:t>
            </a:r>
            <a:r>
              <a:rPr lang="en-US" sz="4000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”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Suppose BE is right?  Are we left without evidence of His resurrection?  No!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Matthew, Luke, John, 1 Co.15 . . .</a:t>
            </a: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6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2B5-910E-4DB4-B606-4D196FF3E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sz="3100" dirty="0">
                <a:solidFill>
                  <a:schemeClr val="bg1"/>
                </a:solidFill>
              </a:rPr>
              <a:t>Did Matthew, Mark, Luke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believe Jesus is God?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D05D0-A2AE-422B-81A3-EC03CE14F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99"/>
                </a:solidFill>
              </a:rPr>
              <a:t>Test case:  Matthew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458495-CC8A-4456-9354-1868B7F43689}"/>
              </a:ext>
            </a:extLst>
          </p:cNvPr>
          <p:cNvSpPr/>
          <p:nvPr/>
        </p:nvSpPr>
        <p:spPr bwMode="auto">
          <a:xfrm>
            <a:off x="390236" y="1905000"/>
            <a:ext cx="4114800" cy="4114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Worshipped,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2:11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Words,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 7:24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Forgiveness,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9:2-6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Lord of Sab.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, 12:8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Son of David,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12:23; 21:9; 14:33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Son of God,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16:16; 27:43, 54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5155C6-954F-4B90-8495-DFDCE8FF878A}"/>
              </a:ext>
            </a:extLst>
          </p:cNvPr>
          <p:cNvSpPr/>
          <p:nvPr/>
        </p:nvSpPr>
        <p:spPr bwMode="auto">
          <a:xfrm>
            <a:off x="4627940" y="1905000"/>
            <a:ext cx="4114800" cy="41148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Son of Man,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Dn.7 (Mt.26:64-66)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(Mt.25:31-32,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Son of Man is Judge of all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David’s Lord</a:t>
            </a:r>
            <a:b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</a:b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(22:41-46)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All authority, heaven/earth </a:t>
            </a: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28:18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2655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57200" y="685800"/>
            <a:ext cx="411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Coconut pie recipe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499852" y="1143000"/>
            <a:ext cx="0" cy="457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471948" y="1600200"/>
            <a:ext cx="411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Copy</a:t>
            </a:r>
            <a:r>
              <a:rPr kumimoji="0" lang="en-US" sz="320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 1: </a:t>
            </a: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Daughter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499852" y="2057400"/>
            <a:ext cx="0" cy="457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 bwMode="auto">
          <a:xfrm>
            <a:off x="471948" y="2514600"/>
            <a:ext cx="41148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Copy</a:t>
            </a:r>
            <a:r>
              <a:rPr kumimoji="0" lang="en-US" sz="320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 2: G-</a:t>
            </a: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Daughter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499852" y="2971800"/>
            <a:ext cx="0" cy="4572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/>
          <p:cNvSpPr/>
          <p:nvPr/>
        </p:nvSpPr>
        <p:spPr bwMode="auto">
          <a:xfrm>
            <a:off x="470684" y="3429000"/>
            <a:ext cx="19812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3: friend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2736" y="3429000"/>
            <a:ext cx="19812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4: friend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73736" y="3962400"/>
            <a:ext cx="19812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5: friend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595788" y="3962400"/>
            <a:ext cx="1981200" cy="457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6: friend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953000" y="685800"/>
            <a:ext cx="3642852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Perfect / lost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953000" y="1600200"/>
            <a:ext cx="3642852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1 misspelling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953000" y="2514600"/>
            <a:ext cx="3642852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+ Transposition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953000" y="3429000"/>
            <a:ext cx="3642852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+ Two “ands”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953000" y="3962400"/>
            <a:ext cx="3642852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+ “pie” omitted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1083594" y="4572000"/>
            <a:ext cx="6982058" cy="457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More copies = more mistakes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1083594" y="5105400"/>
            <a:ext cx="6982058" cy="457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Closer to original =</a:t>
            </a:r>
            <a:r>
              <a:rPr kumimoji="0" lang="en-US" sz="3200" i="0" u="none" strike="noStrike" cap="none" normalizeH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 fewer mistakes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1083594" y="5638800"/>
            <a:ext cx="6982058" cy="457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More copies = easier to correct errors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1083594" y="6172200"/>
            <a:ext cx="6982058" cy="457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‘Different’ mistakes allow for certainty 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D59CCB-9FD7-48C2-94CD-5C246B6B3226}"/>
              </a:ext>
            </a:extLst>
          </p:cNvPr>
          <p:cNvSpPr/>
          <p:nvPr/>
        </p:nvSpPr>
        <p:spPr bwMode="auto">
          <a:xfrm>
            <a:off x="0" y="-76200"/>
            <a:ext cx="9144000" cy="618836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Illustration</a:t>
            </a:r>
          </a:p>
        </p:txBody>
      </p:sp>
    </p:spTree>
    <p:extLst>
      <p:ext uri="{BB962C8B-B14F-4D97-AF65-F5344CB8AC3E}">
        <p14:creationId xmlns:p14="http://schemas.microsoft.com/office/powerpoint/2010/main" val="366051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Mere differences do not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constitute a contradiction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334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Holocaust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Plane crash</a:t>
            </a: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en-US" sz="31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But both events did occur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CE3867-9901-4415-89F9-89C62DF82371}"/>
              </a:ext>
            </a:extLst>
          </p:cNvPr>
          <p:cNvSpPr/>
          <p:nvPr/>
        </p:nvSpPr>
        <p:spPr bwMode="auto">
          <a:xfrm>
            <a:off x="1222664" y="1905000"/>
            <a:ext cx="3117273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Poisonous gas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285232-778C-438C-9CB0-5571CF7C73D9}"/>
              </a:ext>
            </a:extLst>
          </p:cNvPr>
          <p:cNvSpPr/>
          <p:nvPr/>
        </p:nvSpPr>
        <p:spPr bwMode="auto">
          <a:xfrm>
            <a:off x="4813300" y="1905000"/>
            <a:ext cx="3117273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Shot with guns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EFDD10-58BE-48B6-A5D7-B80B49776141}"/>
              </a:ext>
            </a:extLst>
          </p:cNvPr>
          <p:cNvSpPr/>
          <p:nvPr/>
        </p:nvSpPr>
        <p:spPr bwMode="auto">
          <a:xfrm>
            <a:off x="1222664" y="4191000"/>
            <a:ext cx="3117273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Engine on fire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4715B1-D35A-4932-8C94-49822A3127F3}"/>
              </a:ext>
            </a:extLst>
          </p:cNvPr>
          <p:cNvSpPr/>
          <p:nvPr/>
        </p:nvSpPr>
        <p:spPr bwMode="auto">
          <a:xfrm>
            <a:off x="4828311" y="4181764"/>
            <a:ext cx="3117273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Engine quit</a:t>
            </a:r>
          </a:p>
        </p:txBody>
      </p:sp>
    </p:spTree>
    <p:extLst>
      <p:ext uri="{BB962C8B-B14F-4D97-AF65-F5344CB8AC3E}">
        <p14:creationId xmlns:p14="http://schemas.microsoft.com/office/powerpoint/2010/main" val="246543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F1FBF7-2DEA-46CB-8344-3246F28CBDC0}"/>
              </a:ext>
            </a:extLst>
          </p:cNvPr>
          <p:cNvSpPr/>
          <p:nvPr/>
        </p:nvSpPr>
        <p:spPr>
          <a:xfrm>
            <a:off x="1209964" y="1447800"/>
            <a:ext cx="6738347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/>
              <a:t>. </a:t>
            </a:r>
            <a:r>
              <a:rPr lang="en-US" sz="3600" dirty="0">
                <a:solidFill>
                  <a:srgbClr val="FFFFCC"/>
                </a:solidFill>
              </a:rPr>
              <a:t>Bart </a:t>
            </a:r>
            <a:r>
              <a:rPr lang="en-US" sz="3600" dirty="0" err="1">
                <a:solidFill>
                  <a:srgbClr val="FFFFCC"/>
                </a:solidFill>
              </a:rPr>
              <a:t>Ehrman’s</a:t>
            </a:r>
            <a:r>
              <a:rPr lang="en-US" sz="3600" dirty="0">
                <a:solidFill>
                  <a:srgbClr val="FFFFCC"/>
                </a:solidFill>
              </a:rPr>
              <a:t> Position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59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 err="1">
                <a:solidFill>
                  <a:schemeClr val="bg1"/>
                </a:solidFill>
              </a:rPr>
              <a:t>Ehrman</a:t>
            </a:r>
            <a:r>
              <a:rPr lang="en-US" altLang="en-US" sz="3600" dirty="0">
                <a:solidFill>
                  <a:schemeClr val="bg1"/>
                </a:solidFill>
              </a:rPr>
              <a:t> says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are not actually reading the words of Matthew, Mark, Luke, etc.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Not reading translation of the originals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</a:rPr>
              <a:t>Copies differ; sometimes we do not know what an author originally wrote</a:t>
            </a:r>
          </a:p>
          <a:p>
            <a:pPr marL="341313" indent="-341313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sz="3200" dirty="0">
                <a:solidFill>
                  <a:schemeClr val="bg1"/>
                </a:solidFill>
              </a:rPr>
              <a:t>Why think God performed miracle of inspiring the words in the first place if He didn’t perform a miracle to preserve the words?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1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Illustrated: </a:t>
            </a:r>
            <a:r>
              <a:rPr lang="en-US" altLang="en-US" sz="3600" i="1" dirty="0">
                <a:solidFill>
                  <a:schemeClr val="bg1"/>
                </a:solidFill>
              </a:rPr>
              <a:t>The Da Vinci Code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Buy one in Louisiana, another in California: same book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Ancient world: copied by hand.   (Try it)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Mark (Rome)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29D6C8-79F0-4680-BACE-93AAD1AEA586}"/>
              </a:ext>
            </a:extLst>
          </p:cNvPr>
          <p:cNvSpPr/>
          <p:nvPr/>
        </p:nvSpPr>
        <p:spPr bwMode="auto">
          <a:xfrm>
            <a:off x="780472" y="3429000"/>
            <a:ext cx="289560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1 for Ephesus</a:t>
            </a:r>
          </a:p>
        </p:txBody>
      </p:sp>
      <p:sp>
        <p:nvSpPr>
          <p:cNvPr id="5" name="Right Arrow 5">
            <a:extLst>
              <a:ext uri="{FF2B5EF4-FFF2-40B4-BE49-F238E27FC236}">
                <a16:creationId xmlns:a16="http://schemas.microsoft.com/office/drawing/2014/main" id="{83E6A4A2-C4FE-4CE5-9C3F-042C10B4B401}"/>
              </a:ext>
            </a:extLst>
          </p:cNvPr>
          <p:cNvSpPr/>
          <p:nvPr/>
        </p:nvSpPr>
        <p:spPr bwMode="auto">
          <a:xfrm>
            <a:off x="3889924" y="3429000"/>
            <a:ext cx="1371600" cy="6096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0366D8-0837-420E-8EE3-50575B8C0411}"/>
              </a:ext>
            </a:extLst>
          </p:cNvPr>
          <p:cNvSpPr/>
          <p:nvPr/>
        </p:nvSpPr>
        <p:spPr bwMode="auto">
          <a:xfrm>
            <a:off x="5504872" y="3429000"/>
            <a:ext cx="289560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1 for Smyrna</a:t>
            </a:r>
          </a:p>
        </p:txBody>
      </p:sp>
      <p:sp>
        <p:nvSpPr>
          <p:cNvPr id="7" name="Rounded Rectangle 14">
            <a:extLst>
              <a:ext uri="{FF2B5EF4-FFF2-40B4-BE49-F238E27FC236}">
                <a16:creationId xmlns:a16="http://schemas.microsoft.com/office/drawing/2014/main" id="{DE8A3D7B-6F53-4873-A0C0-45E0D0B76460}"/>
              </a:ext>
            </a:extLst>
          </p:cNvPr>
          <p:cNvSpPr/>
          <p:nvPr/>
        </p:nvSpPr>
        <p:spPr bwMode="auto">
          <a:xfrm>
            <a:off x="1981200" y="4394848"/>
            <a:ext cx="5181600" cy="97840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Copies of copies / errors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100" b="1" dirty="0"/>
              <a:t>No original copy</a:t>
            </a:r>
            <a:endParaRPr kumimoji="0" lang="en-US" sz="3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0A1A9E-3F1A-4278-8813-BA016CAB6001}"/>
              </a:ext>
            </a:extLst>
          </p:cNvPr>
          <p:cNvSpPr/>
          <p:nvPr/>
        </p:nvSpPr>
        <p:spPr bwMode="auto">
          <a:xfrm>
            <a:off x="5545540" y="5715000"/>
            <a:ext cx="289560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1 for Antioch</a:t>
            </a:r>
          </a:p>
        </p:txBody>
      </p:sp>
      <p:sp>
        <p:nvSpPr>
          <p:cNvPr id="9" name="Right Arrow 11">
            <a:extLst>
              <a:ext uri="{FF2B5EF4-FFF2-40B4-BE49-F238E27FC236}">
                <a16:creationId xmlns:a16="http://schemas.microsoft.com/office/drawing/2014/main" id="{E9A01335-A1DF-4001-9C6E-B16C100F297F}"/>
              </a:ext>
            </a:extLst>
          </p:cNvPr>
          <p:cNvSpPr/>
          <p:nvPr/>
        </p:nvSpPr>
        <p:spPr bwMode="auto">
          <a:xfrm rot="10800000">
            <a:off x="3896081" y="5715000"/>
            <a:ext cx="1371600" cy="6096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252CA1A-D62A-47A6-B711-E354461C1C9C}"/>
              </a:ext>
            </a:extLst>
          </p:cNvPr>
          <p:cNvSpPr/>
          <p:nvPr/>
        </p:nvSpPr>
        <p:spPr bwMode="auto">
          <a:xfrm>
            <a:off x="811504" y="5715000"/>
            <a:ext cx="2895600" cy="609600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7D">
                    <a:lumMod val="50000"/>
                  </a:srgbClr>
                </a:solidFill>
                <a:effectLst/>
                <a:uLnTx/>
                <a:uFillTx/>
              </a:rPr>
              <a:t>Many more</a:t>
            </a:r>
          </a:p>
        </p:txBody>
      </p:sp>
    </p:spTree>
    <p:extLst>
      <p:ext uri="{BB962C8B-B14F-4D97-AF65-F5344CB8AC3E}">
        <p14:creationId xmlns:p14="http://schemas.microsoft.com/office/powerpoint/2010/main" val="86840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Oldest copy of Mark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334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45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45</a:t>
            </a:r>
            <a:r>
              <a:rPr 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papyrus MS discovered in modern age, cataloged; dated c. AD 220 </a:t>
            </a: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(about 150 years after Mark wrote)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First complete copy of Mark: c. AD 350 </a:t>
            </a:r>
            <a:b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(300 years after Mark wrote)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By comparing copies, we see mistakes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0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NT is best-attested book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from ancient world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102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Greek MSS: 5700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Most don’t matter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Spelling errors; omitted words.   </a:t>
            </a:r>
          </a:p>
          <a:p>
            <a:pPr marL="969963" lvl="2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Lk.12:8-10 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parablepsis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homoeoteleuton]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Intentional errors: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Jn.7:53-8:11;  Mk.16…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7B123A-8AF1-47F0-B3AE-9B2A100AABC9}"/>
              </a:ext>
            </a:extLst>
          </p:cNvPr>
          <p:cNvSpPr txBox="1"/>
          <p:nvPr/>
        </p:nvSpPr>
        <p:spPr>
          <a:xfrm>
            <a:off x="1235212" y="1935540"/>
            <a:ext cx="6676104" cy="156966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But there are more differences in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our MSS than there are words in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NT:  between 300,000 – 400,000?</a:t>
            </a:r>
          </a:p>
        </p:txBody>
      </p:sp>
    </p:spTree>
    <p:extLst>
      <p:ext uri="{BB962C8B-B14F-4D97-AF65-F5344CB8AC3E}">
        <p14:creationId xmlns:p14="http://schemas.microsoft.com/office/powerpoint/2010/main" val="23725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Intentional errors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Mk.1</a:t>
            </a:r>
            <a:r>
              <a:rPr lang="en-US" alt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41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baseline="30000" dirty="0">
                <a:solidFill>
                  <a:schemeClr val="bg1"/>
                </a:solidFill>
              </a:rPr>
              <a:t> </a:t>
            </a:r>
            <a:r>
              <a:rPr lang="en-US" sz="3000" dirty="0">
                <a:solidFill>
                  <a:schemeClr val="bg1"/>
                </a:solidFill>
              </a:rPr>
              <a:t>Then Jesus, moved with </a:t>
            </a:r>
            <a:r>
              <a:rPr lang="en-US" sz="3000" u="sng" dirty="0">
                <a:solidFill>
                  <a:schemeClr val="bg1"/>
                </a:solidFill>
              </a:rPr>
              <a:t>compassion</a:t>
            </a:r>
            <a:r>
              <a:rPr lang="en-US" sz="3000" dirty="0">
                <a:solidFill>
                  <a:schemeClr val="bg1"/>
                </a:solidFill>
              </a:rPr>
              <a:t>, stretched out His hand and touched him, and said to him, “I am willing; be cleansed.”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Mt.24</a:t>
            </a:r>
            <a:r>
              <a:rPr lang="en-US" alt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36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But concerning that day and hour no one knows, not even the angels of heaven, </a:t>
            </a:r>
            <a:r>
              <a:rPr lang="en-US" sz="3000" u="sng" dirty="0">
                <a:solidFill>
                  <a:schemeClr val="bg1"/>
                </a:solidFill>
              </a:rPr>
              <a:t>nor the Son</a:t>
            </a:r>
            <a:r>
              <a:rPr lang="en-US" sz="3000" dirty="0">
                <a:solidFill>
                  <a:schemeClr val="bg1"/>
                </a:solidFill>
              </a:rPr>
              <a:t>, but the Father only.   </a:t>
            </a:r>
            <a:r>
              <a:rPr lang="en-US" sz="2600" dirty="0">
                <a:solidFill>
                  <a:schemeClr val="bg1"/>
                </a:solidFill>
              </a:rPr>
              <a:t>[Mk.13:32]</a:t>
            </a:r>
            <a:endParaRPr lang="en-US" altLang="en-US" sz="26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Hb.2</a:t>
            </a:r>
            <a:r>
              <a:rPr lang="en-US" alt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9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3000" dirty="0">
                <a:solidFill>
                  <a:schemeClr val="bg1"/>
                </a:solidFill>
              </a:rPr>
              <a:t>But we see him who for a little while was made lower than the angels, namely Jesus, crowned with glory and honor because of the suffering of death, so that </a:t>
            </a:r>
            <a:r>
              <a:rPr lang="en-US" sz="3000" u="sng" dirty="0">
                <a:solidFill>
                  <a:schemeClr val="bg1"/>
                </a:solidFill>
              </a:rPr>
              <a:t>by the grace </a:t>
            </a:r>
            <a:r>
              <a:rPr lang="en-US" sz="3000" dirty="0">
                <a:solidFill>
                  <a:schemeClr val="bg1"/>
                </a:solidFill>
              </a:rPr>
              <a:t>of God he might taste death for everyone.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False assertions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820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“Matthew – Luke did not think Jesus was God”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Compares textual transmission to telephone game</a:t>
            </a:r>
          </a:p>
          <a:p>
            <a:pPr>
              <a:spcAft>
                <a:spcPts val="600"/>
              </a:spcAft>
            </a:pPr>
            <a:endParaRPr lang="en-US" sz="30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2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C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11761</TotalTime>
  <Words>1362</Words>
  <Application>Microsoft Office PowerPoint</Application>
  <PresentationFormat>On-screen Show (4:3)</PresentationFormat>
  <Paragraphs>200</Paragraphs>
  <Slides>28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Arial Black</vt:lpstr>
      <vt:lpstr>Calibri</vt:lpstr>
      <vt:lpstr>Times New Roman</vt:lpstr>
      <vt:lpstr>Wingdings</vt:lpstr>
      <vt:lpstr>Default Design</vt:lpstr>
      <vt:lpstr>Pixel</vt:lpstr>
      <vt:lpstr>PowerPoint Presentation</vt:lpstr>
      <vt:lpstr>Bart Ehrman</vt:lpstr>
      <vt:lpstr>PowerPoint Presentation</vt:lpstr>
      <vt:lpstr>Ehrman says . . .</vt:lpstr>
      <vt:lpstr>Illustrated: The Da Vinci Code</vt:lpstr>
      <vt:lpstr>Oldest copy of Mark</vt:lpstr>
      <vt:lpstr>NT is best-attested book from ancient world</vt:lpstr>
      <vt:lpstr>Intentional errors</vt:lpstr>
      <vt:lpstr>False assertions</vt:lpstr>
      <vt:lpstr>PowerPoint Presentation</vt:lpstr>
      <vt:lpstr>We agree . . .</vt:lpstr>
      <vt:lpstr>PowerPoint Presentation</vt:lpstr>
      <vt:lpstr>We disagree . . .</vt:lpstr>
      <vt:lpstr>Printing “errors” (KJV)</vt:lpstr>
      <vt:lpstr>Real issue: significance of variants</vt:lpstr>
      <vt:lpstr>Quality of NT MSS</vt:lpstr>
      <vt:lpstr> NT Compared to Other Ancient Documents</vt:lpstr>
      <vt:lpstr>Not the ‘Telephone Game’</vt:lpstr>
      <vt:lpstr>Illustration</vt:lpstr>
      <vt:lpstr>PowerPoint Presentation</vt:lpstr>
      <vt:lpstr>Early Textual Evidence (B) and P75</vt:lpstr>
      <vt:lpstr>What about Mk.1:41?</vt:lpstr>
      <vt:lpstr>What about Mt.24:36?</vt:lpstr>
      <vt:lpstr>1 Jn.5:7-8?</vt:lpstr>
      <vt:lpstr>Mark 16</vt:lpstr>
      <vt:lpstr>Did Matthew, Mark, Luke believe Jesus is God?</vt:lpstr>
      <vt:lpstr>PowerPoint Presentation</vt:lpstr>
      <vt:lpstr>Mere differences do not constitute a contradiction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1158</cp:revision>
  <dcterms:created xsi:type="dcterms:W3CDTF">2011-08-18T15:42:19Z</dcterms:created>
  <dcterms:modified xsi:type="dcterms:W3CDTF">2021-10-23T14:18:11Z</dcterms:modified>
</cp:coreProperties>
</file>