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305" r:id="rId2"/>
    <p:sldId id="475" r:id="rId3"/>
    <p:sldId id="493" r:id="rId4"/>
    <p:sldId id="524" r:id="rId5"/>
    <p:sldId id="497" r:id="rId6"/>
    <p:sldId id="498" r:id="rId7"/>
    <p:sldId id="525" r:id="rId8"/>
    <p:sldId id="533" r:id="rId9"/>
    <p:sldId id="526" r:id="rId10"/>
    <p:sldId id="520" r:id="rId11"/>
    <p:sldId id="534" r:id="rId12"/>
    <p:sldId id="527" r:id="rId13"/>
    <p:sldId id="528" r:id="rId14"/>
    <p:sldId id="529" r:id="rId15"/>
    <p:sldId id="530" r:id="rId16"/>
    <p:sldId id="535" r:id="rId17"/>
    <p:sldId id="531" r:id="rId18"/>
    <p:sldId id="522" r:id="rId19"/>
    <p:sldId id="53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CCFFFF"/>
    <a:srgbClr val="00CCFF"/>
    <a:srgbClr val="FFFFCC"/>
    <a:srgbClr val="CCFFCC"/>
    <a:srgbClr val="99FFCC"/>
    <a:srgbClr val="FF3300"/>
    <a:srgbClr val="00009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6"/>
            <a:ext cx="5748913" cy="1380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Pentecostalism . . 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FFFF00"/>
                </a:solidFill>
                <a:latin typeface="Arial"/>
              </a:rPr>
              <a:t>Holy Spirit Baptism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If we don’t agree on terms,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we will talk past one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Holy Spirit baptism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(Ac.1:5).   Also called ...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Endued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(clothed upon) with power from on high –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Lk.24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49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Behold, I send the Promise of My Father upon you; but tarry in the city of Jerusalem until you are endued with power from on high.</a:t>
            </a:r>
          </a:p>
          <a:p>
            <a:r>
              <a:rPr 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Filled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Ac.2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they were all filled with the Holy Spirit and began to speak with other tongues, as the Spirit gave them utterance.  </a:t>
            </a:r>
          </a:p>
        </p:txBody>
      </p:sp>
    </p:spTree>
    <p:extLst>
      <p:ext uri="{BB962C8B-B14F-4D97-AF65-F5344CB8AC3E}">
        <p14:creationId xmlns:p14="http://schemas.microsoft.com/office/powerpoint/2010/main" val="291067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If we don’t agree on terms,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we talk past one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  <a:cs typeface="Calibri" panose="020F0502020204030204" pitchFamily="34" charset="0"/>
              </a:rPr>
              <a:t>“Filled” 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is </a:t>
            </a:r>
            <a:r>
              <a:rPr lang="en-US" u="sng" dirty="0">
                <a:solidFill>
                  <a:schemeClr val="bg1"/>
                </a:solidFill>
                <a:cs typeface="Calibri" panose="020F0502020204030204" pitchFamily="34" charset="0"/>
              </a:rPr>
              <a:t>not always</a:t>
            </a:r>
            <a:r>
              <a:rPr lang="en-US" dirty="0">
                <a:solidFill>
                  <a:schemeClr val="bg1"/>
                </a:solidFill>
                <a:cs typeface="Calibri" panose="020F0502020204030204" pitchFamily="34" charset="0"/>
              </a:rPr>
              <a:t> Holy Spirit baptism  </a:t>
            </a:r>
          </a:p>
          <a:p>
            <a:pPr marL="628650" lvl="1" indent="-28733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Lk.1:15, For he will be great in the sight of the Lord, and shall drink neither wine nor strong drink. He will also be </a:t>
            </a:r>
            <a:r>
              <a:rPr lang="en-US" sz="3300" u="sng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filled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the Holy Spirit, even </a:t>
            </a:r>
            <a:r>
              <a:rPr lang="en-US" sz="3300" u="sng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his mother’s womb</a:t>
            </a:r>
            <a:r>
              <a:rPr lang="en-US" sz="33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(also vv. 41, 67)</a:t>
            </a:r>
          </a:p>
          <a:p>
            <a:pPr marL="628650" lvl="1" indent="-287338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Ep.5:18, And do not be drunk with wine, in which is dissipation; but </a:t>
            </a:r>
            <a:r>
              <a:rPr lang="en-US" sz="3300" u="sng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filled</a:t>
            </a:r>
            <a:r>
              <a:rPr lang="en-US" sz="33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the Spirit.   [Cf. Col.3:16]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7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838200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Spirit is a Person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3816929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IV. 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Purpose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DF2275-CE4D-4557-8382-6D28916ABE37}"/>
              </a:ext>
            </a:extLst>
          </p:cNvPr>
          <p:cNvSpPr/>
          <p:nvPr/>
        </p:nvSpPr>
        <p:spPr>
          <a:xfrm>
            <a:off x="1959685" y="18149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H. S.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Baptism: </a:t>
            </a:r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hat Is the Issue?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646900-4306-498C-B1F9-F299FBDBAEFE}"/>
              </a:ext>
            </a:extLst>
          </p:cNvPr>
          <p:cNvSpPr/>
          <p:nvPr/>
        </p:nvSpPr>
        <p:spPr>
          <a:xfrm>
            <a:off x="1962728" y="28055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Terminology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72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Purpose: to complete God’s revelation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the Helper, the Holy Spirit, whom the Father will send in My name, He will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bring to your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remembrance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 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 said to you.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16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However, when He, the Spirit of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has come, He will guide you into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</a:t>
            </a:r>
            <a:r>
              <a:rPr lang="en-US" sz="33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for He will not speak on His own authority, but whatever He hears He will speak; and He will </a:t>
            </a:r>
            <a:r>
              <a:rPr lang="en-US" sz="33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tell you things to come</a:t>
            </a:r>
            <a:endParaRPr lang="en-US" sz="3100" u="sng" dirty="0">
              <a:solidFill>
                <a:srgbClr val="CCFFFF"/>
              </a:solidFill>
              <a:cs typeface="Calibri" panose="020F0502020204030204" pitchFamily="34" charset="0"/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preaches Jesus; how to know he speaks truth, without mistakes? 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(Ac.26:24)</a:t>
            </a:r>
          </a:p>
        </p:txBody>
      </p:sp>
    </p:spTree>
    <p:extLst>
      <p:ext uri="{BB962C8B-B14F-4D97-AF65-F5344CB8AC3E}">
        <p14:creationId xmlns:p14="http://schemas.microsoft.com/office/powerpoint/2010/main" val="40226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Supernatural claims demand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supernatural evidence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Hb.2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shall we escape if we neglect so great a salvation, which at the first began to be spoken by the Lord, and was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confirmed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us by those who heard Him,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bearing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witness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both with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won-</a:t>
            </a:r>
            <a:r>
              <a:rPr lang="en-US" sz="3300" u="sng" dirty="0" err="1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with various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miracles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gifts of the Holy Spirit, according to His own will?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Co.12</a:t>
            </a:r>
            <a:r>
              <a:rPr lang="en-US" sz="33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…signs of an apostle were </a:t>
            </a:r>
            <a:r>
              <a:rPr lang="en-US" sz="3300" dirty="0" err="1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accom-plished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among you with all perseverance, in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wonders and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mighty deeds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46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Supernatural claims demand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supernatural evidence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67928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 preaches Jesus; but anyone can make claims.    </a:t>
            </a:r>
            <a:r>
              <a:rPr lang="en-US" sz="33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</a:t>
            </a:r>
            <a:r>
              <a:rPr lang="en-US" sz="3300" i="1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</a:t>
            </a:r>
            <a:r>
              <a:rPr lang="en-US" sz="33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…?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Apostles establish a church; </a:t>
            </a:r>
            <a:r>
              <a:rPr lang="en-US" sz="3300" i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establish another… 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12 apostles; no written 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5091C2-4ABC-4973-866A-87FE6EACF745}"/>
              </a:ext>
            </a:extLst>
          </p:cNvPr>
          <p:cNvSpPr/>
          <p:nvPr/>
        </p:nvSpPr>
        <p:spPr>
          <a:xfrm>
            <a:off x="1892807" y="4191000"/>
            <a:ext cx="5360699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Signs convince</a:t>
            </a:r>
            <a:br>
              <a:rPr lang="en-US" sz="3200" dirty="0"/>
            </a:br>
            <a:r>
              <a:rPr lang="en-US" sz="3200" dirty="0"/>
              <a:t>unbelievers, </a:t>
            </a:r>
            <a:r>
              <a:rPr lang="en-US" sz="3100" dirty="0"/>
              <a:t>1 Co.14:22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CC036E-399A-48DB-B9E5-AB6044C90D15}"/>
              </a:ext>
            </a:extLst>
          </p:cNvPr>
          <p:cNvSpPr/>
          <p:nvPr/>
        </p:nvSpPr>
        <p:spPr>
          <a:xfrm>
            <a:off x="1895764" y="5315528"/>
            <a:ext cx="5360699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Prophecy … edifies believers, </a:t>
            </a:r>
            <a:r>
              <a:rPr lang="en-US" sz="3100" dirty="0"/>
              <a:t>1 Co.14:3-5</a:t>
            </a:r>
          </a:p>
        </p:txBody>
      </p:sp>
    </p:spTree>
    <p:extLst>
      <p:ext uri="{BB962C8B-B14F-4D97-AF65-F5344CB8AC3E}">
        <p14:creationId xmlns:p14="http://schemas.microsoft.com/office/powerpoint/2010/main" val="9927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Supernatural claims demand</a:t>
            </a:r>
            <a:br>
              <a:rPr lang="en-US" sz="3400" dirty="0">
                <a:solidFill>
                  <a:schemeClr val="bg1"/>
                </a:solidFill>
              </a:rPr>
            </a:br>
            <a:r>
              <a:rPr lang="en-US" sz="3400" dirty="0">
                <a:solidFill>
                  <a:schemeClr val="bg1"/>
                </a:solidFill>
              </a:rPr>
              <a:t>supernatural evidence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15528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Prophets spoke by </a:t>
            </a:r>
            <a:r>
              <a:rPr lang="en-US" sz="33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inspiration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 Co.14:6, 29-31  (2 Tim.3)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speak by </a:t>
            </a:r>
            <a:r>
              <a:rPr lang="en-US" sz="33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perspiration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(study): Ep.3:3-4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Same process in giving ten commandments, old law, etc.   Mk.12:26.</a:t>
            </a:r>
          </a:p>
        </p:txBody>
      </p:sp>
    </p:spTree>
    <p:extLst>
      <p:ext uri="{BB962C8B-B14F-4D97-AF65-F5344CB8AC3E}">
        <p14:creationId xmlns:p14="http://schemas.microsoft.com/office/powerpoint/2010/main" val="153492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381000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Spirit is a Person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433416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Recipients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DF2275-CE4D-4557-8382-6D28916ABE37}"/>
              </a:ext>
            </a:extLst>
          </p:cNvPr>
          <p:cNvSpPr/>
          <p:nvPr/>
        </p:nvSpPr>
        <p:spPr>
          <a:xfrm>
            <a:off x="1959685" y="13577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H.S. Baptism: </a:t>
            </a:r>
            <a:b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hat Is the Issue?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646900-4306-498C-B1F9-F299FBDBAEFE}"/>
              </a:ext>
            </a:extLst>
          </p:cNvPr>
          <p:cNvSpPr/>
          <p:nvPr/>
        </p:nvSpPr>
        <p:spPr>
          <a:xfrm>
            <a:off x="1962728" y="23483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Terminology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11869B8-1B5E-42C9-A09C-7CCCEC1C3B45}"/>
              </a:ext>
            </a:extLst>
          </p:cNvPr>
          <p:cNvSpPr/>
          <p:nvPr/>
        </p:nvSpPr>
        <p:spPr>
          <a:xfrm>
            <a:off x="1962728" y="33389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IV. </a:t>
            </a: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Purpose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61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Acts 1:2-8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685800"/>
            <a:ext cx="8305800" cy="57912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Promise and Pronoun evidence . . .  </a:t>
            </a:r>
            <a:r>
              <a:rPr lang="en-US" sz="3300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3300" dirty="0"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pecific: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Persons,</a:t>
            </a:r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 2-3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Place,</a:t>
            </a:r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 4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Period,</a:t>
            </a:r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 5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cs typeface="Calibri" panose="020F0502020204030204" pitchFamily="34" charset="0"/>
              </a:rPr>
              <a:t>Purpose,</a:t>
            </a:r>
            <a:r>
              <a:rPr 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 8 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cs typeface="Calibri" panose="020F0502020204030204" pitchFamily="34" charset="0"/>
              </a:rPr>
              <a:t>Apostles enabled to speak truth, no error.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Contrast Mt.16:….21-23  and  Jn.16:13.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Inspiration did not prevent sin (1 Jn.1:8);  did prevent errors in teaching.   Jn.16:13.</a:t>
            </a:r>
          </a:p>
        </p:txBody>
      </p:sp>
    </p:spTree>
    <p:extLst>
      <p:ext uri="{BB962C8B-B14F-4D97-AF65-F5344CB8AC3E}">
        <p14:creationId xmlns:p14="http://schemas.microsoft.com/office/powerpoint/2010/main" val="34357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Acts 10-11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Cornelius proved Gentiles could become Christians without becoming Jews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cs typeface="Calibri" panose="020F0502020204030204" pitchFamily="34" charset="0"/>
              </a:rPr>
              <a:t>The exception proves the rule –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u="sng" dirty="0">
                <a:solidFill>
                  <a:srgbClr val="FFFF00"/>
                </a:solidFill>
                <a:cs typeface="Calibri" panose="020F0502020204030204" pitchFamily="34" charset="0"/>
              </a:rPr>
              <a:t>Apostles</a:t>
            </a:r>
            <a:r>
              <a:rPr lang="en-US" sz="3300" dirty="0">
                <a:solidFill>
                  <a:schemeClr val="bg1"/>
                </a:solidFill>
                <a:cs typeface="Calibri" panose="020F0502020204030204" pitchFamily="34" charset="0"/>
              </a:rPr>
              <a:t> to receive Holy Spirit baptism, Jn.14-16;  Ac.1-2.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u="sng" dirty="0">
                <a:solidFill>
                  <a:srgbClr val="FFFF00"/>
                </a:solidFill>
                <a:cs typeface="Calibri" panose="020F0502020204030204" pitchFamily="34" charset="0"/>
              </a:rPr>
              <a:t>Gentiles</a:t>
            </a:r>
            <a:r>
              <a:rPr lang="en-US" sz="3300" dirty="0">
                <a:solidFill>
                  <a:schemeClr val="bg1"/>
                </a:solidFill>
                <a:cs typeface="Calibri" panose="020F0502020204030204" pitchFamily="34" charset="0"/>
              </a:rPr>
              <a:t>, Ac.10-11?? –shock treatment </a:t>
            </a:r>
          </a:p>
        </p:txBody>
      </p:sp>
    </p:spTree>
    <p:extLst>
      <p:ext uri="{BB962C8B-B14F-4D97-AF65-F5344CB8AC3E}">
        <p14:creationId xmlns:p14="http://schemas.microsoft.com/office/powerpoint/2010/main" val="232057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Spirit is a Person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Holy Spirit has . . .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638800"/>
          </a:xfrm>
        </p:spPr>
        <p:txBody>
          <a:bodyPr/>
          <a:lstStyle/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Ro.8:27, mind: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Now He who searches the hearts knows what the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the Spirit is, because He makes intercession	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Ro.</a:t>
            </a: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15:30, </a:t>
            </a: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love: 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Now I beg you, brethren, through the Lord Jesus Christ, and through the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love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the Spirit, that you strive together with me in prayers to God for me.</a:t>
            </a:r>
          </a:p>
          <a:p>
            <a:pPr marL="230188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Co.2:11, Knowledge: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man knows the things of a man except the spirit of the man which is in him?  Even so no one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knows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things of God except the Spirit of God.</a:t>
            </a: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Holy Spirit . . .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943600"/>
          </a:xfrm>
        </p:spPr>
        <p:txBody>
          <a:bodyPr/>
          <a:lstStyle/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Tim.4:1, speaks: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Spirit expressly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says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that in latter times some will depart from the faith…</a:t>
            </a:r>
          </a:p>
          <a:p>
            <a:pPr marL="230188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Jn.14:26</a:t>
            </a:r>
            <a:r>
              <a:rPr lang="en-US" sz="32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teaches</a:t>
            </a: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the Helper, the Holy Spirit, whom the Father will send in My name, He will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you all things, and bring to your remembrance all things that I said to you.</a:t>
            </a: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30188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Hb.10:29, can be insulted: 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how much worse punishment, do you suppose, will he be thought worthy who has trampled the Son of God under-foot, counted the blood of the covenant by which he was sanctified a common thing, and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insulted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 Spirit of grace?</a:t>
            </a:r>
          </a:p>
        </p:txBody>
      </p:sp>
    </p:spTree>
    <p:extLst>
      <p:ext uri="{BB962C8B-B14F-4D97-AF65-F5344CB8AC3E}">
        <p14:creationId xmlns:p14="http://schemas.microsoft.com/office/powerpoint/2010/main" val="12616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1066800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Spirit is a Person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1988129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Holy Spirit Baptism: </a:t>
            </a:r>
            <a:b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</a:br>
            <a:r>
              <a:rPr lang="en-US" sz="3600" u="none" dirty="0">
                <a:solidFill>
                  <a:srgbClr val="FFFF99"/>
                </a:solidFill>
                <a:latin typeface="Arial"/>
                <a:ea typeface="Verdana" panose="020B0604030504040204" pitchFamily="34" charset="0"/>
              </a:rPr>
              <a:t>w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hat is the Issue?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4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Holy Spirit baptism: the issue is not . . 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Question of God’s power.  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(Not power, but will).    Nu.17:…    Hb.9:4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If Holy Spirit baptism was promised to some.   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Ac.8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Did apostles (and Cornelius / household) receive it.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 believers today receive the Holy Spirit?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0108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 issue is . . 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 believers today receive Holy Spirit bap-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tism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as apostles did (Ac.2)?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“I know what I’ve experienced”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we don’t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know this.   Prove it.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Ac.2 – not for benefit of apostles, but </a:t>
            </a:r>
            <a:r>
              <a:rPr lang="en-US" sz="3300" u="sng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audience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 (Ac.3 . . . 5,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CC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“May as well say I’m not wearing this watch…”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We can see your watch…  Can you show us the proof of apostles (Ac.2)??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928"/>
            <a:ext cx="8229600" cy="6858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 issue is . . 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Mere claims without proof, prove nothing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Psychics … Hospital  …  Elvis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Jn.3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sz="37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There was a man of the Pharisees named Nicodemus, a ruler of the Jews.   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This man came to Jesus by night and said to Him, Rabbi, we know that You are a teacher come from God; for no one can do these signs that You do unless God is with him.</a:t>
            </a:r>
          </a:p>
          <a:p>
            <a:pPr marL="0" indent="0">
              <a:buNone/>
            </a:pP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984AD0-BAC5-4BC6-988D-15AD8607BFD2}"/>
              </a:ext>
            </a:extLst>
          </p:cNvPr>
          <p:cNvSpPr/>
          <p:nvPr/>
        </p:nvSpPr>
        <p:spPr>
          <a:xfrm>
            <a:off x="838200" y="3532908"/>
            <a:ext cx="1581727" cy="457200"/>
          </a:xfrm>
          <a:prstGeom prst="rect">
            <a:avLst/>
          </a:prstGeom>
          <a:solidFill>
            <a:schemeClr val="accent1">
              <a:alpha val="31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E33AAA-38CE-422D-B573-111989EE2D34}"/>
              </a:ext>
            </a:extLst>
          </p:cNvPr>
          <p:cNvSpPr/>
          <p:nvPr/>
        </p:nvSpPr>
        <p:spPr>
          <a:xfrm>
            <a:off x="4740661" y="4027052"/>
            <a:ext cx="3879175" cy="457200"/>
          </a:xfrm>
          <a:prstGeom prst="rect">
            <a:avLst/>
          </a:prstGeom>
          <a:solidFill>
            <a:schemeClr val="accent1">
              <a:alpha val="31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838200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Holy Spirit is a Person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417780" y="2807857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3600" b="0" i="0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Terminology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9DF2275-CE4D-4557-8382-6D28916ABE37}"/>
              </a:ext>
            </a:extLst>
          </p:cNvPr>
          <p:cNvSpPr/>
          <p:nvPr/>
        </p:nvSpPr>
        <p:spPr>
          <a:xfrm>
            <a:off x="1959685" y="1814945"/>
            <a:ext cx="5226941" cy="775855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Holy Spirit Baptism: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en-US" sz="2400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hat Is The Issue?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56192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1322</TotalTime>
  <Words>1197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1_Default Design</vt:lpstr>
      <vt:lpstr>PowerPoint Presentation</vt:lpstr>
      <vt:lpstr>PowerPoint Presentation</vt:lpstr>
      <vt:lpstr>Holy Spirit has . . .</vt:lpstr>
      <vt:lpstr>Holy Spirit . . .</vt:lpstr>
      <vt:lpstr>PowerPoint Presentation</vt:lpstr>
      <vt:lpstr>Holy Spirit baptism: the issue is not . . .</vt:lpstr>
      <vt:lpstr>The issue is . . .</vt:lpstr>
      <vt:lpstr>The issue is . . .</vt:lpstr>
      <vt:lpstr>PowerPoint Presentation</vt:lpstr>
      <vt:lpstr>If we don’t agree on terms, we will talk past one another</vt:lpstr>
      <vt:lpstr>If we don’t agree on terms, we talk past one another</vt:lpstr>
      <vt:lpstr>PowerPoint Presentation</vt:lpstr>
      <vt:lpstr>Purpose: to complete God’s revelation</vt:lpstr>
      <vt:lpstr>Supernatural claims demand supernatural evidence</vt:lpstr>
      <vt:lpstr>Supernatural claims demand supernatural evidence</vt:lpstr>
      <vt:lpstr>Supernatural claims demand supernatural evidence</vt:lpstr>
      <vt:lpstr>PowerPoint Presentation</vt:lpstr>
      <vt:lpstr>Acts 1:2-8</vt:lpstr>
      <vt:lpstr>Acts 10-11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james johnson</cp:lastModifiedBy>
  <cp:revision>60</cp:revision>
  <dcterms:created xsi:type="dcterms:W3CDTF">2008-11-06T23:35:45Z</dcterms:created>
  <dcterms:modified xsi:type="dcterms:W3CDTF">2021-11-19T14:20:48Z</dcterms:modified>
</cp:coreProperties>
</file>