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05" r:id="rId2"/>
    <p:sldId id="366" r:id="rId3"/>
    <p:sldId id="365" r:id="rId4"/>
    <p:sldId id="608" r:id="rId5"/>
    <p:sldId id="609" r:id="rId6"/>
    <p:sldId id="313" r:id="rId7"/>
    <p:sldId id="314" r:id="rId8"/>
    <p:sldId id="610" r:id="rId9"/>
    <p:sldId id="576" r:id="rId10"/>
    <p:sldId id="318" r:id="rId11"/>
    <p:sldId id="319" r:id="rId12"/>
    <p:sldId id="328" r:id="rId13"/>
    <p:sldId id="320" r:id="rId14"/>
    <p:sldId id="321" r:id="rId15"/>
    <p:sldId id="323" r:id="rId16"/>
    <p:sldId id="324" r:id="rId17"/>
    <p:sldId id="327" r:id="rId18"/>
    <p:sldId id="612"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FF"/>
    <a:srgbClr val="CCFFCC"/>
    <a:srgbClr val="FFFF99"/>
    <a:srgbClr val="FFFF00"/>
    <a:srgbClr val="99FF33"/>
    <a:srgbClr val="FF9933"/>
    <a:srgbClr val="C0C0C0"/>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623" autoAdjust="0"/>
    <p:restoredTop sz="94660"/>
  </p:normalViewPr>
  <p:slideViewPr>
    <p:cSldViewPr showGuides="1">
      <p:cViewPr varScale="1">
        <p:scale>
          <a:sx n="95" d="100"/>
          <a:sy n="95" d="100"/>
        </p:scale>
        <p:origin x="1662"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11/19/2021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70582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ref.ly/logosres/nkjv?ref=BibleNKJV.Mic7.19&amp;off=3&amp;ctx=s+in+f%EF%BB%BFmercy.+1%EF%BB%BF%0a19+~He+will+again+have+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897640" y="1143000"/>
            <a:ext cx="5352893" cy="1447800"/>
          </a:xfrm>
          <a:prstGeom prst="roundRect">
            <a:avLst/>
          </a:prstGeom>
          <a:solidFill>
            <a:schemeClr val="tx1"/>
          </a:solidFill>
          <a:ln w="3175">
            <a:solidFill>
              <a:srgbClr val="00B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God’s Salvation,</a:t>
            </a:r>
            <a:br>
              <a:rPr lang="en-US" sz="4000" dirty="0">
                <a:solidFill>
                  <a:schemeClr val="bg1"/>
                </a:solidFill>
              </a:rPr>
            </a:br>
            <a:r>
              <a:rPr lang="en-US" sz="4000" dirty="0">
                <a:solidFill>
                  <a:schemeClr val="bg1"/>
                </a:solidFill>
              </a:rPr>
              <a:t>Our Reaction</a:t>
            </a: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solidFill>
                  <a:srgbClr val="FFC000"/>
                </a:solidFill>
              </a:rPr>
              <a:t>a.  </a:t>
            </a:r>
            <a:r>
              <a:rPr lang="en-US" sz="3400" dirty="0">
                <a:solidFill>
                  <a:srgbClr val="FFFF00"/>
                </a:solidFill>
              </a:rPr>
              <a:t>Lies make people’s conduct</a:t>
            </a:r>
            <a:br>
              <a:rPr lang="en-US" sz="3400" dirty="0">
                <a:solidFill>
                  <a:srgbClr val="FFFF00"/>
                </a:solidFill>
              </a:rPr>
            </a:br>
            <a:r>
              <a:rPr lang="en-US" sz="3400" dirty="0">
                <a:solidFill>
                  <a:srgbClr val="FFFF00"/>
                </a:solidFill>
              </a:rPr>
              <a:t>the standard, not the Word</a:t>
            </a:r>
          </a:p>
        </p:txBody>
      </p:sp>
      <p:sp>
        <p:nvSpPr>
          <p:cNvPr id="3" name="Content Placeholder 2"/>
          <p:cNvSpPr>
            <a:spLocks noGrp="1"/>
          </p:cNvSpPr>
          <p:nvPr>
            <p:ph idx="1"/>
          </p:nvPr>
        </p:nvSpPr>
        <p:spPr>
          <a:xfrm>
            <a:off x="457200" y="1447800"/>
            <a:ext cx="8229600" cy="4648200"/>
          </a:xfrm>
        </p:spPr>
        <p:txBody>
          <a:bodyPr/>
          <a:lstStyle/>
          <a:p>
            <a:pPr marL="0" indent="0" algn="ctr">
              <a:spcAft>
                <a:spcPts val="600"/>
              </a:spcAft>
              <a:buNone/>
            </a:pPr>
            <a:r>
              <a:rPr lang="en-US" dirty="0">
                <a:solidFill>
                  <a:schemeClr val="bg1"/>
                </a:solidFill>
              </a:rPr>
              <a:t>Ac.14:3; 20:32 …</a:t>
            </a:r>
            <a:r>
              <a:rPr lang="en-US" i="1" dirty="0">
                <a:solidFill>
                  <a:srgbClr val="CCFFCC"/>
                </a:solidFill>
              </a:rPr>
              <a:t>word</a:t>
            </a:r>
            <a:r>
              <a:rPr lang="en-US" i="1" dirty="0">
                <a:solidFill>
                  <a:schemeClr val="bg1"/>
                </a:solidFill>
              </a:rPr>
              <a:t> of His </a:t>
            </a:r>
            <a:r>
              <a:rPr lang="en-US" i="1" dirty="0">
                <a:solidFill>
                  <a:srgbClr val="CCFFCC"/>
                </a:solidFill>
              </a:rPr>
              <a:t>grace</a:t>
            </a:r>
            <a:r>
              <a:rPr lang="en-US" i="1" dirty="0">
                <a:solidFill>
                  <a:schemeClr val="bg1"/>
                </a:solidFill>
              </a:rPr>
              <a:t>…</a:t>
            </a:r>
          </a:p>
          <a:p>
            <a:pPr marL="0" indent="0" algn="ctr">
              <a:spcAft>
                <a:spcPts val="600"/>
              </a:spcAft>
              <a:buNone/>
            </a:pPr>
            <a:r>
              <a:rPr lang="en-US" dirty="0">
                <a:solidFill>
                  <a:schemeClr val="bg1"/>
                </a:solidFill>
              </a:rPr>
              <a:t>Conduct alone does not determine it.</a:t>
            </a:r>
          </a:p>
          <a:p>
            <a:pPr marL="0" indent="0" algn="ctr">
              <a:spcBef>
                <a:spcPts val="1200"/>
              </a:spcBef>
              <a:spcAft>
                <a:spcPts val="0"/>
              </a:spcAft>
              <a:buNone/>
            </a:pPr>
            <a:r>
              <a:rPr lang="en-US" sz="2400" dirty="0">
                <a:solidFill>
                  <a:srgbClr val="FFC000"/>
                </a:solidFill>
              </a:rPr>
              <a:t>b.  </a:t>
            </a:r>
            <a:r>
              <a:rPr lang="en-US" sz="3400" dirty="0">
                <a:solidFill>
                  <a:srgbClr val="FFFF00"/>
                </a:solidFill>
              </a:rPr>
              <a:t>Accepts some Scriptures,</a:t>
            </a:r>
            <a:br>
              <a:rPr lang="en-US" sz="3400" dirty="0">
                <a:solidFill>
                  <a:srgbClr val="FFFF00"/>
                </a:solidFill>
              </a:rPr>
            </a:br>
            <a:r>
              <a:rPr lang="en-US" sz="3400" dirty="0">
                <a:solidFill>
                  <a:srgbClr val="FFFF00"/>
                </a:solidFill>
              </a:rPr>
              <a:t>ignores others</a:t>
            </a:r>
          </a:p>
          <a:p>
            <a:r>
              <a:rPr lang="en-US" dirty="0">
                <a:solidFill>
                  <a:schemeClr val="bg1"/>
                </a:solidFill>
              </a:rPr>
              <a:t>Some accept sermon on mount (Mt.5-7), reject other teachings of same Lord</a:t>
            </a:r>
          </a:p>
        </p:txBody>
      </p:sp>
    </p:spTree>
    <p:extLst>
      <p:ext uri="{BB962C8B-B14F-4D97-AF65-F5344CB8AC3E}">
        <p14:creationId xmlns:p14="http://schemas.microsoft.com/office/powerpoint/2010/main" val="3733171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solidFill>
                  <a:schemeClr val="bg1"/>
                </a:solidFill>
              </a:rPr>
              <a:t>a. Makes people’s conduct the standard, not the Word</a:t>
            </a:r>
            <a:br>
              <a:rPr lang="en-US" sz="2400" dirty="0">
                <a:solidFill>
                  <a:schemeClr val="bg1"/>
                </a:solidFill>
              </a:rPr>
            </a:br>
            <a:r>
              <a:rPr lang="en-US" sz="2400" dirty="0">
                <a:solidFill>
                  <a:schemeClr val="bg1"/>
                </a:solidFill>
              </a:rPr>
              <a:t>b. </a:t>
            </a:r>
            <a:r>
              <a:rPr lang="en-US" sz="3200" dirty="0">
                <a:solidFill>
                  <a:schemeClr val="bg1"/>
                </a:solidFill>
              </a:rPr>
              <a:t>Accepts some Scripture,</a:t>
            </a:r>
            <a:br>
              <a:rPr lang="en-US" sz="3200" dirty="0">
                <a:solidFill>
                  <a:schemeClr val="bg1"/>
                </a:solidFill>
              </a:rPr>
            </a:br>
            <a:r>
              <a:rPr lang="en-US" sz="3200" dirty="0">
                <a:solidFill>
                  <a:schemeClr val="bg1"/>
                </a:solidFill>
              </a:rPr>
              <a:t>ignores others</a:t>
            </a:r>
            <a:endParaRPr lang="en-US" sz="3500" dirty="0">
              <a:solidFill>
                <a:schemeClr val="bg1"/>
              </a:solidFill>
            </a:endParaRPr>
          </a:p>
        </p:txBody>
      </p:sp>
      <p:sp>
        <p:nvSpPr>
          <p:cNvPr id="3" name="Content Placeholder 2"/>
          <p:cNvSpPr>
            <a:spLocks noGrp="1"/>
          </p:cNvSpPr>
          <p:nvPr>
            <p:ph idx="1"/>
          </p:nvPr>
        </p:nvSpPr>
        <p:spPr/>
        <p:txBody>
          <a:bodyPr/>
          <a:lstStyle/>
          <a:p>
            <a:r>
              <a:rPr lang="en-US" sz="3600" dirty="0">
                <a:solidFill>
                  <a:srgbClr val="CCFFCC"/>
                </a:solidFill>
                <a:effectLst>
                  <a:outerShdw blurRad="38100" dist="38100" dir="2700000" algn="tl">
                    <a:srgbClr val="000000">
                      <a:alpha val="43137"/>
                    </a:srgbClr>
                  </a:outerShdw>
                </a:effectLst>
                <a:latin typeface="Calibri" pitchFamily="34" charset="0"/>
              </a:rPr>
              <a:t>Moralist:</a:t>
            </a:r>
            <a:r>
              <a:rPr lang="en-US" sz="3600" dirty="0">
                <a:solidFill>
                  <a:schemeClr val="bg1"/>
                </a:solidFill>
                <a:latin typeface="Calibri" pitchFamily="34" charset="0"/>
              </a:rPr>
              <a:t>  good works prove salvation, even without blood of Christ</a:t>
            </a:r>
          </a:p>
          <a:p>
            <a:pPr marL="803275" lvl="1" indent="-346075">
              <a:spcBef>
                <a:spcPts val="600"/>
              </a:spcBef>
              <a:spcAft>
                <a:spcPts val="600"/>
              </a:spcAft>
            </a:pPr>
            <a:r>
              <a:rPr lang="en-US" sz="3600" dirty="0">
                <a:solidFill>
                  <a:schemeClr val="bg1"/>
                </a:solidFill>
                <a:latin typeface="Calibri" pitchFamily="34" charset="0"/>
              </a:rPr>
              <a:t>Ac.8, </a:t>
            </a:r>
            <a:r>
              <a:rPr lang="en-US" sz="3600" dirty="0">
                <a:solidFill>
                  <a:srgbClr val="FFFFCC"/>
                </a:solidFill>
                <a:latin typeface="Calibri" pitchFamily="34" charset="0"/>
              </a:rPr>
              <a:t>Eunuch: worshipped, read Bible, but lost without Jesus</a:t>
            </a:r>
            <a:r>
              <a:rPr lang="en-US" sz="3600" dirty="0">
                <a:solidFill>
                  <a:schemeClr val="bg1"/>
                </a:solidFill>
                <a:latin typeface="Calibri" pitchFamily="34" charset="0"/>
              </a:rPr>
              <a:t> (35-38)</a:t>
            </a:r>
          </a:p>
          <a:p>
            <a:pPr marL="803275" lvl="1" indent="-346075">
              <a:spcBef>
                <a:spcPts val="600"/>
              </a:spcBef>
            </a:pPr>
            <a:r>
              <a:rPr lang="en-US" sz="3600" dirty="0">
                <a:solidFill>
                  <a:schemeClr val="bg1"/>
                </a:solidFill>
                <a:latin typeface="Calibri" pitchFamily="34" charset="0"/>
              </a:rPr>
              <a:t>Ac.10, </a:t>
            </a:r>
            <a:r>
              <a:rPr lang="en-US" sz="3600" dirty="0">
                <a:solidFill>
                  <a:srgbClr val="FFFFCC"/>
                </a:solidFill>
                <a:latin typeface="Calibri" pitchFamily="34" charset="0"/>
              </a:rPr>
              <a:t>Cornelius, good moral man…</a:t>
            </a:r>
          </a:p>
          <a:p>
            <a:pPr marL="0" indent="0">
              <a:buNone/>
            </a:pPr>
            <a:endParaRPr lang="en-US" b="1" dirty="0"/>
          </a:p>
        </p:txBody>
      </p:sp>
    </p:spTree>
    <p:extLst>
      <p:ext uri="{BB962C8B-B14F-4D97-AF65-F5344CB8AC3E}">
        <p14:creationId xmlns:p14="http://schemas.microsoft.com/office/powerpoint/2010/main" val="224665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pPr algn="ctr"/>
            <a:r>
              <a:rPr lang="en-US" sz="3600" dirty="0">
                <a:solidFill>
                  <a:schemeClr val="bg1"/>
                </a:solidFill>
              </a:rPr>
              <a:t>Cornelius: saved?</a:t>
            </a:r>
          </a:p>
        </p:txBody>
      </p:sp>
      <p:sp>
        <p:nvSpPr>
          <p:cNvPr id="3" name="Content Placeholder 2"/>
          <p:cNvSpPr>
            <a:spLocks noGrp="1"/>
          </p:cNvSpPr>
          <p:nvPr>
            <p:ph idx="1"/>
          </p:nvPr>
        </p:nvSpPr>
        <p:spPr>
          <a:xfrm>
            <a:off x="457200" y="1600200"/>
            <a:ext cx="8229600" cy="4648200"/>
          </a:xfrm>
        </p:spPr>
        <p:txBody>
          <a:bodyPr/>
          <a:lstStyle/>
          <a:p>
            <a:pPr marL="0" indent="0">
              <a:buNone/>
            </a:pPr>
            <a:endParaRPr lang="en-US" dirty="0"/>
          </a:p>
        </p:txBody>
      </p:sp>
      <p:sp>
        <p:nvSpPr>
          <p:cNvPr id="4" name="Rectangle 3"/>
          <p:cNvSpPr/>
          <p:nvPr/>
        </p:nvSpPr>
        <p:spPr bwMode="auto">
          <a:xfrm>
            <a:off x="457200" y="1600200"/>
            <a:ext cx="2743200" cy="4572000"/>
          </a:xfrm>
          <a:prstGeom prst="rect">
            <a:avLst/>
          </a:prstGeom>
          <a:blipFill>
            <a:blip r:embed="rId2"/>
            <a:tile tx="0" ty="0" sx="100000" sy="100000" flip="none" algn="tl"/>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sng" strike="noStrike" cap="none" normalizeH="0" baseline="0" dirty="0">
                <a:ln>
                  <a:noFill/>
                </a:ln>
                <a:solidFill>
                  <a:schemeClr val="tx1"/>
                </a:solidFill>
                <a:effectLst/>
                <a:latin typeface="Arial" charset="0"/>
              </a:rPr>
              <a:t>Ac.10:2</a:t>
            </a:r>
          </a:p>
          <a:p>
            <a:pPr marL="0" marR="0" indent="0" algn="ctr" defTabSz="914400" rtl="0" eaLnBrk="0" fontAlgn="base" latinLnBrk="0" hangingPunct="0">
              <a:lnSpc>
                <a:spcPct val="100000"/>
              </a:lnSpc>
              <a:spcBef>
                <a:spcPct val="0"/>
              </a:spcBef>
              <a:spcAft>
                <a:spcPct val="0"/>
              </a:spcAft>
              <a:buClrTx/>
              <a:buSzTx/>
              <a:buFontTx/>
              <a:buNone/>
              <a:tabLst/>
            </a:pPr>
            <a:r>
              <a:rPr lang="en-US" sz="3200" dirty="0">
                <a:solidFill>
                  <a:srgbClr val="C00000"/>
                </a:solidFill>
              </a:rPr>
              <a:t>▪</a:t>
            </a:r>
            <a:r>
              <a:rPr lang="en-US" sz="3200" dirty="0"/>
              <a:t>Devout</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a:ln>
                  <a:noFill/>
                </a:ln>
                <a:solidFill>
                  <a:srgbClr val="C00000"/>
                </a:solidFill>
                <a:effectLst/>
                <a:latin typeface="Arial" charset="0"/>
              </a:rPr>
              <a:t>▪</a:t>
            </a:r>
            <a:r>
              <a:rPr kumimoji="0" lang="en-US" sz="3200" i="0" u="none" strike="noStrike" cap="none" normalizeH="0" baseline="0" dirty="0">
                <a:ln>
                  <a:noFill/>
                </a:ln>
                <a:effectLst/>
                <a:latin typeface="Arial" charset="0"/>
              </a:rPr>
              <a:t>Feared God</a:t>
            </a:r>
          </a:p>
          <a:p>
            <a:pPr marL="0" marR="0" indent="0" algn="ctr" defTabSz="914400" rtl="0" eaLnBrk="0" fontAlgn="base" latinLnBrk="0" hangingPunct="0">
              <a:lnSpc>
                <a:spcPct val="100000"/>
              </a:lnSpc>
              <a:spcBef>
                <a:spcPct val="0"/>
              </a:spcBef>
              <a:spcAft>
                <a:spcPct val="0"/>
              </a:spcAft>
              <a:buClrTx/>
              <a:buSzTx/>
              <a:buFontTx/>
              <a:buNone/>
              <a:tabLst/>
            </a:pPr>
            <a:r>
              <a:rPr lang="en-US" sz="3200" dirty="0">
                <a:solidFill>
                  <a:srgbClr val="C00000"/>
                </a:solidFill>
              </a:rPr>
              <a:t>▪</a:t>
            </a:r>
            <a:r>
              <a:rPr lang="en-US" sz="3200" dirty="0"/>
              <a:t>All family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a:ln>
                  <a:noFill/>
                </a:ln>
                <a:solidFill>
                  <a:srgbClr val="C00000"/>
                </a:solidFill>
                <a:effectLst/>
                <a:latin typeface="Arial" charset="0"/>
              </a:rPr>
              <a:t>▪</a:t>
            </a:r>
            <a:r>
              <a:rPr kumimoji="0" lang="en-US" sz="3200" i="0" u="none" strike="noStrike" cap="none" normalizeH="0" baseline="0" dirty="0">
                <a:ln>
                  <a:noFill/>
                </a:ln>
                <a:effectLst/>
                <a:latin typeface="Arial" charset="0"/>
              </a:rPr>
              <a:t>Many alms</a:t>
            </a:r>
          </a:p>
          <a:p>
            <a:pPr marL="0" marR="0" indent="0" algn="ctr" defTabSz="914400" rtl="0" eaLnBrk="0" fontAlgn="base" latinLnBrk="0" hangingPunct="0">
              <a:lnSpc>
                <a:spcPct val="100000"/>
              </a:lnSpc>
              <a:spcBef>
                <a:spcPct val="0"/>
              </a:spcBef>
              <a:spcAft>
                <a:spcPct val="0"/>
              </a:spcAft>
              <a:buClrTx/>
              <a:buSzTx/>
              <a:buFontTx/>
              <a:buNone/>
              <a:tabLst/>
            </a:pPr>
            <a:r>
              <a:rPr lang="en-US" sz="3200" dirty="0">
                <a:solidFill>
                  <a:srgbClr val="C00000"/>
                </a:solidFill>
              </a:rPr>
              <a:t>▪</a:t>
            </a:r>
            <a:r>
              <a:rPr lang="en-US" sz="3200" dirty="0"/>
              <a:t>Prayed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100" b="1" i="0" u="sng" strike="noStrike" cap="none" normalizeH="0" baseline="0" dirty="0">
                <a:ln>
                  <a:noFill/>
                </a:ln>
                <a:solidFill>
                  <a:schemeClr val="tx1"/>
                </a:solidFill>
                <a:effectLst/>
                <a:latin typeface="Arial" charset="0"/>
              </a:rPr>
              <a:t>Ac.10:22</a:t>
            </a:r>
          </a:p>
          <a:p>
            <a:pPr marL="0" marR="0" indent="0" algn="ctr" defTabSz="914400" rtl="0" eaLnBrk="0" fontAlgn="base" latinLnBrk="0" hangingPunct="0">
              <a:lnSpc>
                <a:spcPct val="100000"/>
              </a:lnSpc>
              <a:spcBef>
                <a:spcPct val="0"/>
              </a:spcBef>
              <a:spcAft>
                <a:spcPct val="0"/>
              </a:spcAft>
              <a:buClrTx/>
              <a:buSzTx/>
              <a:buFontTx/>
              <a:buNone/>
              <a:tabLst/>
            </a:pPr>
            <a:r>
              <a:rPr lang="en-US" sz="3200" dirty="0">
                <a:solidFill>
                  <a:srgbClr val="C00000"/>
                </a:solidFill>
              </a:rPr>
              <a:t>▪</a:t>
            </a:r>
            <a:r>
              <a:rPr lang="en-US" sz="3200" dirty="0">
                <a:solidFill>
                  <a:schemeClr val="bg2">
                    <a:lumMod val="50000"/>
                  </a:schemeClr>
                </a:solidFill>
              </a:rPr>
              <a:t>Just</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a:ln>
                  <a:noFill/>
                </a:ln>
                <a:solidFill>
                  <a:srgbClr val="C00000"/>
                </a:solidFill>
                <a:effectLst/>
                <a:latin typeface="Arial" charset="0"/>
              </a:rPr>
              <a:t>▪</a:t>
            </a:r>
            <a:r>
              <a:rPr kumimoji="0" lang="en-US" sz="3200" i="0" u="none" strike="noStrike" cap="none" normalizeH="0" baseline="0" dirty="0">
                <a:ln>
                  <a:noFill/>
                </a:ln>
                <a:solidFill>
                  <a:schemeClr val="bg2">
                    <a:lumMod val="50000"/>
                  </a:schemeClr>
                </a:solidFill>
                <a:effectLst/>
                <a:latin typeface="Arial" charset="0"/>
              </a:rPr>
              <a:t>Reputation</a:t>
            </a:r>
          </a:p>
        </p:txBody>
      </p:sp>
      <p:sp>
        <p:nvSpPr>
          <p:cNvPr id="5" name="Rectangle 4"/>
          <p:cNvSpPr/>
          <p:nvPr/>
        </p:nvSpPr>
        <p:spPr bwMode="auto">
          <a:xfrm>
            <a:off x="4572000" y="1600200"/>
            <a:ext cx="4114800" cy="4572000"/>
          </a:xfrm>
          <a:prstGeom prst="rect">
            <a:avLst/>
          </a:prstGeom>
          <a:blipFill>
            <a:blip r:embed="rId3"/>
            <a:tile tx="0" ty="0" sx="100000" sy="100000" flip="none" algn="tl"/>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sng" strike="noStrike" cap="none" normalizeH="0" baseline="0" dirty="0">
                <a:ln>
                  <a:noFill/>
                </a:ln>
                <a:solidFill>
                  <a:schemeClr val="tx1"/>
                </a:solidFill>
                <a:effectLst/>
                <a:latin typeface="Arial" charset="0"/>
              </a:rPr>
              <a:t>Needed</a:t>
            </a:r>
            <a:r>
              <a:rPr kumimoji="0" lang="en-US" sz="3200" b="1" i="0" u="none" strike="noStrike" cap="none" normalizeH="0" baseline="0" dirty="0">
                <a:ln>
                  <a:noFill/>
                </a:ln>
                <a:solidFill>
                  <a:schemeClr val="tx1"/>
                </a:solidFill>
                <a:effectLst/>
                <a:latin typeface="Arial" charset="0"/>
              </a:rPr>
              <a:t>:</a:t>
            </a:r>
          </a:p>
          <a:p>
            <a:pPr marL="280988" marR="0" indent="-280988" defTabSz="914400" rtl="0" eaLnBrk="0" fontAlgn="base" latinLnBrk="0" hangingPunct="0">
              <a:lnSpc>
                <a:spcPct val="100000"/>
              </a:lnSpc>
              <a:spcBef>
                <a:spcPct val="0"/>
              </a:spcBef>
              <a:spcAft>
                <a:spcPct val="0"/>
              </a:spcAft>
              <a:buClrTx/>
              <a:buSzTx/>
              <a:tabLst/>
            </a:pPr>
            <a:r>
              <a:rPr lang="en-US" sz="2400" dirty="0">
                <a:solidFill>
                  <a:srgbClr val="C00000"/>
                </a:solidFill>
                <a:latin typeface="Calibri" pitchFamily="34" charset="0"/>
              </a:rPr>
              <a:t>1. </a:t>
            </a:r>
            <a:r>
              <a:rPr lang="en-US" sz="3400" dirty="0">
                <a:latin typeface="Calibri" pitchFamily="34" charset="0"/>
              </a:rPr>
              <a:t>Word</a:t>
            </a:r>
            <a:r>
              <a:rPr lang="en-US" sz="3400" dirty="0">
                <a:solidFill>
                  <a:schemeClr val="accent6">
                    <a:lumMod val="50000"/>
                  </a:schemeClr>
                </a:solidFill>
                <a:latin typeface="Calibri" pitchFamily="34" charset="0"/>
              </a:rPr>
              <a:t> (gospel) to be saved</a:t>
            </a:r>
            <a:r>
              <a:rPr lang="en-US" sz="3200" dirty="0">
                <a:solidFill>
                  <a:schemeClr val="accent6">
                    <a:lumMod val="50000"/>
                  </a:schemeClr>
                </a:solidFill>
                <a:latin typeface="Calibri" pitchFamily="34" charset="0"/>
              </a:rPr>
              <a:t>, </a:t>
            </a:r>
            <a:r>
              <a:rPr lang="en-US" sz="3200" dirty="0">
                <a:latin typeface="Calibri" pitchFamily="34" charset="0"/>
              </a:rPr>
              <a:t>11:14; 15:7</a:t>
            </a:r>
          </a:p>
          <a:p>
            <a:pPr marR="0" defTabSz="914400" rtl="0" eaLnBrk="0" fontAlgn="base" latinLnBrk="0" hangingPunct="0">
              <a:lnSpc>
                <a:spcPct val="100000"/>
              </a:lnSpc>
              <a:spcBef>
                <a:spcPct val="0"/>
              </a:spcBef>
              <a:spcAft>
                <a:spcPct val="0"/>
              </a:spcAft>
              <a:buClrTx/>
              <a:buSzTx/>
              <a:tabLst/>
            </a:pPr>
            <a:r>
              <a:rPr kumimoji="0" lang="en-US" sz="2400" i="0" u="none" strike="noStrike" cap="none" normalizeH="0" baseline="0" dirty="0">
                <a:ln>
                  <a:noFill/>
                </a:ln>
                <a:solidFill>
                  <a:srgbClr val="C00000"/>
                </a:solidFill>
                <a:effectLst/>
                <a:latin typeface="Calibri" pitchFamily="34" charset="0"/>
              </a:rPr>
              <a:t>2. </a:t>
            </a:r>
            <a:r>
              <a:rPr kumimoji="0" lang="en-US" sz="3400" i="0" u="none" strike="noStrike" cap="none" normalizeH="0" baseline="0" dirty="0">
                <a:ln>
                  <a:noFill/>
                </a:ln>
                <a:effectLst/>
                <a:latin typeface="Calibri" pitchFamily="34" charset="0"/>
              </a:rPr>
              <a:t>Faith</a:t>
            </a:r>
            <a:r>
              <a:rPr kumimoji="0" lang="en-US" sz="3400" i="0" u="none" strike="noStrike" cap="none" normalizeH="0" baseline="0" dirty="0">
                <a:ln>
                  <a:noFill/>
                </a:ln>
                <a:solidFill>
                  <a:schemeClr val="accent6">
                    <a:lumMod val="50000"/>
                  </a:schemeClr>
                </a:solidFill>
                <a:effectLst/>
                <a:latin typeface="Calibri" pitchFamily="34" charset="0"/>
              </a:rPr>
              <a:t> in Jesus</a:t>
            </a:r>
            <a:r>
              <a:rPr kumimoji="0" lang="en-US" sz="3200" i="0" u="none" strike="noStrike" cap="none" normalizeH="0" baseline="0" dirty="0">
                <a:ln>
                  <a:noFill/>
                </a:ln>
                <a:solidFill>
                  <a:schemeClr val="accent6">
                    <a:lumMod val="50000"/>
                  </a:schemeClr>
                </a:solidFill>
                <a:effectLst/>
                <a:latin typeface="Calibri" pitchFamily="34" charset="0"/>
              </a:rPr>
              <a:t>, </a:t>
            </a:r>
            <a:r>
              <a:rPr kumimoji="0" lang="en-US" sz="3200" i="0" u="none" strike="noStrike" cap="none" normalizeH="0" baseline="0" dirty="0">
                <a:ln>
                  <a:noFill/>
                </a:ln>
                <a:effectLst/>
                <a:latin typeface="Calibri" pitchFamily="34" charset="0"/>
              </a:rPr>
              <a:t>10:43</a:t>
            </a:r>
          </a:p>
          <a:p>
            <a:pPr marR="0" defTabSz="914400" rtl="0" eaLnBrk="0" fontAlgn="base" latinLnBrk="0" hangingPunct="0">
              <a:lnSpc>
                <a:spcPct val="100000"/>
              </a:lnSpc>
              <a:spcBef>
                <a:spcPct val="0"/>
              </a:spcBef>
              <a:spcAft>
                <a:spcPct val="0"/>
              </a:spcAft>
              <a:buClrTx/>
              <a:buSzTx/>
              <a:tabLst/>
            </a:pPr>
            <a:r>
              <a:rPr lang="en-US" sz="2400" dirty="0">
                <a:solidFill>
                  <a:srgbClr val="C00000"/>
                </a:solidFill>
                <a:latin typeface="Calibri" pitchFamily="34" charset="0"/>
              </a:rPr>
              <a:t>3. </a:t>
            </a:r>
            <a:r>
              <a:rPr lang="en-US" sz="3400" dirty="0">
                <a:latin typeface="Calibri" pitchFamily="34" charset="0"/>
              </a:rPr>
              <a:t>Repentance</a:t>
            </a:r>
            <a:r>
              <a:rPr lang="en-US" sz="3200" dirty="0">
                <a:solidFill>
                  <a:schemeClr val="accent6">
                    <a:lumMod val="50000"/>
                  </a:schemeClr>
                </a:solidFill>
                <a:latin typeface="Calibri" pitchFamily="34" charset="0"/>
              </a:rPr>
              <a:t>, </a:t>
            </a:r>
            <a:r>
              <a:rPr lang="en-US" sz="3200" dirty="0">
                <a:latin typeface="Calibri" pitchFamily="34" charset="0"/>
              </a:rPr>
              <a:t>11:18</a:t>
            </a:r>
          </a:p>
          <a:p>
            <a:pPr marR="0" defTabSz="914400" rtl="0" eaLnBrk="0" fontAlgn="base" latinLnBrk="0" hangingPunct="0">
              <a:lnSpc>
                <a:spcPct val="100000"/>
              </a:lnSpc>
              <a:spcBef>
                <a:spcPct val="0"/>
              </a:spcBef>
              <a:spcAft>
                <a:spcPct val="0"/>
              </a:spcAft>
              <a:buClrTx/>
              <a:buSzTx/>
              <a:tabLst/>
            </a:pPr>
            <a:r>
              <a:rPr kumimoji="0" lang="en-US" sz="2400" i="0" u="none" strike="noStrike" cap="none" normalizeH="0" baseline="0" dirty="0">
                <a:ln>
                  <a:noFill/>
                </a:ln>
                <a:solidFill>
                  <a:srgbClr val="C00000"/>
                </a:solidFill>
                <a:effectLst/>
                <a:latin typeface="Calibri" pitchFamily="34" charset="0"/>
              </a:rPr>
              <a:t>4. </a:t>
            </a:r>
            <a:r>
              <a:rPr kumimoji="0" lang="en-US" sz="3400" i="0" u="none" strike="noStrike" cap="none" normalizeH="0" baseline="0" dirty="0">
                <a:ln>
                  <a:noFill/>
                </a:ln>
                <a:effectLst/>
                <a:latin typeface="Calibri" pitchFamily="34" charset="0"/>
              </a:rPr>
              <a:t>Baptism</a:t>
            </a:r>
            <a:r>
              <a:rPr kumimoji="0" lang="en-US" sz="3200" i="0" u="none" strike="noStrike" cap="none" normalizeH="0" baseline="0" dirty="0">
                <a:ln>
                  <a:noFill/>
                </a:ln>
                <a:solidFill>
                  <a:schemeClr val="accent6">
                    <a:lumMod val="50000"/>
                  </a:schemeClr>
                </a:solidFill>
                <a:effectLst/>
                <a:latin typeface="Calibri" pitchFamily="34" charset="0"/>
              </a:rPr>
              <a:t>,</a:t>
            </a:r>
            <a:r>
              <a:rPr kumimoji="0" lang="en-US" sz="3200" i="0" u="none" strike="noStrike" cap="none" normalizeH="0" baseline="0" dirty="0">
                <a:ln>
                  <a:noFill/>
                </a:ln>
                <a:effectLst/>
                <a:latin typeface="Calibri" pitchFamily="34" charset="0"/>
              </a:rPr>
              <a:t> 10:47-48</a:t>
            </a:r>
          </a:p>
          <a:p>
            <a:pPr marR="0" defTabSz="914400" rtl="0" eaLnBrk="0" fontAlgn="base" latinLnBrk="0" hangingPunct="0">
              <a:lnSpc>
                <a:spcPct val="100000"/>
              </a:lnSpc>
              <a:spcBef>
                <a:spcPct val="0"/>
              </a:spcBef>
              <a:spcAft>
                <a:spcPct val="0"/>
              </a:spcAft>
              <a:buClrTx/>
              <a:buSzTx/>
              <a:tabLst/>
            </a:pPr>
            <a:endParaRPr kumimoji="0" lang="en-US" sz="3200" b="1" i="0" u="none" strike="noStrike" cap="none" normalizeH="0" baseline="0" dirty="0">
              <a:ln>
                <a:noFill/>
              </a:ln>
              <a:solidFill>
                <a:schemeClr val="tx1"/>
              </a:solidFill>
              <a:effectLst/>
              <a:latin typeface="Calibri" pitchFamily="34" charset="0"/>
            </a:endParaRPr>
          </a:p>
        </p:txBody>
      </p:sp>
      <p:sp>
        <p:nvSpPr>
          <p:cNvPr id="6" name="Rounded Rectangle 5"/>
          <p:cNvSpPr/>
          <p:nvPr/>
        </p:nvSpPr>
        <p:spPr bwMode="auto">
          <a:xfrm>
            <a:off x="4906296" y="4876800"/>
            <a:ext cx="3429000" cy="1143000"/>
          </a:xfrm>
          <a:prstGeom prst="roundRect">
            <a:avLst/>
          </a:prstGeom>
          <a:solidFill>
            <a:schemeClr val="accent6">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a:ln>
                  <a:noFill/>
                </a:ln>
                <a:solidFill>
                  <a:schemeClr val="bg1"/>
                </a:solidFill>
                <a:effectLst/>
                <a:latin typeface="Arial" charset="0"/>
              </a:rPr>
              <a:t>Same as others, 15:9, 11</a:t>
            </a:r>
            <a:endParaRPr kumimoji="0" lang="en-US" sz="1800" i="0" u="none" strike="noStrike" cap="none" normalizeH="0" baseline="0" dirty="0">
              <a:ln>
                <a:noFill/>
              </a:ln>
              <a:solidFill>
                <a:schemeClr val="bg1"/>
              </a:solidFill>
              <a:effectLst/>
              <a:latin typeface="Arial" charset="0"/>
            </a:endParaRPr>
          </a:p>
        </p:txBody>
      </p:sp>
      <p:sp>
        <p:nvSpPr>
          <p:cNvPr id="7" name="Right Arrow 6"/>
          <p:cNvSpPr/>
          <p:nvPr/>
        </p:nvSpPr>
        <p:spPr bwMode="auto">
          <a:xfrm>
            <a:off x="2971800" y="2895600"/>
            <a:ext cx="1600200" cy="1981200"/>
          </a:xfrm>
          <a:prstGeom prst="rightArrow">
            <a:avLst/>
          </a:prstGeom>
          <a:solidFill>
            <a:srgbClr val="C00000"/>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58289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left)">
                                      <p:cBhvr>
                                        <p:cTn id="41" dur="500"/>
                                        <p:tgtEl>
                                          <p:spTgt spid="7"/>
                                        </p:tgtEl>
                                      </p:cBhvr>
                                    </p:animEffect>
                                  </p:childTnLst>
                                </p:cTn>
                              </p:par>
                            </p:childTnLst>
                          </p:cTn>
                        </p:par>
                        <p:par>
                          <p:cTn id="42" fill="hold">
                            <p:stCondLst>
                              <p:cond delay="500"/>
                            </p:stCondLst>
                            <p:childTnLst>
                              <p:par>
                                <p:cTn id="43" presetID="1" presetClass="entr" presetSubtype="0" fill="hold" grpId="0" nodeType="afterEffect">
                                  <p:stCondLst>
                                    <p:cond delay="0"/>
                                  </p:stCondLst>
                                  <p:childTnLst>
                                    <p:set>
                                      <p:cBhvr>
                                        <p:cTn id="44" dur="1" fill="hold">
                                          <p:stCondLst>
                                            <p:cond delay="0"/>
                                          </p:stCondLst>
                                        </p:cTn>
                                        <p:tgtEl>
                                          <p:spTgt spid="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solidFill>
                  <a:schemeClr val="bg1"/>
                </a:solidFill>
              </a:rPr>
              <a:t>a. Makes people’s conduct the standard, not the Word</a:t>
            </a:r>
            <a:br>
              <a:rPr lang="en-US" sz="2400" dirty="0">
                <a:solidFill>
                  <a:schemeClr val="bg1"/>
                </a:solidFill>
              </a:rPr>
            </a:br>
            <a:r>
              <a:rPr lang="en-US" sz="2400" dirty="0">
                <a:solidFill>
                  <a:schemeClr val="bg1"/>
                </a:solidFill>
              </a:rPr>
              <a:t>b. </a:t>
            </a:r>
            <a:r>
              <a:rPr lang="en-US" sz="3200" dirty="0">
                <a:solidFill>
                  <a:schemeClr val="bg1"/>
                </a:solidFill>
              </a:rPr>
              <a:t>Accepts some Scripture,</a:t>
            </a:r>
            <a:br>
              <a:rPr lang="en-US" sz="3200" dirty="0">
                <a:solidFill>
                  <a:schemeClr val="bg1"/>
                </a:solidFill>
              </a:rPr>
            </a:br>
            <a:r>
              <a:rPr lang="en-US" sz="3200" dirty="0">
                <a:solidFill>
                  <a:schemeClr val="bg1"/>
                </a:solidFill>
              </a:rPr>
              <a:t>ignores others</a:t>
            </a:r>
            <a:endParaRPr lang="en-US" sz="3500" dirty="0">
              <a:solidFill>
                <a:schemeClr val="bg1"/>
              </a:solidFill>
            </a:endParaRPr>
          </a:p>
        </p:txBody>
      </p:sp>
      <p:sp>
        <p:nvSpPr>
          <p:cNvPr id="3" name="Content Placeholder 2"/>
          <p:cNvSpPr>
            <a:spLocks noGrp="1"/>
          </p:cNvSpPr>
          <p:nvPr>
            <p:ph idx="1"/>
          </p:nvPr>
        </p:nvSpPr>
        <p:spPr>
          <a:xfrm>
            <a:off x="457200" y="1676400"/>
            <a:ext cx="8229600" cy="4648200"/>
          </a:xfrm>
        </p:spPr>
        <p:txBody>
          <a:bodyPr/>
          <a:lstStyle/>
          <a:p>
            <a:r>
              <a:rPr lang="en-US" sz="2800" dirty="0">
                <a:solidFill>
                  <a:schemeClr val="bg1"/>
                </a:solidFill>
                <a:latin typeface="Calibri" pitchFamily="34" charset="0"/>
              </a:rPr>
              <a:t>Moralist:  good works prove salvation, even without blood of Christ</a:t>
            </a:r>
          </a:p>
          <a:p>
            <a:pPr>
              <a:spcBef>
                <a:spcPts val="400"/>
              </a:spcBef>
            </a:pPr>
            <a:r>
              <a:rPr lang="en-US" sz="3400" dirty="0">
                <a:solidFill>
                  <a:srgbClr val="CCFFCC"/>
                </a:solidFill>
                <a:effectLst>
                  <a:outerShdw blurRad="38100" dist="38100" dir="2700000" algn="tl">
                    <a:srgbClr val="000000">
                      <a:alpha val="43137"/>
                    </a:srgbClr>
                  </a:outerShdw>
                </a:effectLst>
                <a:latin typeface="Calibri" pitchFamily="34" charset="0"/>
              </a:rPr>
              <a:t>Denominations:</a:t>
            </a:r>
            <a:r>
              <a:rPr lang="en-US" sz="3400" dirty="0">
                <a:solidFill>
                  <a:schemeClr val="bg1"/>
                </a:solidFill>
                <a:latin typeface="Calibri" pitchFamily="34" charset="0"/>
              </a:rPr>
              <a:t>  good works prove </a:t>
            </a:r>
            <a:r>
              <a:rPr lang="en-US" sz="3400" dirty="0" err="1">
                <a:solidFill>
                  <a:schemeClr val="bg1"/>
                </a:solidFill>
                <a:latin typeface="Calibri" pitchFamily="34" charset="0"/>
              </a:rPr>
              <a:t>salva-tion</a:t>
            </a:r>
            <a:r>
              <a:rPr lang="en-US" sz="3400" dirty="0">
                <a:solidFill>
                  <a:schemeClr val="bg1"/>
                </a:solidFill>
                <a:latin typeface="Calibri" pitchFamily="34" charset="0"/>
              </a:rPr>
              <a:t>, even without . . . </a:t>
            </a:r>
          </a:p>
          <a:p>
            <a:pPr marL="0" indent="0" defTabSz="339725">
              <a:spcBef>
                <a:spcPts val="400"/>
              </a:spcBef>
              <a:spcAft>
                <a:spcPts val="600"/>
              </a:spcAft>
              <a:buNone/>
            </a:pPr>
            <a:r>
              <a:rPr lang="en-US" dirty="0">
                <a:solidFill>
                  <a:schemeClr val="bg1"/>
                </a:solidFill>
              </a:rPr>
              <a:t>	</a:t>
            </a:r>
            <a:r>
              <a:rPr lang="en-US" sz="2400" dirty="0">
                <a:solidFill>
                  <a:schemeClr val="bg1"/>
                </a:solidFill>
                <a:latin typeface="Calibri" pitchFamily="34" charset="0"/>
              </a:rPr>
              <a:t>1. </a:t>
            </a:r>
            <a:r>
              <a:rPr lang="en-US" sz="3600" dirty="0">
                <a:solidFill>
                  <a:srgbClr val="FFFF99"/>
                </a:solidFill>
                <a:latin typeface="Calibri" pitchFamily="34" charset="0"/>
              </a:rPr>
              <a:t>Truth</a:t>
            </a:r>
            <a:r>
              <a:rPr lang="en-US" dirty="0">
                <a:solidFill>
                  <a:srgbClr val="FFFF99"/>
                </a:solidFill>
                <a:latin typeface="Calibri" pitchFamily="34" charset="0"/>
              </a:rPr>
              <a:t>.</a:t>
            </a:r>
            <a:r>
              <a:rPr lang="en-US" dirty="0">
                <a:solidFill>
                  <a:schemeClr val="bg1"/>
                </a:solidFill>
                <a:latin typeface="Calibri" pitchFamily="34" charset="0"/>
              </a:rPr>
              <a:t>   Ja.5:19-20</a:t>
            </a:r>
          </a:p>
          <a:p>
            <a:pPr marL="0" indent="0" defTabSz="339725">
              <a:spcBef>
                <a:spcPts val="400"/>
              </a:spcBef>
              <a:spcAft>
                <a:spcPts val="600"/>
              </a:spcAft>
              <a:buNone/>
            </a:pPr>
            <a:r>
              <a:rPr lang="en-US" dirty="0">
                <a:solidFill>
                  <a:schemeClr val="bg1"/>
                </a:solidFill>
                <a:latin typeface="Calibri" pitchFamily="34" charset="0"/>
              </a:rPr>
              <a:t>	</a:t>
            </a:r>
            <a:r>
              <a:rPr lang="en-US" sz="2400" dirty="0">
                <a:solidFill>
                  <a:schemeClr val="bg1"/>
                </a:solidFill>
                <a:latin typeface="Calibri" pitchFamily="34" charset="0"/>
              </a:rPr>
              <a:t>2. </a:t>
            </a:r>
            <a:r>
              <a:rPr lang="en-US" sz="3600" dirty="0">
                <a:solidFill>
                  <a:srgbClr val="FFFF99"/>
                </a:solidFill>
                <a:latin typeface="Calibri" pitchFamily="34" charset="0"/>
              </a:rPr>
              <a:t>Obedience</a:t>
            </a:r>
            <a:r>
              <a:rPr lang="en-US" dirty="0">
                <a:solidFill>
                  <a:srgbClr val="FFFF99"/>
                </a:solidFill>
                <a:latin typeface="Calibri" pitchFamily="34" charset="0"/>
              </a:rPr>
              <a:t>.  </a:t>
            </a:r>
            <a:r>
              <a:rPr lang="en-US" dirty="0">
                <a:solidFill>
                  <a:schemeClr val="bg1"/>
                </a:solidFill>
                <a:latin typeface="Calibri" pitchFamily="34" charset="0"/>
              </a:rPr>
              <a:t> Mt.7:21-23</a:t>
            </a:r>
          </a:p>
          <a:p>
            <a:pPr marL="0" indent="0" defTabSz="339725">
              <a:spcBef>
                <a:spcPts val="400"/>
              </a:spcBef>
              <a:spcAft>
                <a:spcPts val="600"/>
              </a:spcAft>
              <a:buNone/>
            </a:pPr>
            <a:r>
              <a:rPr lang="en-US" dirty="0">
                <a:solidFill>
                  <a:schemeClr val="bg1"/>
                </a:solidFill>
                <a:latin typeface="Calibri" pitchFamily="34" charset="0"/>
              </a:rPr>
              <a:t>	</a:t>
            </a:r>
            <a:r>
              <a:rPr lang="en-US" sz="2400" dirty="0">
                <a:solidFill>
                  <a:schemeClr val="bg1"/>
                </a:solidFill>
                <a:latin typeface="Calibri" pitchFamily="34" charset="0"/>
              </a:rPr>
              <a:t>3. </a:t>
            </a:r>
            <a:r>
              <a:rPr lang="en-US" sz="3600" dirty="0">
                <a:solidFill>
                  <a:srgbClr val="FFFF99"/>
                </a:solidFill>
                <a:latin typeface="Calibri" pitchFamily="34" charset="0"/>
              </a:rPr>
              <a:t>Baptism</a:t>
            </a:r>
            <a:r>
              <a:rPr lang="en-US" dirty="0">
                <a:solidFill>
                  <a:srgbClr val="FFFF99"/>
                </a:solidFill>
                <a:latin typeface="Calibri" pitchFamily="34" charset="0"/>
              </a:rPr>
              <a:t>.   </a:t>
            </a:r>
            <a:r>
              <a:rPr lang="en-US" dirty="0">
                <a:solidFill>
                  <a:schemeClr val="bg1"/>
                </a:solidFill>
                <a:latin typeface="Calibri" pitchFamily="34" charset="0"/>
              </a:rPr>
              <a:t>Ac.2:38</a:t>
            </a:r>
          </a:p>
          <a:p>
            <a:pPr marL="0" indent="0" defTabSz="339725">
              <a:spcBef>
                <a:spcPts val="400"/>
              </a:spcBef>
              <a:buNone/>
            </a:pPr>
            <a:r>
              <a:rPr lang="en-US" dirty="0">
                <a:solidFill>
                  <a:schemeClr val="bg1"/>
                </a:solidFill>
                <a:latin typeface="Calibri" pitchFamily="34" charset="0"/>
              </a:rPr>
              <a:t>	</a:t>
            </a:r>
            <a:r>
              <a:rPr lang="en-US" sz="2400" dirty="0">
                <a:solidFill>
                  <a:schemeClr val="bg1"/>
                </a:solidFill>
                <a:latin typeface="Calibri" pitchFamily="34" charset="0"/>
              </a:rPr>
              <a:t>4. </a:t>
            </a:r>
            <a:r>
              <a:rPr lang="en-US" sz="3600" dirty="0">
                <a:solidFill>
                  <a:srgbClr val="FFFF99"/>
                </a:solidFill>
                <a:latin typeface="Calibri" pitchFamily="34" charset="0"/>
              </a:rPr>
              <a:t>Loyalty to NT pattern</a:t>
            </a:r>
            <a:r>
              <a:rPr lang="en-US" dirty="0">
                <a:solidFill>
                  <a:srgbClr val="FFFF99"/>
                </a:solidFill>
                <a:latin typeface="Calibri" pitchFamily="34" charset="0"/>
              </a:rPr>
              <a:t>.  </a:t>
            </a:r>
            <a:r>
              <a:rPr lang="en-US" dirty="0">
                <a:solidFill>
                  <a:schemeClr val="bg1"/>
                </a:solidFill>
                <a:latin typeface="Calibri" pitchFamily="34" charset="0"/>
              </a:rPr>
              <a:t>2 Tim.1:13</a:t>
            </a:r>
          </a:p>
        </p:txBody>
      </p:sp>
    </p:spTree>
    <p:extLst>
      <p:ext uri="{BB962C8B-B14F-4D97-AF65-F5344CB8AC3E}">
        <p14:creationId xmlns:p14="http://schemas.microsoft.com/office/powerpoint/2010/main" val="212819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lstStyle/>
          <a:p>
            <a:pPr algn="ctr"/>
            <a:r>
              <a:rPr lang="en-US" sz="2400" dirty="0">
                <a:solidFill>
                  <a:schemeClr val="bg1"/>
                </a:solidFill>
              </a:rPr>
              <a:t>1. Makes people’s conduct the standard, not the Word</a:t>
            </a:r>
            <a:br>
              <a:rPr lang="en-US" sz="2400" dirty="0">
                <a:solidFill>
                  <a:schemeClr val="bg1"/>
                </a:solidFill>
              </a:rPr>
            </a:br>
            <a:r>
              <a:rPr lang="en-US" sz="2400" dirty="0">
                <a:solidFill>
                  <a:schemeClr val="bg1"/>
                </a:solidFill>
              </a:rPr>
              <a:t>2. Accepts some Scripture, ignores others</a:t>
            </a:r>
            <a:br>
              <a:rPr lang="en-US" sz="3600" dirty="0">
                <a:solidFill>
                  <a:schemeClr val="bg1"/>
                </a:solidFill>
              </a:rPr>
            </a:br>
            <a:r>
              <a:rPr lang="en-US" sz="3600" dirty="0">
                <a:solidFill>
                  <a:schemeClr val="bg1"/>
                </a:solidFill>
              </a:rPr>
              <a:t>3. Contradicts Scripture</a:t>
            </a:r>
          </a:p>
        </p:txBody>
      </p:sp>
      <p:sp>
        <p:nvSpPr>
          <p:cNvPr id="3" name="Content Placeholder 2"/>
          <p:cNvSpPr>
            <a:spLocks noGrp="1"/>
          </p:cNvSpPr>
          <p:nvPr>
            <p:ph idx="1"/>
          </p:nvPr>
        </p:nvSpPr>
        <p:spPr>
          <a:xfrm>
            <a:off x="457200" y="1752600"/>
            <a:ext cx="8229600" cy="4267200"/>
          </a:xfrm>
        </p:spPr>
        <p:txBody>
          <a:bodyPr/>
          <a:lstStyle/>
          <a:p>
            <a:pPr>
              <a:spcAft>
                <a:spcPts val="600"/>
              </a:spcAft>
            </a:pPr>
            <a:r>
              <a:rPr lang="en-US" sz="3400" dirty="0">
                <a:solidFill>
                  <a:schemeClr val="bg1"/>
                </a:solidFill>
                <a:latin typeface="Calibri" pitchFamily="34" charset="0"/>
              </a:rPr>
              <a:t>2 Tim.1</a:t>
            </a:r>
            <a:r>
              <a:rPr lang="en-US" sz="3400" baseline="30000" dirty="0">
                <a:solidFill>
                  <a:schemeClr val="bg1"/>
                </a:solidFill>
                <a:latin typeface="Calibri" pitchFamily="34" charset="0"/>
              </a:rPr>
              <a:t>13</a:t>
            </a:r>
            <a:r>
              <a:rPr lang="en-US" sz="3400" dirty="0">
                <a:solidFill>
                  <a:schemeClr val="bg1"/>
                </a:solidFill>
                <a:latin typeface="Calibri" pitchFamily="34" charset="0"/>
              </a:rPr>
              <a:t> </a:t>
            </a:r>
            <a:r>
              <a:rPr lang="en-US" sz="3100" dirty="0">
                <a:solidFill>
                  <a:srgbClr val="FFFF99"/>
                </a:solidFill>
              </a:rPr>
              <a:t>Hold fast the pattern of sound words which you have heard from me, in faith and love which are in Christ Jesus.</a:t>
            </a:r>
          </a:p>
          <a:p>
            <a:r>
              <a:rPr lang="en-US" sz="3400" dirty="0">
                <a:solidFill>
                  <a:schemeClr val="bg1"/>
                </a:solidFill>
                <a:latin typeface="Calibri" pitchFamily="34" charset="0"/>
              </a:rPr>
              <a:t>Tit.2</a:t>
            </a:r>
            <a:r>
              <a:rPr lang="en-US" sz="3400" baseline="30000" dirty="0">
                <a:solidFill>
                  <a:schemeClr val="bg1"/>
                </a:solidFill>
                <a:latin typeface="Calibri" pitchFamily="34" charset="0"/>
              </a:rPr>
              <a:t>11 </a:t>
            </a:r>
            <a:r>
              <a:rPr lang="en-US" sz="3100" dirty="0">
                <a:solidFill>
                  <a:srgbClr val="FFFF99"/>
                </a:solidFill>
              </a:rPr>
              <a:t>For the grace of God that brings salvation has appeared to all men, </a:t>
            </a:r>
            <a:r>
              <a:rPr lang="en-US" baseline="30000" dirty="0">
                <a:solidFill>
                  <a:schemeClr val="bg1"/>
                </a:solidFill>
              </a:rPr>
              <a:t>12</a:t>
            </a:r>
            <a:r>
              <a:rPr lang="en-US" dirty="0">
                <a:solidFill>
                  <a:schemeClr val="bg1"/>
                </a:solidFill>
              </a:rPr>
              <a:t> </a:t>
            </a:r>
            <a:r>
              <a:rPr lang="en-US" sz="3100" dirty="0">
                <a:solidFill>
                  <a:srgbClr val="FFFF99"/>
                </a:solidFill>
              </a:rPr>
              <a:t>teaching us that, denying ungodliness and worldly lusts, we should live soberly, righteously, and godly in the present age.</a:t>
            </a:r>
            <a:endParaRPr lang="en-US" sz="3100" dirty="0">
              <a:solidFill>
                <a:srgbClr val="FFFF99"/>
              </a:solidFill>
              <a:latin typeface="Calibri" pitchFamily="34" charset="0"/>
            </a:endParaRPr>
          </a:p>
          <a:p>
            <a:pPr marL="0" indent="0" algn="ctr">
              <a:buNone/>
            </a:pPr>
            <a:endParaRPr lang="en-US" b="1" dirty="0">
              <a:latin typeface="Calibri" pitchFamily="34" charset="0"/>
            </a:endParaRPr>
          </a:p>
        </p:txBody>
      </p:sp>
    </p:spTree>
    <p:extLst>
      <p:ext uri="{BB962C8B-B14F-4D97-AF65-F5344CB8AC3E}">
        <p14:creationId xmlns:p14="http://schemas.microsoft.com/office/powerpoint/2010/main" val="324914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133600"/>
          </a:xfrm>
        </p:spPr>
        <p:txBody>
          <a:bodyPr/>
          <a:lstStyle/>
          <a:p>
            <a:pPr algn="ctr"/>
            <a:r>
              <a:rPr lang="en-US" sz="2400" dirty="0">
                <a:solidFill>
                  <a:schemeClr val="bg1"/>
                </a:solidFill>
              </a:rPr>
              <a:t>1. Makes people’s conduct the standard, not the Word</a:t>
            </a:r>
            <a:br>
              <a:rPr lang="en-US" sz="2400" dirty="0">
                <a:solidFill>
                  <a:schemeClr val="bg1"/>
                </a:solidFill>
              </a:rPr>
            </a:br>
            <a:r>
              <a:rPr lang="en-US" sz="2400" dirty="0">
                <a:solidFill>
                  <a:schemeClr val="bg1"/>
                </a:solidFill>
              </a:rPr>
              <a:t>2. Accepts some Scripture, ignores others</a:t>
            </a:r>
            <a:br>
              <a:rPr lang="en-US" sz="3600" b="1" dirty="0">
                <a:solidFill>
                  <a:schemeClr val="bg1"/>
                </a:solidFill>
              </a:rPr>
            </a:br>
            <a:r>
              <a:rPr lang="en-US" sz="2400" dirty="0">
                <a:solidFill>
                  <a:schemeClr val="bg1"/>
                </a:solidFill>
              </a:rPr>
              <a:t>3. Contradicts Scripture</a:t>
            </a:r>
            <a:br>
              <a:rPr lang="en-US" sz="2400" dirty="0">
                <a:solidFill>
                  <a:schemeClr val="bg1"/>
                </a:solidFill>
              </a:rPr>
            </a:br>
            <a:r>
              <a:rPr lang="en-US" sz="3200" dirty="0">
                <a:solidFill>
                  <a:schemeClr val="bg1"/>
                </a:solidFill>
              </a:rPr>
              <a:t>4. If good fruit proves religious people are saved, why not the unreligious?</a:t>
            </a:r>
            <a:endParaRPr lang="en-US" sz="3500" dirty="0">
              <a:solidFill>
                <a:schemeClr val="bg1"/>
              </a:solidFill>
            </a:endParaRPr>
          </a:p>
        </p:txBody>
      </p:sp>
      <p:sp>
        <p:nvSpPr>
          <p:cNvPr id="3" name="Content Placeholder 2"/>
          <p:cNvSpPr>
            <a:spLocks noGrp="1"/>
          </p:cNvSpPr>
          <p:nvPr>
            <p:ph idx="1"/>
          </p:nvPr>
        </p:nvSpPr>
        <p:spPr>
          <a:xfrm>
            <a:off x="457200" y="2514600"/>
            <a:ext cx="8229600" cy="4038600"/>
          </a:xfrm>
        </p:spPr>
        <p:txBody>
          <a:bodyPr/>
          <a:lstStyle/>
          <a:p>
            <a:endParaRPr lang="en-US" sz="3400" b="1" dirty="0">
              <a:latin typeface="Calibri" pitchFamily="34" charset="0"/>
            </a:endParaRPr>
          </a:p>
          <a:p>
            <a:endParaRPr lang="en-US" sz="3400" b="1" dirty="0">
              <a:latin typeface="Calibri" pitchFamily="34" charset="0"/>
            </a:endParaRPr>
          </a:p>
          <a:p>
            <a:endParaRPr lang="en-US" sz="3400" b="1" dirty="0">
              <a:latin typeface="Calibri" pitchFamily="34" charset="0"/>
            </a:endParaRPr>
          </a:p>
          <a:p>
            <a:endParaRPr lang="en-US" sz="3400" b="1" dirty="0">
              <a:latin typeface="Calibri" pitchFamily="34" charset="0"/>
            </a:endParaRPr>
          </a:p>
          <a:p>
            <a:pPr>
              <a:spcBef>
                <a:spcPts val="1200"/>
              </a:spcBef>
              <a:buFont typeface="Arial" panose="020B0604020202020204" pitchFamily="34" charset="0"/>
              <a:buChar char="•"/>
            </a:pPr>
            <a:r>
              <a:rPr lang="en-US" sz="3400" dirty="0">
                <a:solidFill>
                  <a:schemeClr val="bg1"/>
                </a:solidFill>
                <a:latin typeface="Calibri" pitchFamily="34" charset="0"/>
              </a:rPr>
              <a:t>Atheists, Unitarians, Muslims … </a:t>
            </a:r>
            <a:r>
              <a:rPr lang="en-US" sz="3400" u="sng" dirty="0">
                <a:solidFill>
                  <a:schemeClr val="bg1"/>
                </a:solidFill>
                <a:latin typeface="Calibri" pitchFamily="34" charset="0"/>
              </a:rPr>
              <a:t>charitable</a:t>
            </a:r>
          </a:p>
          <a:p>
            <a:pPr>
              <a:spcBef>
                <a:spcPts val="600"/>
              </a:spcBef>
              <a:buFont typeface="Arial" panose="020B0604020202020204" pitchFamily="34" charset="0"/>
              <a:buChar char="•"/>
            </a:pPr>
            <a:r>
              <a:rPr lang="en-US" sz="3400" u="sng" dirty="0">
                <a:solidFill>
                  <a:schemeClr val="bg1"/>
                </a:solidFill>
                <a:latin typeface="Calibri" pitchFamily="34" charset="0"/>
              </a:rPr>
              <a:t>Herod</a:t>
            </a:r>
            <a:r>
              <a:rPr lang="en-US" sz="3400" dirty="0">
                <a:solidFill>
                  <a:schemeClr val="bg1"/>
                </a:solidFill>
                <a:latin typeface="Calibri" pitchFamily="34" charset="0"/>
              </a:rPr>
              <a:t>, Mt.2;   </a:t>
            </a:r>
            <a:r>
              <a:rPr lang="en-US" sz="3400" u="sng" dirty="0">
                <a:solidFill>
                  <a:schemeClr val="bg1"/>
                </a:solidFill>
                <a:latin typeface="Calibri" pitchFamily="34" charset="0"/>
              </a:rPr>
              <a:t>Hitler</a:t>
            </a:r>
            <a:r>
              <a:rPr lang="en-US" sz="3400" dirty="0">
                <a:solidFill>
                  <a:schemeClr val="bg1"/>
                </a:solidFill>
                <a:latin typeface="Calibri" pitchFamily="34" charset="0"/>
              </a:rPr>
              <a:t> . . .</a:t>
            </a:r>
          </a:p>
        </p:txBody>
      </p:sp>
      <p:sp>
        <p:nvSpPr>
          <p:cNvPr id="4" name="Rectangle 3"/>
          <p:cNvSpPr/>
          <p:nvPr/>
        </p:nvSpPr>
        <p:spPr bwMode="auto">
          <a:xfrm>
            <a:off x="533400" y="2743200"/>
            <a:ext cx="2971800" cy="2057400"/>
          </a:xfrm>
          <a:prstGeom prst="rect">
            <a:avLst/>
          </a:prstGeom>
          <a:solidFill>
            <a:schemeClr val="accent6">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a:ln>
                  <a:noFill/>
                </a:ln>
                <a:solidFill>
                  <a:schemeClr val="bg1"/>
                </a:solidFill>
                <a:effectLst/>
                <a:latin typeface="Calibri" pitchFamily="34" charset="0"/>
              </a:rPr>
              <a:t>Ac.27:3</a:t>
            </a:r>
            <a:br>
              <a:rPr kumimoji="0" lang="en-US" sz="3200" i="0" u="none" strike="noStrike" cap="none" normalizeH="0" baseline="0" dirty="0">
                <a:ln>
                  <a:noFill/>
                </a:ln>
                <a:solidFill>
                  <a:srgbClr val="CCFFFF"/>
                </a:solidFill>
                <a:effectLst/>
                <a:latin typeface="Calibri" pitchFamily="34" charset="0"/>
              </a:rPr>
            </a:br>
            <a:r>
              <a:rPr lang="en-US" sz="3200" dirty="0">
                <a:solidFill>
                  <a:srgbClr val="CCFFFF"/>
                </a:solidFill>
                <a:latin typeface="Calibri" pitchFamily="34" charset="0"/>
              </a:rPr>
              <a:t>(centurion)</a:t>
            </a:r>
          </a:p>
          <a:p>
            <a:pPr marL="0" marR="0" indent="0" algn="ctr" defTabSz="914400" rtl="0" eaLnBrk="0" fontAlgn="base" latinLnBrk="0" hangingPunct="0">
              <a:lnSpc>
                <a:spcPct val="100000"/>
              </a:lnSpc>
              <a:spcBef>
                <a:spcPct val="0"/>
              </a:spcBef>
              <a:spcAft>
                <a:spcPct val="0"/>
              </a:spcAft>
              <a:buClrTx/>
              <a:buSzTx/>
              <a:buFontTx/>
              <a:buNone/>
              <a:tabLst/>
            </a:pPr>
            <a:r>
              <a:rPr lang="en-US" sz="3200" dirty="0">
                <a:solidFill>
                  <a:schemeClr val="bg1"/>
                </a:solidFill>
                <a:latin typeface="Calibri" pitchFamily="34" charset="0"/>
              </a:rPr>
              <a:t>Ac.28:2, 7, 10</a:t>
            </a:r>
            <a:br>
              <a:rPr lang="en-US" sz="3200" dirty="0">
                <a:solidFill>
                  <a:srgbClr val="CCFFFF"/>
                </a:solidFill>
                <a:latin typeface="Calibri" pitchFamily="34" charset="0"/>
              </a:rPr>
            </a:br>
            <a:r>
              <a:rPr lang="en-US" sz="3200" dirty="0">
                <a:solidFill>
                  <a:srgbClr val="CCFFFF"/>
                </a:solidFill>
                <a:latin typeface="Calibri" pitchFamily="34" charset="0"/>
              </a:rPr>
              <a:t>(natives)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Arial" charset="0"/>
            </a:endParaRPr>
          </a:p>
        </p:txBody>
      </p:sp>
      <p:sp>
        <p:nvSpPr>
          <p:cNvPr id="5" name="Rectangle 4"/>
          <p:cNvSpPr/>
          <p:nvPr/>
        </p:nvSpPr>
        <p:spPr bwMode="auto">
          <a:xfrm>
            <a:off x="5486400" y="2743200"/>
            <a:ext cx="2971800" cy="2057400"/>
          </a:xfrm>
          <a:prstGeom prst="rect">
            <a:avLst/>
          </a:prstGeom>
          <a:blipFill>
            <a:blip r:embed="rId2"/>
            <a:tile tx="0" ty="0" sx="100000" sy="100000" flip="none" algn="tl"/>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Calibri" pitchFamily="34" charset="0"/>
              </a:rPr>
              <a:t>Tit.3:4,</a:t>
            </a:r>
          </a:p>
          <a:p>
            <a:pPr marL="0" marR="0" indent="0" algn="ctr" defTabSz="914400" rtl="0" eaLnBrk="0" fontAlgn="base" latinLnBrk="0" hangingPunct="0">
              <a:lnSpc>
                <a:spcPct val="100000"/>
              </a:lnSpc>
              <a:spcBef>
                <a:spcPct val="0"/>
              </a:spcBef>
              <a:spcAft>
                <a:spcPct val="0"/>
              </a:spcAft>
              <a:buClrTx/>
              <a:buSzTx/>
              <a:buFontTx/>
              <a:buNone/>
              <a:tabLst/>
            </a:pPr>
            <a:r>
              <a:rPr lang="en-US" sz="3600" b="1" dirty="0">
                <a:solidFill>
                  <a:schemeClr val="accent6"/>
                </a:solidFill>
                <a:latin typeface="Calibri" pitchFamily="34" charset="0"/>
              </a:rPr>
              <a:t>God</a:t>
            </a:r>
            <a:r>
              <a:rPr lang="en-US" sz="3600" b="1" dirty="0">
                <a:latin typeface="Calibri" pitchFamily="34" charset="0"/>
              </a:rPr>
              <a:t> </a:t>
            </a:r>
            <a:br>
              <a:rPr lang="en-US" sz="3200" b="1" dirty="0">
                <a:latin typeface="Calibri" pitchFamily="34" charset="0"/>
              </a:rPr>
            </a:br>
            <a:r>
              <a:rPr lang="en-US" sz="3200" b="1" dirty="0">
                <a:latin typeface="Calibri" pitchFamily="34" charset="0"/>
              </a:rPr>
              <a:t>(most unusual kindness of all)</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Arial" charset="0"/>
            </a:endParaRPr>
          </a:p>
        </p:txBody>
      </p:sp>
      <p:sp>
        <p:nvSpPr>
          <p:cNvPr id="7" name="Right Arrow 6"/>
          <p:cNvSpPr/>
          <p:nvPr/>
        </p:nvSpPr>
        <p:spPr bwMode="auto">
          <a:xfrm>
            <a:off x="3505200" y="2743200"/>
            <a:ext cx="1981200" cy="2057400"/>
          </a:xfrm>
          <a:prstGeom prst="rightArrow">
            <a:avLst>
              <a:gd name="adj1" fmla="val 50000"/>
              <a:gd name="adj2" fmla="val 49226"/>
            </a:avLst>
          </a:prstGeom>
          <a:solidFill>
            <a:srgbClr val="C00000"/>
          </a:solidFill>
          <a:ln w="9525" cap="flat" cmpd="sng" algn="ctr">
            <a:solidFill>
              <a:schemeClr val="bg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64063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590800"/>
          </a:xfrm>
        </p:spPr>
        <p:txBody>
          <a:bodyPr/>
          <a:lstStyle/>
          <a:p>
            <a:pPr algn="ctr"/>
            <a:r>
              <a:rPr lang="en-US" sz="2400" dirty="0">
                <a:solidFill>
                  <a:schemeClr val="bg1"/>
                </a:solidFill>
              </a:rPr>
              <a:t>1. Makes people’s conduct the standard, not the Word</a:t>
            </a:r>
            <a:br>
              <a:rPr lang="en-US" sz="2400" dirty="0">
                <a:solidFill>
                  <a:schemeClr val="bg1"/>
                </a:solidFill>
              </a:rPr>
            </a:br>
            <a:r>
              <a:rPr lang="en-US" sz="2400" dirty="0">
                <a:solidFill>
                  <a:schemeClr val="bg1"/>
                </a:solidFill>
              </a:rPr>
              <a:t>2. Accepts some Scripture, ignores others</a:t>
            </a:r>
            <a:br>
              <a:rPr lang="en-US" sz="3600" dirty="0">
                <a:solidFill>
                  <a:schemeClr val="bg1"/>
                </a:solidFill>
              </a:rPr>
            </a:br>
            <a:r>
              <a:rPr lang="en-US" sz="2400" dirty="0">
                <a:solidFill>
                  <a:schemeClr val="bg1"/>
                </a:solidFill>
              </a:rPr>
              <a:t>3. Contradicts Scripture</a:t>
            </a:r>
            <a:br>
              <a:rPr lang="en-US" sz="2400" dirty="0">
                <a:solidFill>
                  <a:schemeClr val="bg1"/>
                </a:solidFill>
              </a:rPr>
            </a:br>
            <a:r>
              <a:rPr lang="en-US" sz="2400" dirty="0">
                <a:solidFill>
                  <a:schemeClr val="bg1"/>
                </a:solidFill>
              </a:rPr>
              <a:t>4. If good fruit proves religious people are </a:t>
            </a:r>
            <a:br>
              <a:rPr lang="en-US" sz="2400" dirty="0">
                <a:solidFill>
                  <a:schemeClr val="bg1"/>
                </a:solidFill>
              </a:rPr>
            </a:br>
            <a:r>
              <a:rPr lang="en-US" sz="2400" dirty="0">
                <a:solidFill>
                  <a:schemeClr val="bg1"/>
                </a:solidFill>
              </a:rPr>
              <a:t>saved, why not  the unreligious?</a:t>
            </a:r>
            <a:br>
              <a:rPr lang="en-US" sz="2400" dirty="0">
                <a:solidFill>
                  <a:schemeClr val="bg1"/>
                </a:solidFill>
              </a:rPr>
            </a:br>
            <a:r>
              <a:rPr lang="en-US" sz="3500" dirty="0">
                <a:solidFill>
                  <a:schemeClr val="bg1"/>
                </a:solidFill>
              </a:rPr>
              <a:t>5. Nullifies the cross</a:t>
            </a:r>
          </a:p>
        </p:txBody>
      </p:sp>
      <p:sp>
        <p:nvSpPr>
          <p:cNvPr id="3" name="Content Placeholder 2"/>
          <p:cNvSpPr>
            <a:spLocks noGrp="1"/>
          </p:cNvSpPr>
          <p:nvPr>
            <p:ph idx="1"/>
          </p:nvPr>
        </p:nvSpPr>
        <p:spPr>
          <a:xfrm>
            <a:off x="457200" y="2819400"/>
            <a:ext cx="8229600" cy="3352800"/>
          </a:xfrm>
        </p:spPr>
        <p:txBody>
          <a:bodyPr/>
          <a:lstStyle/>
          <a:p>
            <a:r>
              <a:rPr lang="en-US" sz="3400" dirty="0">
                <a:solidFill>
                  <a:schemeClr val="bg1"/>
                </a:solidFill>
                <a:latin typeface="Calibri" pitchFamily="34" charset="0"/>
              </a:rPr>
              <a:t>If good fruit saves, Jesus died in vain</a:t>
            </a:r>
          </a:p>
          <a:p>
            <a:pPr>
              <a:spcBef>
                <a:spcPts val="600"/>
              </a:spcBef>
            </a:pPr>
            <a:r>
              <a:rPr lang="en-US" sz="3400" dirty="0">
                <a:solidFill>
                  <a:schemeClr val="bg1"/>
                </a:solidFill>
                <a:latin typeface="Calibri" pitchFamily="34" charset="0"/>
              </a:rPr>
              <a:t>Ga.2:21</a:t>
            </a:r>
          </a:p>
        </p:txBody>
      </p:sp>
      <p:sp>
        <p:nvSpPr>
          <p:cNvPr id="4" name="TextBox 3"/>
          <p:cNvSpPr txBox="1"/>
          <p:nvPr/>
        </p:nvSpPr>
        <p:spPr>
          <a:xfrm>
            <a:off x="1494504" y="4038600"/>
            <a:ext cx="6142704" cy="1569660"/>
          </a:xfrm>
          <a:prstGeom prst="rect">
            <a:avLst/>
          </a:prstGeom>
          <a:solidFill>
            <a:srgbClr val="FFFFCC"/>
          </a:solidFill>
          <a:ln>
            <a:solidFill>
              <a:schemeClr val="bg2">
                <a:lumMod val="75000"/>
              </a:schemeClr>
            </a:solidFill>
          </a:ln>
          <a:effectLst>
            <a:outerShdw blurRad="50800" dist="38100" algn="l" rotWithShape="0">
              <a:prstClr val="black">
                <a:alpha val="40000"/>
              </a:prstClr>
            </a:outerShdw>
          </a:effectLst>
        </p:spPr>
        <p:txBody>
          <a:bodyPr wrap="square" rtlCol="0">
            <a:spAutoFit/>
          </a:bodyPr>
          <a:lstStyle/>
          <a:p>
            <a:r>
              <a:rPr lang="en-US" sz="3200" b="1" dirty="0">
                <a:latin typeface="Calibri" pitchFamily="34" charset="0"/>
              </a:rPr>
              <a:t>I do not set aside the grace of God;</a:t>
            </a:r>
            <a:br>
              <a:rPr lang="en-US" sz="3200" b="1" dirty="0">
                <a:latin typeface="Calibri" pitchFamily="34" charset="0"/>
              </a:rPr>
            </a:br>
            <a:r>
              <a:rPr lang="en-US" sz="3200" b="1" dirty="0">
                <a:latin typeface="Calibri" pitchFamily="34" charset="0"/>
              </a:rPr>
              <a:t>for if righteousness comes through</a:t>
            </a:r>
            <a:br>
              <a:rPr lang="en-US" sz="3200" b="1" dirty="0">
                <a:latin typeface="Calibri" pitchFamily="34" charset="0"/>
              </a:rPr>
            </a:br>
            <a:r>
              <a:rPr lang="en-US" sz="3200" b="1" dirty="0">
                <a:latin typeface="Calibri" pitchFamily="34" charset="0"/>
              </a:rPr>
              <a:t>the law, then Christ died in vain.</a:t>
            </a:r>
            <a:endParaRPr lang="en-US" dirty="0"/>
          </a:p>
        </p:txBody>
      </p:sp>
      <p:cxnSp>
        <p:nvCxnSpPr>
          <p:cNvPr id="6" name="Straight Connector 5"/>
          <p:cNvCxnSpPr/>
          <p:nvPr/>
        </p:nvCxnSpPr>
        <p:spPr bwMode="auto">
          <a:xfrm>
            <a:off x="2971800" y="4509284"/>
            <a:ext cx="4419600" cy="0"/>
          </a:xfrm>
          <a:prstGeom prst="line">
            <a:avLst/>
          </a:prstGeom>
          <a:solidFill>
            <a:schemeClr val="accent1"/>
          </a:solidFill>
          <a:ln w="571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081384" y="4995980"/>
            <a:ext cx="366252" cy="0"/>
          </a:xfrm>
          <a:prstGeom prst="line">
            <a:avLst/>
          </a:prstGeom>
          <a:solidFill>
            <a:schemeClr val="accent1"/>
          </a:solidFill>
          <a:ln w="571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a:off x="2971800" y="5491912"/>
            <a:ext cx="3962400" cy="0"/>
          </a:xfrm>
          <a:prstGeom prst="line">
            <a:avLst/>
          </a:prstGeom>
          <a:solidFill>
            <a:schemeClr val="accent1"/>
          </a:solidFill>
          <a:ln w="571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7743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gn="ctr"/>
            <a:r>
              <a:rPr lang="en-US" sz="2400" dirty="0">
                <a:solidFill>
                  <a:schemeClr val="bg1"/>
                </a:solidFill>
              </a:rPr>
              <a:t>1. </a:t>
            </a:r>
            <a:r>
              <a:rPr lang="en-US" sz="2400" dirty="0">
                <a:solidFill>
                  <a:srgbClr val="FFFF00"/>
                </a:solidFill>
              </a:rPr>
              <a:t>Most disregard His grace, </a:t>
            </a:r>
            <a:r>
              <a:rPr lang="en-US" sz="2400" dirty="0">
                <a:solidFill>
                  <a:schemeClr val="bg1"/>
                </a:solidFill>
              </a:rPr>
              <a:t>Jn.4:44</a:t>
            </a:r>
            <a:br>
              <a:rPr lang="en-US" sz="2400" dirty="0">
                <a:solidFill>
                  <a:schemeClr val="bg1"/>
                </a:solidFill>
              </a:rPr>
            </a:br>
            <a:r>
              <a:rPr lang="en-US" sz="2400" dirty="0">
                <a:solidFill>
                  <a:schemeClr val="bg1"/>
                </a:solidFill>
              </a:rPr>
              <a:t>2. </a:t>
            </a:r>
            <a:r>
              <a:rPr lang="en-US" sz="2400" dirty="0">
                <a:solidFill>
                  <a:srgbClr val="FFFF00"/>
                </a:solidFill>
              </a:rPr>
              <a:t>Many distort His grace, </a:t>
            </a:r>
            <a:r>
              <a:rPr lang="en-US" sz="2400" dirty="0">
                <a:solidFill>
                  <a:schemeClr val="bg1"/>
                </a:solidFill>
              </a:rPr>
              <a:t>1 Pt.5:12</a:t>
            </a:r>
          </a:p>
        </p:txBody>
      </p:sp>
      <p:sp>
        <p:nvSpPr>
          <p:cNvPr id="3" name="Content Placeholder 2"/>
          <p:cNvSpPr>
            <a:spLocks noGrp="1"/>
          </p:cNvSpPr>
          <p:nvPr>
            <p:ph idx="1"/>
          </p:nvPr>
        </p:nvSpPr>
        <p:spPr>
          <a:xfrm>
            <a:off x="457200" y="914400"/>
            <a:ext cx="8229600" cy="5029200"/>
          </a:xfrm>
        </p:spPr>
        <p:txBody>
          <a:bodyPr/>
          <a:lstStyle/>
          <a:p>
            <a:pPr marL="0" indent="0" algn="ctr">
              <a:buNone/>
            </a:pPr>
            <a:r>
              <a:rPr lang="en-US" dirty="0">
                <a:solidFill>
                  <a:schemeClr val="bg1"/>
                </a:solidFill>
                <a:latin typeface="+mj-lt"/>
              </a:rPr>
              <a:t> </a:t>
            </a:r>
            <a:r>
              <a:rPr lang="en-US" sz="2800" dirty="0">
                <a:solidFill>
                  <a:schemeClr val="bg1"/>
                </a:solidFill>
                <a:latin typeface="+mj-lt"/>
              </a:rPr>
              <a:t>3. </a:t>
            </a:r>
            <a:r>
              <a:rPr lang="en-US" sz="3600" dirty="0">
                <a:solidFill>
                  <a:srgbClr val="FFFF00"/>
                </a:solidFill>
                <a:latin typeface="+mj-lt"/>
              </a:rPr>
              <a:t>Some </a:t>
            </a:r>
            <a:r>
              <a:rPr lang="en-US" sz="3600" u="sng" dirty="0">
                <a:solidFill>
                  <a:srgbClr val="FFFF00"/>
                </a:solidFill>
                <a:latin typeface="+mj-lt"/>
              </a:rPr>
              <a:t>display</a:t>
            </a:r>
            <a:r>
              <a:rPr lang="en-US" sz="3600" dirty="0">
                <a:solidFill>
                  <a:srgbClr val="FFFF00"/>
                </a:solidFill>
                <a:latin typeface="+mj-lt"/>
              </a:rPr>
              <a:t> His grace</a:t>
            </a:r>
          </a:p>
          <a:p>
            <a:pPr marL="285750" indent="-285750">
              <a:spcAft>
                <a:spcPts val="600"/>
              </a:spcAft>
            </a:pPr>
            <a:r>
              <a:rPr lang="en-US" dirty="0">
                <a:solidFill>
                  <a:schemeClr val="bg1"/>
                </a:solidFill>
              </a:rPr>
              <a:t>Ac.11</a:t>
            </a:r>
            <a:r>
              <a:rPr lang="en-US" baseline="30000" dirty="0">
                <a:solidFill>
                  <a:schemeClr val="bg1"/>
                </a:solidFill>
              </a:rPr>
              <a:t>23 </a:t>
            </a:r>
            <a:r>
              <a:rPr lang="en-US" sz="3100" dirty="0">
                <a:solidFill>
                  <a:srgbClr val="CCFFFF"/>
                </a:solidFill>
              </a:rPr>
              <a:t>When he came and had seen the grace of God, he was glad, and encouraged them all that with purpose of heart they should continue with the Lord.</a:t>
            </a:r>
          </a:p>
          <a:p>
            <a:pPr marL="285750" indent="-285750"/>
            <a:r>
              <a:rPr lang="en-US" dirty="0">
                <a:solidFill>
                  <a:schemeClr val="bg1"/>
                </a:solidFill>
              </a:rPr>
              <a:t>1 Co.15</a:t>
            </a:r>
            <a:r>
              <a:rPr lang="en-US" baseline="30000" dirty="0">
                <a:solidFill>
                  <a:schemeClr val="bg1"/>
                </a:solidFill>
              </a:rPr>
              <a:t>10</a:t>
            </a:r>
            <a:r>
              <a:rPr lang="en-US" dirty="0">
                <a:solidFill>
                  <a:schemeClr val="bg1"/>
                </a:solidFill>
              </a:rPr>
              <a:t> </a:t>
            </a:r>
            <a:r>
              <a:rPr lang="en-US" sz="3100" dirty="0">
                <a:solidFill>
                  <a:srgbClr val="CCFFFF"/>
                </a:solidFill>
              </a:rPr>
              <a:t>But by the grace of God I am what I am, and His grace toward me was not in vain; but I labored more abundantly than they all, yet not I, but the grace of God which was with me.</a:t>
            </a:r>
          </a:p>
        </p:txBody>
      </p:sp>
    </p:spTree>
    <p:extLst>
      <p:ext uri="{BB962C8B-B14F-4D97-AF65-F5344CB8AC3E}">
        <p14:creationId xmlns:p14="http://schemas.microsoft.com/office/powerpoint/2010/main" val="169874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lgn="ctr"/>
            <a:r>
              <a:rPr lang="en-US" sz="3600" dirty="0">
                <a:solidFill>
                  <a:srgbClr val="FFFFCC"/>
                </a:solidFill>
              </a:rPr>
              <a:t>Short word history: grace</a:t>
            </a:r>
          </a:p>
        </p:txBody>
      </p:sp>
      <p:sp>
        <p:nvSpPr>
          <p:cNvPr id="3" name="Content Placeholder 2"/>
          <p:cNvSpPr>
            <a:spLocks noGrp="1"/>
          </p:cNvSpPr>
          <p:nvPr>
            <p:ph idx="1"/>
          </p:nvPr>
        </p:nvSpPr>
        <p:spPr>
          <a:xfrm>
            <a:off x="381000" y="1066800"/>
            <a:ext cx="8382000" cy="5029200"/>
          </a:xfrm>
        </p:spPr>
        <p:txBody>
          <a:bodyPr/>
          <a:lstStyle/>
          <a:p>
            <a:pPr marL="285750" indent="-285750">
              <a:spcAft>
                <a:spcPts val="600"/>
              </a:spcAft>
            </a:pPr>
            <a:r>
              <a:rPr lang="en-US" dirty="0">
                <a:solidFill>
                  <a:schemeClr val="bg1"/>
                </a:solidFill>
              </a:rPr>
              <a:t>Men’s dealing with one another – do something pleasant for someone: be kind, gracious</a:t>
            </a:r>
          </a:p>
          <a:p>
            <a:pPr marL="285750" indent="-285750">
              <a:spcAft>
                <a:spcPts val="600"/>
              </a:spcAft>
            </a:pPr>
            <a:r>
              <a:rPr lang="en-US" sz="3100" dirty="0">
                <a:solidFill>
                  <a:schemeClr val="bg1"/>
                </a:solidFill>
              </a:rPr>
              <a:t>Law/ethics: grant, remit, forgive, pardon…</a:t>
            </a:r>
          </a:p>
          <a:p>
            <a:pPr marL="285750" indent="-285750">
              <a:spcAft>
                <a:spcPts val="600"/>
              </a:spcAft>
            </a:pPr>
            <a:r>
              <a:rPr lang="en-US" sz="3100" dirty="0">
                <a:solidFill>
                  <a:schemeClr val="bg1"/>
                </a:solidFill>
              </a:rPr>
              <a:t>Grant  someone’s life or set him free…</a:t>
            </a:r>
          </a:p>
          <a:p>
            <a:pPr marL="285750" indent="-285750">
              <a:spcAft>
                <a:spcPts val="600"/>
              </a:spcAft>
            </a:pPr>
            <a:r>
              <a:rPr lang="en-US" sz="3100" dirty="0">
                <a:solidFill>
                  <a:schemeClr val="bg1"/>
                </a:solidFill>
              </a:rPr>
              <a:t>Be pleasant, agreeable, as Ac.3:14</a:t>
            </a:r>
          </a:p>
          <a:p>
            <a:pPr marL="285750" indent="-285750">
              <a:spcAft>
                <a:spcPts val="600"/>
              </a:spcAft>
            </a:pPr>
            <a:r>
              <a:rPr lang="en-US" sz="3100" dirty="0">
                <a:solidFill>
                  <a:schemeClr val="bg1"/>
                </a:solidFill>
              </a:rPr>
              <a:t>NT: grace is a message of salvation.  Lk.4:22</a:t>
            </a:r>
          </a:p>
          <a:p>
            <a:pPr marL="285750" indent="-285750"/>
            <a:r>
              <a:rPr lang="en-US" sz="3100" dirty="0">
                <a:solidFill>
                  <a:schemeClr val="bg1"/>
                </a:solidFill>
              </a:rPr>
              <a:t>Hb.2:9</a:t>
            </a:r>
            <a:endParaRPr lang="en-US" sz="3100" dirty="0">
              <a:solidFill>
                <a:srgbClr val="CCFFFF"/>
              </a:solidFill>
            </a:endParaRPr>
          </a:p>
        </p:txBody>
      </p:sp>
    </p:spTree>
    <p:extLst>
      <p:ext uri="{BB962C8B-B14F-4D97-AF65-F5344CB8AC3E}">
        <p14:creationId xmlns:p14="http://schemas.microsoft.com/office/powerpoint/2010/main" val="2171935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3208" y="609600"/>
            <a:ext cx="6643885" cy="1219200"/>
          </a:xfrm>
          <a:solidFill>
            <a:schemeClr val="tx1">
              <a:lumMod val="95000"/>
              <a:lumOff val="5000"/>
            </a:schemeClr>
          </a:solidFill>
          <a:ln>
            <a:solidFill>
              <a:srgbClr val="0070C0"/>
            </a:solidFill>
          </a:ln>
          <a:effectLst/>
        </p:spPr>
        <p:txBody>
          <a:bodyPr anchor="ctr" anchorCtr="0"/>
          <a:lstStyle/>
          <a:p>
            <a:r>
              <a:rPr 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3600" dirty="0">
                <a:solidFill>
                  <a:srgbClr val="FFFF00"/>
                </a:solidFill>
                <a:latin typeface="+mn-lt"/>
                <a:ea typeface="Verdana" panose="020B0604030504040204" pitchFamily="34" charset="0"/>
                <a:cs typeface="Verdana" panose="020B0604030504040204" pitchFamily="34" charset="0"/>
              </a:rPr>
              <a:t>Surpassing grace of God</a:t>
            </a:r>
            <a:endParaRPr lang="en-US" sz="30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94865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2800" dirty="0">
                <a:solidFill>
                  <a:schemeClr val="bg1"/>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1. </a:t>
            </a:r>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Seen in what He promised</a:t>
            </a:r>
          </a:p>
        </p:txBody>
      </p:sp>
      <p:sp>
        <p:nvSpPr>
          <p:cNvPr id="2051" name="Rectangle 3"/>
          <p:cNvSpPr>
            <a:spLocks noGrp="1" noChangeArrowheads="1"/>
          </p:cNvSpPr>
          <p:nvPr>
            <p:ph idx="1"/>
          </p:nvPr>
        </p:nvSpPr>
        <p:spPr>
          <a:xfrm>
            <a:off x="344056" y="646544"/>
            <a:ext cx="8458200" cy="5943600"/>
          </a:xfrm>
        </p:spPr>
        <p:txBody>
          <a:bodyPr/>
          <a:lstStyle/>
          <a:p>
            <a:pPr marL="230188" indent="-230188">
              <a:spcAft>
                <a:spcPts val="600"/>
              </a:spcAft>
            </a:pPr>
            <a:r>
              <a:rPr lang="en-US" sz="3000" dirty="0">
                <a:solidFill>
                  <a:schemeClr val="bg1"/>
                </a:solidFill>
                <a:ea typeface="Verdana" panose="020B0604030504040204" pitchFamily="34" charset="0"/>
              </a:rPr>
              <a:t>Ps.103</a:t>
            </a:r>
            <a:r>
              <a:rPr lang="en-US" sz="3000" baseline="30000" dirty="0">
                <a:solidFill>
                  <a:schemeClr val="bg1"/>
                </a:solidFill>
                <a:ea typeface="Verdana" panose="020B0604030504040204" pitchFamily="34" charset="0"/>
              </a:rPr>
              <a:t>12</a:t>
            </a:r>
            <a:r>
              <a:rPr lang="en-US" sz="3000" dirty="0">
                <a:solidFill>
                  <a:schemeClr val="bg1"/>
                </a:solidFill>
                <a:ea typeface="Verdana" panose="020B0604030504040204" pitchFamily="34" charset="0"/>
              </a:rPr>
              <a:t> </a:t>
            </a:r>
            <a:r>
              <a:rPr lang="en-US" sz="3000" dirty="0">
                <a:solidFill>
                  <a:srgbClr val="CCFFFF"/>
                </a:solidFill>
              </a:rPr>
              <a:t>As far as the east is from the west, So far has He removed our transgressions from us.</a:t>
            </a:r>
          </a:p>
          <a:p>
            <a:pPr marL="230188" indent="-230188">
              <a:spcAft>
                <a:spcPts val="600"/>
              </a:spcAft>
            </a:pPr>
            <a:r>
              <a:rPr lang="en-US" sz="3000" dirty="0">
                <a:solidFill>
                  <a:schemeClr val="bg1"/>
                </a:solidFill>
                <a:ea typeface="Verdana" panose="020B0604030504040204" pitchFamily="34" charset="0"/>
              </a:rPr>
              <a:t>Mic.7</a:t>
            </a:r>
            <a:r>
              <a:rPr lang="en-US" sz="3000" baseline="30000" dirty="0">
                <a:solidFill>
                  <a:schemeClr val="bg1"/>
                </a:solidFill>
                <a:ea typeface="Verdana" panose="020B0604030504040204" pitchFamily="34" charset="0"/>
              </a:rPr>
              <a:t>19</a:t>
            </a:r>
            <a:r>
              <a:rPr lang="en-US" sz="3000" dirty="0">
                <a:solidFill>
                  <a:schemeClr val="bg1"/>
                </a:solidFill>
                <a:ea typeface="Verdana" panose="020B0604030504040204" pitchFamily="34" charset="0"/>
              </a:rPr>
              <a:t> </a:t>
            </a:r>
            <a:r>
              <a:rPr lang="en-US" sz="3000" dirty="0">
                <a:solidFill>
                  <a:srgbClr val="CCFFFF"/>
                </a:solidFill>
              </a:rPr>
              <a:t>He will again have compassion on us, And will subdue our iniquities.  You will cast all our sins Into the depths of the sea.</a:t>
            </a:r>
          </a:p>
          <a:p>
            <a:pPr marL="230188" indent="-230188">
              <a:spcAft>
                <a:spcPts val="600"/>
              </a:spcAft>
            </a:pPr>
            <a:r>
              <a:rPr lang="en-US" sz="3000" dirty="0">
                <a:solidFill>
                  <a:schemeClr val="bg1"/>
                </a:solidFill>
                <a:ea typeface="Verdana" panose="020B0604030504040204" pitchFamily="34" charset="0"/>
              </a:rPr>
              <a:t>Ro.5</a:t>
            </a:r>
            <a:r>
              <a:rPr lang="en-US" sz="3000" baseline="30000" dirty="0">
                <a:solidFill>
                  <a:schemeClr val="bg1"/>
                </a:solidFill>
                <a:ea typeface="Verdana" panose="020B0604030504040204" pitchFamily="34" charset="0"/>
              </a:rPr>
              <a:t>20 </a:t>
            </a:r>
            <a:r>
              <a:rPr lang="en-US" sz="3000" dirty="0">
                <a:solidFill>
                  <a:srgbClr val="CCFFFF"/>
                </a:solidFill>
                <a:ea typeface="Times New Roman" panose="02020603050405020304" pitchFamily="18" charset="0"/>
              </a:rPr>
              <a:t>where sin abounded, grace abounded much more.</a:t>
            </a:r>
            <a:endParaRPr lang="en-US" sz="2800" dirty="0">
              <a:solidFill>
                <a:srgbClr val="CCFFFF"/>
              </a:solidFill>
              <a:hlinkClick r:id="rId2">
                <a:extLst>
                  <a:ext uri="{A12FA001-AC4F-418D-AE19-62706E023703}">
                    <ahyp:hlinkClr xmlns:ahyp="http://schemas.microsoft.com/office/drawing/2018/hyperlinkcolor" val="tx"/>
                  </a:ext>
                </a:extLst>
              </a:hlinkClick>
            </a:endParaRPr>
          </a:p>
          <a:p>
            <a:pPr marL="230188" indent="-230188">
              <a:spcAft>
                <a:spcPts val="200"/>
              </a:spcAft>
              <a:buFont typeface="Wingdings" panose="05000000000000000000" pitchFamily="2" charset="2"/>
              <a:buChar char="§"/>
            </a:pPr>
            <a:r>
              <a:rPr lang="en-US" sz="3000" dirty="0">
                <a:solidFill>
                  <a:schemeClr val="bg1"/>
                </a:solidFill>
                <a:ea typeface="Verdana" panose="020B0604030504040204" pitchFamily="34" charset="0"/>
              </a:rPr>
              <a:t>1 Tim.1</a:t>
            </a:r>
            <a:r>
              <a:rPr lang="en-US" sz="3000" baseline="30000" dirty="0">
                <a:solidFill>
                  <a:schemeClr val="bg1"/>
                </a:solidFill>
                <a:ea typeface="Verdana" panose="020B0604030504040204" pitchFamily="34" charset="0"/>
              </a:rPr>
              <a:t>14</a:t>
            </a:r>
            <a:r>
              <a:rPr lang="en-US" sz="3000" dirty="0">
                <a:solidFill>
                  <a:schemeClr val="bg1"/>
                </a:solidFill>
                <a:ea typeface="Verdana" panose="020B0604030504040204" pitchFamily="34" charset="0"/>
              </a:rPr>
              <a:t> </a:t>
            </a:r>
            <a:r>
              <a:rPr lang="en-US" sz="3000" dirty="0">
                <a:solidFill>
                  <a:srgbClr val="CCFFFF"/>
                </a:solidFill>
                <a:ea typeface="Verdana" panose="020B0604030504040204" pitchFamily="34" charset="0"/>
              </a:rPr>
              <a:t>the grace of our Lord was exceedingly abundant, with faith and love which are in Christ Jesus.    </a:t>
            </a:r>
            <a:r>
              <a:rPr lang="en-US" sz="3000" dirty="0">
                <a:solidFill>
                  <a:schemeClr val="bg1"/>
                </a:solidFill>
                <a:ea typeface="Verdana" panose="020B0604030504040204" pitchFamily="34" charset="0"/>
              </a:rPr>
              <a:t>[</a:t>
            </a:r>
            <a:r>
              <a:rPr lang="en-US" sz="3100" dirty="0">
                <a:solidFill>
                  <a:schemeClr val="bg1"/>
                </a:solidFill>
                <a:ea typeface="Verdana" panose="020B0604030504040204" pitchFamily="34" charset="0"/>
              </a:rPr>
              <a:t>Mt.14:20]</a:t>
            </a:r>
          </a:p>
          <a:p>
            <a:pPr marL="0" lvl="0" indent="0">
              <a:spcAft>
                <a:spcPts val="600"/>
              </a:spcAft>
              <a:buNone/>
            </a:pPr>
            <a:endParaRPr lang="en-US" b="1" baseline="30000" dirty="0">
              <a:solidFill>
                <a:srgbClr val="FFFF00"/>
              </a:solidFill>
              <a:ea typeface="Verdana" panose="020B0604030504040204" pitchFamily="34" charset="0"/>
            </a:endParaRPr>
          </a:p>
        </p:txBody>
      </p:sp>
    </p:spTree>
    <p:extLst>
      <p:ext uri="{BB962C8B-B14F-4D97-AF65-F5344CB8AC3E}">
        <p14:creationId xmlns:p14="http://schemas.microsoft.com/office/powerpoint/2010/main" val="2970089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2800" dirty="0">
                <a:solidFill>
                  <a:schemeClr val="bg1"/>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2. </a:t>
            </a:r>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Seen in what He provided</a:t>
            </a:r>
          </a:p>
        </p:txBody>
      </p:sp>
      <p:sp>
        <p:nvSpPr>
          <p:cNvPr id="2051" name="Rectangle 3"/>
          <p:cNvSpPr>
            <a:spLocks noGrp="1" noChangeArrowheads="1"/>
          </p:cNvSpPr>
          <p:nvPr>
            <p:ph idx="1"/>
          </p:nvPr>
        </p:nvSpPr>
        <p:spPr>
          <a:xfrm>
            <a:off x="457200" y="646544"/>
            <a:ext cx="8229600" cy="5943600"/>
          </a:xfrm>
        </p:spPr>
        <p:txBody>
          <a:bodyPr/>
          <a:lstStyle/>
          <a:p>
            <a:pPr lvl="0">
              <a:spcAft>
                <a:spcPts val="600"/>
              </a:spcAft>
              <a:buFont typeface="Wingdings" panose="05000000000000000000" pitchFamily="2" charset="2"/>
              <a:buChar char="§"/>
            </a:pPr>
            <a:r>
              <a:rPr lang="en-US" sz="3100" dirty="0">
                <a:solidFill>
                  <a:schemeClr val="bg1"/>
                </a:solidFill>
                <a:ea typeface="Verdana" panose="020B0604030504040204" pitchFamily="34" charset="0"/>
              </a:rPr>
              <a:t>2 Sm.12</a:t>
            </a:r>
            <a:r>
              <a:rPr lang="en-US" sz="3100" baseline="30000" dirty="0">
                <a:solidFill>
                  <a:schemeClr val="bg1"/>
                </a:solidFill>
                <a:ea typeface="Verdana" panose="020B0604030504040204" pitchFamily="34" charset="0"/>
              </a:rPr>
              <a:t>13</a:t>
            </a:r>
            <a:r>
              <a:rPr lang="en-US" sz="3100" dirty="0">
                <a:solidFill>
                  <a:schemeClr val="bg1"/>
                </a:solidFill>
                <a:ea typeface="Verdana" panose="020B0604030504040204" pitchFamily="34" charset="0"/>
              </a:rPr>
              <a:t> </a:t>
            </a:r>
            <a:r>
              <a:rPr lang="en-US" sz="3100" dirty="0">
                <a:solidFill>
                  <a:srgbClr val="CCFFFF"/>
                </a:solidFill>
                <a:ea typeface="Verdana" panose="020B0604030504040204" pitchFamily="34" charset="0"/>
              </a:rPr>
              <a:t>So David said to Nathan, “I have sinned against the LORD.”  And Nathan said to David, “The LORD also has put away your sin; you shall not die.</a:t>
            </a:r>
          </a:p>
          <a:p>
            <a:pPr lvl="1">
              <a:spcAft>
                <a:spcPts val="600"/>
              </a:spcAft>
              <a:buFont typeface="Wingdings" panose="05000000000000000000" pitchFamily="2" charset="2"/>
              <a:buChar char="§"/>
            </a:pPr>
            <a:r>
              <a:rPr lang="en-US" sz="3200" dirty="0">
                <a:solidFill>
                  <a:schemeClr val="bg1"/>
                </a:solidFill>
                <a:ea typeface="Verdana" panose="020B0604030504040204" pitchFamily="34" charset="0"/>
              </a:rPr>
              <a:t>Full, free forgiveness</a:t>
            </a:r>
          </a:p>
          <a:p>
            <a:pPr lvl="0">
              <a:spcAft>
                <a:spcPts val="600"/>
              </a:spcAft>
              <a:buFont typeface="Wingdings" panose="05000000000000000000" pitchFamily="2" charset="2"/>
              <a:buChar char="§"/>
            </a:pPr>
            <a:r>
              <a:rPr lang="en-US" sz="3100" dirty="0">
                <a:solidFill>
                  <a:schemeClr val="bg1"/>
                </a:solidFill>
                <a:ea typeface="Verdana" panose="020B0604030504040204" pitchFamily="34" charset="0"/>
              </a:rPr>
              <a:t>Jn.3:16, based on inconceivable sacrifice</a:t>
            </a:r>
          </a:p>
          <a:p>
            <a:pPr marL="0" lvl="0" indent="0">
              <a:spcAft>
                <a:spcPts val="600"/>
              </a:spcAft>
              <a:buNone/>
            </a:pPr>
            <a:endParaRPr lang="en-US" sz="3100" dirty="0">
              <a:solidFill>
                <a:schemeClr val="bg1"/>
              </a:solidFill>
              <a:ea typeface="Verdana" panose="020B0604030504040204" pitchFamily="34" charset="0"/>
            </a:endParaRPr>
          </a:p>
          <a:p>
            <a:pPr marL="0" lvl="0" indent="0">
              <a:spcAft>
                <a:spcPts val="600"/>
              </a:spcAft>
              <a:buNone/>
            </a:pPr>
            <a:endParaRPr lang="en-US" b="1" baseline="30000" dirty="0">
              <a:solidFill>
                <a:srgbClr val="FFFF00"/>
              </a:solidFill>
              <a:ea typeface="Verdana" panose="020B0604030504040204" pitchFamily="34" charset="0"/>
            </a:endParaRPr>
          </a:p>
        </p:txBody>
      </p:sp>
      <p:sp>
        <p:nvSpPr>
          <p:cNvPr id="6" name="TextBox 5">
            <a:extLst>
              <a:ext uri="{FF2B5EF4-FFF2-40B4-BE49-F238E27FC236}">
                <a16:creationId xmlns:a16="http://schemas.microsoft.com/office/drawing/2014/main" id="{B44D6248-FEF2-490F-8911-680A5BFFC8BF}"/>
              </a:ext>
            </a:extLst>
          </p:cNvPr>
          <p:cNvSpPr txBox="1"/>
          <p:nvPr/>
        </p:nvSpPr>
        <p:spPr>
          <a:xfrm>
            <a:off x="685800" y="4114800"/>
            <a:ext cx="7772400" cy="1569660"/>
          </a:xfrm>
          <a:prstGeom prst="rect">
            <a:avLst/>
          </a:prstGeom>
          <a:solidFill>
            <a:srgbClr val="FFFFCC"/>
          </a:solidFill>
          <a:ln>
            <a:solidFill>
              <a:srgbClr val="00007D">
                <a:lumMod val="75000"/>
              </a:srgbClr>
            </a:solidFill>
          </a:ln>
          <a:effectLst>
            <a:outerShdw blurRad="50800" dist="38100" dir="2700000" algn="tl" rotWithShape="0">
              <a:prstClr val="black">
                <a:alpha val="40000"/>
              </a:prstClr>
            </a:outerShdw>
          </a:effectLst>
        </p:spPr>
        <p:txBody>
          <a:bodyPr wrap="square" rtlCol="0">
            <a:spAutoFit/>
          </a:body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0000"/>
                </a:solidFill>
                <a:effectLst/>
                <a:uLnTx/>
                <a:uFillTx/>
                <a:latin typeface="Calibri" pitchFamily="34" charset="0"/>
              </a:rPr>
              <a:t>For God so loved the world that He gave His only begotten Son  that whoever believes in him should not perish but have eternal life.</a:t>
            </a:r>
            <a:endParaRPr kumimoji="0" lang="en-US" sz="1800" b="0" i="0" u="none" strike="noStrike" kern="0" cap="none" spc="0" normalizeH="0" baseline="0" noProof="0" dirty="0">
              <a:ln>
                <a:noFill/>
              </a:ln>
              <a:solidFill>
                <a:srgbClr val="000000"/>
              </a:solidFill>
              <a:effectLst/>
              <a:uLnTx/>
              <a:uFillTx/>
              <a:latin typeface="Arial" charset="0"/>
            </a:endParaRPr>
          </a:p>
        </p:txBody>
      </p:sp>
      <p:sp>
        <p:nvSpPr>
          <p:cNvPr id="8" name="Rectangle 7">
            <a:extLst>
              <a:ext uri="{FF2B5EF4-FFF2-40B4-BE49-F238E27FC236}">
                <a16:creationId xmlns:a16="http://schemas.microsoft.com/office/drawing/2014/main" id="{ACFFDEBE-74D1-4184-A9B5-0338D27D5FD5}"/>
              </a:ext>
            </a:extLst>
          </p:cNvPr>
          <p:cNvSpPr/>
          <p:nvPr/>
        </p:nvSpPr>
        <p:spPr bwMode="auto">
          <a:xfrm>
            <a:off x="2133600" y="4218188"/>
            <a:ext cx="1533236" cy="381000"/>
          </a:xfrm>
          <a:prstGeom prst="rect">
            <a:avLst/>
          </a:prstGeom>
          <a:solidFill>
            <a:srgbClr val="CCFFFF">
              <a:alpha val="31000"/>
            </a:srgbClr>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CCFFFF"/>
              </a:solidFill>
              <a:effectLst/>
              <a:latin typeface="Arial" charset="0"/>
            </a:endParaRPr>
          </a:p>
        </p:txBody>
      </p:sp>
      <p:sp>
        <p:nvSpPr>
          <p:cNvPr id="9" name="Rectangle 8">
            <a:extLst>
              <a:ext uri="{FF2B5EF4-FFF2-40B4-BE49-F238E27FC236}">
                <a16:creationId xmlns:a16="http://schemas.microsoft.com/office/drawing/2014/main" id="{2D7B7523-5738-41D1-91EA-9510CB59ECC1}"/>
              </a:ext>
            </a:extLst>
          </p:cNvPr>
          <p:cNvSpPr/>
          <p:nvPr/>
        </p:nvSpPr>
        <p:spPr bwMode="auto">
          <a:xfrm>
            <a:off x="4315692" y="4218188"/>
            <a:ext cx="1079561" cy="381000"/>
          </a:xfrm>
          <a:prstGeom prst="rect">
            <a:avLst/>
          </a:prstGeom>
          <a:solidFill>
            <a:srgbClr val="CCFFFF">
              <a:alpha val="31000"/>
            </a:srgbClr>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CCFFFF"/>
              </a:solidFill>
              <a:effectLst/>
              <a:latin typeface="Arial" charset="0"/>
            </a:endParaRPr>
          </a:p>
        </p:txBody>
      </p:sp>
      <p:sp>
        <p:nvSpPr>
          <p:cNvPr id="10" name="Rectangle 9">
            <a:extLst>
              <a:ext uri="{FF2B5EF4-FFF2-40B4-BE49-F238E27FC236}">
                <a16:creationId xmlns:a16="http://schemas.microsoft.com/office/drawing/2014/main" id="{782A9A94-8784-4D5A-A408-AF0D5B491B16}"/>
              </a:ext>
            </a:extLst>
          </p:cNvPr>
          <p:cNvSpPr/>
          <p:nvPr/>
        </p:nvSpPr>
        <p:spPr bwMode="auto">
          <a:xfrm>
            <a:off x="6202220" y="4218188"/>
            <a:ext cx="1401268" cy="381000"/>
          </a:xfrm>
          <a:prstGeom prst="rect">
            <a:avLst/>
          </a:prstGeom>
          <a:solidFill>
            <a:srgbClr val="CCFFFF">
              <a:alpha val="31000"/>
            </a:srgbClr>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CCFFFF"/>
              </a:solidFill>
              <a:effectLst/>
              <a:latin typeface="Arial" charset="0"/>
            </a:endParaRPr>
          </a:p>
        </p:txBody>
      </p:sp>
      <p:sp>
        <p:nvSpPr>
          <p:cNvPr id="11" name="Rectangle 10">
            <a:extLst>
              <a:ext uri="{FF2B5EF4-FFF2-40B4-BE49-F238E27FC236}">
                <a16:creationId xmlns:a16="http://schemas.microsoft.com/office/drawing/2014/main" id="{8D7ECA0E-8329-4A02-9D4F-9BF1C2CBF287}"/>
              </a:ext>
            </a:extLst>
          </p:cNvPr>
          <p:cNvSpPr/>
          <p:nvPr/>
        </p:nvSpPr>
        <p:spPr bwMode="auto">
          <a:xfrm>
            <a:off x="755094" y="4723880"/>
            <a:ext cx="3131106" cy="381000"/>
          </a:xfrm>
          <a:prstGeom prst="rect">
            <a:avLst/>
          </a:prstGeom>
          <a:solidFill>
            <a:srgbClr val="CCFFFF">
              <a:alpha val="31000"/>
            </a:srgbClr>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CCFFFF"/>
              </a:solidFill>
              <a:effectLst/>
              <a:latin typeface="Arial" charset="0"/>
            </a:endParaRPr>
          </a:p>
        </p:txBody>
      </p:sp>
      <p:sp>
        <p:nvSpPr>
          <p:cNvPr id="12" name="Rectangle 11">
            <a:extLst>
              <a:ext uri="{FF2B5EF4-FFF2-40B4-BE49-F238E27FC236}">
                <a16:creationId xmlns:a16="http://schemas.microsoft.com/office/drawing/2014/main" id="{46B518D8-AD18-4063-A038-258C997C99F0}"/>
              </a:ext>
            </a:extLst>
          </p:cNvPr>
          <p:cNvSpPr/>
          <p:nvPr/>
        </p:nvSpPr>
        <p:spPr bwMode="auto">
          <a:xfrm>
            <a:off x="2676236" y="5210718"/>
            <a:ext cx="1828800" cy="381000"/>
          </a:xfrm>
          <a:prstGeom prst="rect">
            <a:avLst/>
          </a:prstGeom>
          <a:solidFill>
            <a:srgbClr val="CCFFFF">
              <a:alpha val="31000"/>
            </a:srgbClr>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CCFFFF"/>
              </a:solidFill>
              <a:effectLst/>
              <a:latin typeface="Arial" charset="0"/>
            </a:endParaRPr>
          </a:p>
        </p:txBody>
      </p:sp>
      <p:sp>
        <p:nvSpPr>
          <p:cNvPr id="13" name="Rectangle 12">
            <a:extLst>
              <a:ext uri="{FF2B5EF4-FFF2-40B4-BE49-F238E27FC236}">
                <a16:creationId xmlns:a16="http://schemas.microsoft.com/office/drawing/2014/main" id="{5C4112FA-54E4-46EC-AB95-1E480C772DA4}"/>
              </a:ext>
            </a:extLst>
          </p:cNvPr>
          <p:cNvSpPr/>
          <p:nvPr/>
        </p:nvSpPr>
        <p:spPr bwMode="auto">
          <a:xfrm>
            <a:off x="5156750" y="5208406"/>
            <a:ext cx="2945301" cy="381000"/>
          </a:xfrm>
          <a:prstGeom prst="rect">
            <a:avLst/>
          </a:prstGeom>
          <a:solidFill>
            <a:srgbClr val="CCFFFF">
              <a:alpha val="31000"/>
            </a:srgbClr>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CCFFFF"/>
              </a:solidFill>
              <a:effectLst/>
              <a:latin typeface="Arial" charset="0"/>
            </a:endParaRPr>
          </a:p>
        </p:txBody>
      </p:sp>
    </p:spTree>
    <p:extLst>
      <p:ext uri="{BB962C8B-B14F-4D97-AF65-F5344CB8AC3E}">
        <p14:creationId xmlns:p14="http://schemas.microsoft.com/office/powerpoint/2010/main" val="29207917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left)">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left)">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left)">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3208" y="609600"/>
            <a:ext cx="6643885" cy="533400"/>
          </a:xfrm>
          <a:solidFill>
            <a:schemeClr val="tx1">
              <a:lumMod val="95000"/>
              <a:lumOff val="5000"/>
            </a:schemeClr>
          </a:solidFill>
          <a:ln>
            <a:solidFill>
              <a:schemeClr val="bg1"/>
            </a:solidFill>
          </a:ln>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chemeClr val="bg1"/>
                </a:solidFill>
                <a:latin typeface="+mn-lt"/>
                <a:ea typeface="Verdana" panose="020B0604030504040204" pitchFamily="34" charset="0"/>
                <a:cs typeface="Verdana" panose="020B0604030504040204" pitchFamily="34" charset="0"/>
              </a:rPr>
              <a:t>Surpassing Grace of God</a:t>
            </a:r>
          </a:p>
        </p:txBody>
      </p:sp>
      <p:sp>
        <p:nvSpPr>
          <p:cNvPr id="3" name="Title 1">
            <a:extLst>
              <a:ext uri="{FF2B5EF4-FFF2-40B4-BE49-F238E27FC236}">
                <a16:creationId xmlns:a16="http://schemas.microsoft.com/office/drawing/2014/main" id="{D0716AF4-C7E7-4D99-8FDF-96D646B4C9F3}"/>
              </a:ext>
            </a:extLst>
          </p:cNvPr>
          <p:cNvSpPr txBox="1">
            <a:spLocks/>
          </p:cNvSpPr>
          <p:nvPr/>
        </p:nvSpPr>
        <p:spPr bwMode="auto">
          <a:xfrm>
            <a:off x="1258456" y="1295400"/>
            <a:ext cx="6643885" cy="1219200"/>
          </a:xfrm>
          <a:prstGeom prst="rect">
            <a:avLst/>
          </a:prstGeom>
          <a:solidFill>
            <a:schemeClr val="tx1">
              <a:lumMod val="95000"/>
              <a:lumOff val="5000"/>
            </a:schemeClr>
          </a:solidFill>
          <a:ln>
            <a:solidFill>
              <a:srgbClr val="0070C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II. </a:t>
            </a:r>
            <a:r>
              <a:rPr lang="en-US" sz="3600" dirty="0">
                <a:solidFill>
                  <a:srgbClr val="FFFF00"/>
                </a:solidFill>
                <a:latin typeface="+mn-lt"/>
                <a:ea typeface="Verdana" panose="020B0604030504040204" pitchFamily="34" charset="0"/>
                <a:cs typeface="Verdana" panose="020B0604030504040204" pitchFamily="34" charset="0"/>
              </a:rPr>
              <a:t>Expected reactions</a:t>
            </a:r>
            <a:br>
              <a:rPr lang="en-US" sz="3600" dirty="0">
                <a:solidFill>
                  <a:srgbClr val="FFFF00"/>
                </a:solidFill>
                <a:latin typeface="+mn-lt"/>
                <a:ea typeface="Verdana" panose="020B0604030504040204" pitchFamily="34" charset="0"/>
                <a:cs typeface="Verdana" panose="020B0604030504040204" pitchFamily="34" charset="0"/>
              </a:rPr>
            </a:br>
            <a:r>
              <a:rPr lang="en-US" sz="3600" dirty="0">
                <a:solidFill>
                  <a:srgbClr val="FFFF00"/>
                </a:solidFill>
                <a:latin typeface="+mn-lt"/>
                <a:ea typeface="Verdana" panose="020B0604030504040204" pitchFamily="34" charset="0"/>
                <a:cs typeface="Verdana" panose="020B0604030504040204" pitchFamily="34" charset="0"/>
              </a:rPr>
              <a:t>of people</a:t>
            </a:r>
            <a:endParaRPr lang="en-US" sz="30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3186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pPr algn="ctr"/>
            <a:r>
              <a:rPr lang="en-US" sz="3400" dirty="0">
                <a:solidFill>
                  <a:schemeClr val="bg1"/>
                </a:solidFill>
              </a:rPr>
              <a:t>Ro.2:4</a:t>
            </a:r>
          </a:p>
        </p:txBody>
      </p:sp>
      <p:sp>
        <p:nvSpPr>
          <p:cNvPr id="3" name="Content Placeholder 2"/>
          <p:cNvSpPr>
            <a:spLocks noGrp="1"/>
          </p:cNvSpPr>
          <p:nvPr>
            <p:ph idx="1"/>
          </p:nvPr>
        </p:nvSpPr>
        <p:spPr>
          <a:xfrm>
            <a:off x="457200" y="1524000"/>
            <a:ext cx="8229600" cy="4800600"/>
          </a:xfrm>
        </p:spPr>
        <p:txBody>
          <a:bodyPr/>
          <a:lstStyle/>
          <a:p>
            <a:pPr marL="0" indent="0">
              <a:buNone/>
            </a:pPr>
            <a:endParaRPr lang="en-US" dirty="0"/>
          </a:p>
        </p:txBody>
      </p:sp>
      <p:sp>
        <p:nvSpPr>
          <p:cNvPr id="4" name="TextBox 3"/>
          <p:cNvSpPr txBox="1"/>
          <p:nvPr/>
        </p:nvSpPr>
        <p:spPr>
          <a:xfrm>
            <a:off x="457200" y="1524000"/>
            <a:ext cx="8229600" cy="2062103"/>
          </a:xfrm>
          <a:prstGeom prst="rect">
            <a:avLst/>
          </a:prstGeom>
          <a:solidFill>
            <a:schemeClr val="accent6">
              <a:lumMod val="50000"/>
            </a:schemeClr>
          </a:solidFill>
          <a:ln>
            <a:solidFill>
              <a:schemeClr val="bg2">
                <a:lumMod val="75000"/>
              </a:schemeClr>
            </a:solidFill>
          </a:ln>
          <a:effectLst>
            <a:outerShdw blurRad="50800" dist="38100" algn="l" rotWithShape="0">
              <a:prstClr val="black">
                <a:alpha val="40000"/>
              </a:prstClr>
            </a:outerShdw>
          </a:effectLst>
        </p:spPr>
        <p:txBody>
          <a:bodyPr wrap="square" rtlCol="0">
            <a:spAutoFit/>
          </a:bodyPr>
          <a:lstStyle/>
          <a:p>
            <a:r>
              <a:rPr lang="en-US" sz="3200" baseline="30000" dirty="0">
                <a:solidFill>
                  <a:schemeClr val="bg1"/>
                </a:solidFill>
                <a:latin typeface="Calibri" pitchFamily="34" charset="0"/>
              </a:rPr>
              <a:t>4</a:t>
            </a:r>
            <a:r>
              <a:rPr lang="en-US" sz="3200" dirty="0">
                <a:solidFill>
                  <a:schemeClr val="bg1"/>
                </a:solidFill>
                <a:latin typeface="Calibri" pitchFamily="34" charset="0"/>
              </a:rPr>
              <a:t>Or do you despise  </a:t>
            </a:r>
            <a:r>
              <a:rPr lang="en-US" sz="3200" dirty="0">
                <a:solidFill>
                  <a:srgbClr val="FFFFCC"/>
                </a:solidFill>
                <a:latin typeface="Calibri" pitchFamily="34" charset="0"/>
              </a:rPr>
              <a:t>[think lightly of]</a:t>
            </a:r>
            <a:r>
              <a:rPr lang="en-US" sz="3200" dirty="0">
                <a:solidFill>
                  <a:schemeClr val="bg1"/>
                </a:solidFill>
                <a:latin typeface="Calibri" pitchFamily="34" charset="0"/>
              </a:rPr>
              <a:t> the riches of his goodness </a:t>
            </a:r>
            <a:r>
              <a:rPr lang="en-US" sz="3200" dirty="0">
                <a:solidFill>
                  <a:srgbClr val="FFFFCC"/>
                </a:solidFill>
                <a:latin typeface="Calibri" pitchFamily="34" charset="0"/>
              </a:rPr>
              <a:t>[kindness],</a:t>
            </a:r>
            <a:r>
              <a:rPr lang="en-US" sz="3200" dirty="0">
                <a:solidFill>
                  <a:schemeClr val="bg1"/>
                </a:solidFill>
                <a:latin typeface="Calibri" pitchFamily="34" charset="0"/>
              </a:rPr>
              <a:t> forbearance and longsuffering, not knowing that the goodness of God leads you to repentance?  </a:t>
            </a:r>
            <a:endParaRPr lang="en-US" sz="2400" dirty="0">
              <a:solidFill>
                <a:schemeClr val="bg1"/>
              </a:solidFill>
              <a:latin typeface="Calibri" pitchFamily="34" charset="0"/>
            </a:endParaRPr>
          </a:p>
        </p:txBody>
      </p:sp>
      <p:sp>
        <p:nvSpPr>
          <p:cNvPr id="5" name="Rectangle 4"/>
          <p:cNvSpPr/>
          <p:nvPr/>
        </p:nvSpPr>
        <p:spPr bwMode="auto">
          <a:xfrm>
            <a:off x="2394530" y="1637144"/>
            <a:ext cx="1272306" cy="381000"/>
          </a:xfrm>
          <a:prstGeom prst="rect">
            <a:avLst/>
          </a:prstGeom>
          <a:solidFill>
            <a:srgbClr val="CCFFFF">
              <a:alpha val="31000"/>
            </a:srgbClr>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CCFFFF"/>
              </a:solidFill>
              <a:effectLst/>
              <a:latin typeface="Arial" charset="0"/>
            </a:endParaRPr>
          </a:p>
        </p:txBody>
      </p:sp>
      <p:sp>
        <p:nvSpPr>
          <p:cNvPr id="7" name="Rectangle 6"/>
          <p:cNvSpPr/>
          <p:nvPr/>
        </p:nvSpPr>
        <p:spPr bwMode="auto">
          <a:xfrm>
            <a:off x="3382820" y="3124200"/>
            <a:ext cx="1953492" cy="381000"/>
          </a:xfrm>
          <a:prstGeom prst="rect">
            <a:avLst/>
          </a:prstGeom>
          <a:solidFill>
            <a:srgbClr val="CCFFFF">
              <a:alpha val="31000"/>
            </a:srgbClr>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CCFFFF"/>
              </a:solidFill>
              <a:effectLst/>
              <a:latin typeface="Arial" charset="0"/>
            </a:endParaRPr>
          </a:p>
        </p:txBody>
      </p:sp>
      <p:cxnSp>
        <p:nvCxnSpPr>
          <p:cNvPr id="9" name="Straight Connector 8"/>
          <p:cNvCxnSpPr/>
          <p:nvPr/>
        </p:nvCxnSpPr>
        <p:spPr bwMode="auto">
          <a:xfrm flipV="1">
            <a:off x="1503216" y="2496059"/>
            <a:ext cx="1600200" cy="1"/>
          </a:xfrm>
          <a:prstGeom prst="line">
            <a:avLst/>
          </a:prstGeom>
          <a:solidFill>
            <a:schemeClr val="accent1"/>
          </a:solidFill>
          <a:ln w="571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flipV="1">
            <a:off x="6458528" y="2971800"/>
            <a:ext cx="1600200" cy="1"/>
          </a:xfrm>
          <a:prstGeom prst="line">
            <a:avLst/>
          </a:prstGeom>
          <a:solidFill>
            <a:schemeClr val="accent1"/>
          </a:solidFill>
          <a:ln w="571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Oval Callout 10"/>
          <p:cNvSpPr/>
          <p:nvPr/>
        </p:nvSpPr>
        <p:spPr bwMode="auto">
          <a:xfrm>
            <a:off x="5029200" y="147697"/>
            <a:ext cx="3505200" cy="2062103"/>
          </a:xfrm>
          <a:prstGeom prst="wedgeEllipseCallout">
            <a:avLst>
              <a:gd name="adj1" fmla="val -58753"/>
              <a:gd name="adj2" fmla="val 56694"/>
            </a:avLst>
          </a:prstGeom>
          <a:solidFill>
            <a:srgbClr val="CC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a:ln>
                  <a:noFill/>
                </a:ln>
                <a:effectLst/>
                <a:latin typeface="Calibri" pitchFamily="34" charset="0"/>
              </a:rPr>
              <a:t>Goodness, generosity;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a:ln>
                  <a:noFill/>
                </a:ln>
                <a:effectLst/>
                <a:latin typeface="Calibri" pitchFamily="34" charset="0"/>
              </a:rPr>
              <a:t>‘</a:t>
            </a:r>
            <a:r>
              <a:rPr kumimoji="0" lang="en-US" sz="3200" i="1" u="none" strike="noStrike" cap="none" normalizeH="0" baseline="0" dirty="0">
                <a:ln>
                  <a:noFill/>
                </a:ln>
                <a:effectLst/>
                <a:latin typeface="Calibri" pitchFamily="34" charset="0"/>
              </a:rPr>
              <a:t>How kind He has been</a:t>
            </a:r>
            <a:r>
              <a:rPr kumimoji="0" lang="en-US" sz="3200" i="0" u="none" strike="noStrike" cap="none" normalizeH="0" baseline="0" dirty="0">
                <a:ln>
                  <a:noFill/>
                </a:ln>
                <a:effectLst/>
                <a:latin typeface="Calibri" pitchFamily="34" charset="0"/>
              </a:rPr>
              <a:t>’</a:t>
            </a:r>
          </a:p>
        </p:txBody>
      </p:sp>
      <p:sp>
        <p:nvSpPr>
          <p:cNvPr id="8" name="Rectangle 7"/>
          <p:cNvSpPr/>
          <p:nvPr/>
        </p:nvSpPr>
        <p:spPr bwMode="auto">
          <a:xfrm>
            <a:off x="1524000" y="3886200"/>
            <a:ext cx="2971800" cy="1066800"/>
          </a:xfrm>
          <a:prstGeom prst="rect">
            <a:avLst/>
          </a:prstGeom>
          <a:solidFill>
            <a:schemeClr val="tx1"/>
          </a:solid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a:ln>
                  <a:noFill/>
                </a:ln>
                <a:solidFill>
                  <a:schemeClr val="bg1"/>
                </a:solidFill>
                <a:effectLst/>
              </a:rPr>
              <a:t>Luke 15,</a:t>
            </a:r>
          </a:p>
          <a:p>
            <a:pPr marL="0" marR="0" indent="0" algn="ctr" defTabSz="914400" rtl="0" eaLnBrk="0" fontAlgn="base" latinLnBrk="0" hangingPunct="0">
              <a:lnSpc>
                <a:spcPct val="100000"/>
              </a:lnSpc>
              <a:spcBef>
                <a:spcPct val="0"/>
              </a:spcBef>
              <a:spcAft>
                <a:spcPct val="0"/>
              </a:spcAft>
              <a:buClrTx/>
              <a:buSzTx/>
              <a:buFontTx/>
              <a:buNone/>
              <a:tabLst/>
            </a:pPr>
            <a:r>
              <a:rPr lang="en-US" sz="3200" dirty="0">
                <a:solidFill>
                  <a:srgbClr val="CCFFFF"/>
                </a:solidFill>
              </a:rPr>
              <a:t>Prodigal son</a:t>
            </a:r>
            <a:endParaRPr kumimoji="0" lang="en-US" sz="3200" i="0" u="none" strike="noStrike" cap="none" normalizeH="0" baseline="0" dirty="0">
              <a:ln>
                <a:noFill/>
              </a:ln>
              <a:solidFill>
                <a:srgbClr val="CCFFFF"/>
              </a:solidFill>
              <a:effectLst/>
            </a:endParaRPr>
          </a:p>
        </p:txBody>
      </p:sp>
      <p:sp>
        <p:nvSpPr>
          <p:cNvPr id="12" name="Rectangle 11"/>
          <p:cNvSpPr/>
          <p:nvPr/>
        </p:nvSpPr>
        <p:spPr bwMode="auto">
          <a:xfrm>
            <a:off x="4648200" y="3886200"/>
            <a:ext cx="2971800" cy="1066800"/>
          </a:xfrm>
          <a:prstGeom prst="rect">
            <a:avLst/>
          </a:prstGeom>
          <a:solidFill>
            <a:schemeClr val="tx1"/>
          </a:solid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a:ln>
                  <a:noFill/>
                </a:ln>
                <a:solidFill>
                  <a:schemeClr val="bg1"/>
                </a:solidFill>
                <a:effectLst/>
              </a:rPr>
              <a:t>Luke 19,</a:t>
            </a:r>
          </a:p>
          <a:p>
            <a:pPr marL="0" marR="0" indent="0" algn="ctr" defTabSz="914400" rtl="0" eaLnBrk="0" fontAlgn="base" latinLnBrk="0" hangingPunct="0">
              <a:lnSpc>
                <a:spcPct val="100000"/>
              </a:lnSpc>
              <a:spcBef>
                <a:spcPct val="0"/>
              </a:spcBef>
              <a:spcAft>
                <a:spcPct val="0"/>
              </a:spcAft>
              <a:buClrTx/>
              <a:buSzTx/>
              <a:buFontTx/>
              <a:buNone/>
              <a:tabLst/>
            </a:pPr>
            <a:r>
              <a:rPr lang="en-US" sz="3200" dirty="0" err="1">
                <a:solidFill>
                  <a:srgbClr val="CCFFFF"/>
                </a:solidFill>
              </a:rPr>
              <a:t>Zacchaeus</a:t>
            </a:r>
            <a:endParaRPr kumimoji="0" lang="en-US" sz="3200" i="0" u="none" strike="noStrike" cap="none" normalizeH="0" baseline="0" dirty="0">
              <a:ln>
                <a:noFill/>
              </a:ln>
              <a:solidFill>
                <a:srgbClr val="CCFFFF"/>
              </a:solidFill>
              <a:effectLst/>
            </a:endParaRPr>
          </a:p>
        </p:txBody>
      </p:sp>
      <p:cxnSp>
        <p:nvCxnSpPr>
          <p:cNvPr id="13" name="Straight Connector 12">
            <a:extLst>
              <a:ext uri="{FF2B5EF4-FFF2-40B4-BE49-F238E27FC236}">
                <a16:creationId xmlns:a16="http://schemas.microsoft.com/office/drawing/2014/main" id="{D43E9D9D-0FE0-4B12-A82B-EB19575B31C8}"/>
              </a:ext>
            </a:extLst>
          </p:cNvPr>
          <p:cNvCxnSpPr/>
          <p:nvPr/>
        </p:nvCxnSpPr>
        <p:spPr bwMode="auto">
          <a:xfrm flipV="1">
            <a:off x="1294810" y="3475179"/>
            <a:ext cx="903271" cy="1"/>
          </a:xfrm>
          <a:prstGeom prst="line">
            <a:avLst/>
          </a:prstGeom>
          <a:solidFill>
            <a:schemeClr val="accent1"/>
          </a:solidFill>
          <a:ln w="571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4602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left)">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11" grpId="0" animBg="1"/>
      <p:bldP spid="8"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pPr algn="ctr"/>
            <a:r>
              <a:rPr lang="en-US" sz="3600" dirty="0">
                <a:solidFill>
                  <a:schemeClr val="bg1"/>
                </a:solidFill>
              </a:rPr>
              <a:t>2 Pt.3:9</a:t>
            </a:r>
          </a:p>
        </p:txBody>
      </p:sp>
      <p:sp>
        <p:nvSpPr>
          <p:cNvPr id="3" name="Content Placeholder 2"/>
          <p:cNvSpPr>
            <a:spLocks noGrp="1"/>
          </p:cNvSpPr>
          <p:nvPr>
            <p:ph idx="1"/>
          </p:nvPr>
        </p:nvSpPr>
        <p:spPr>
          <a:xfrm>
            <a:off x="457200" y="1524000"/>
            <a:ext cx="8229600" cy="4800600"/>
          </a:xfrm>
        </p:spPr>
        <p:txBody>
          <a:bodyPr/>
          <a:lstStyle/>
          <a:p>
            <a:endParaRPr lang="en-US" dirty="0"/>
          </a:p>
        </p:txBody>
      </p:sp>
      <p:sp>
        <p:nvSpPr>
          <p:cNvPr id="4" name="TextBox 3"/>
          <p:cNvSpPr txBox="1"/>
          <p:nvPr/>
        </p:nvSpPr>
        <p:spPr>
          <a:xfrm>
            <a:off x="457200" y="1524000"/>
            <a:ext cx="8229600" cy="2062103"/>
          </a:xfrm>
          <a:prstGeom prst="rect">
            <a:avLst/>
          </a:prstGeom>
          <a:solidFill>
            <a:schemeClr val="accent6">
              <a:lumMod val="50000"/>
            </a:schemeClr>
          </a:solidFill>
          <a:ln>
            <a:solidFill>
              <a:schemeClr val="bg2">
                <a:lumMod val="75000"/>
              </a:schemeClr>
            </a:solidFill>
          </a:ln>
          <a:effectLst>
            <a:outerShdw blurRad="50800" dist="38100" algn="l" rotWithShape="0">
              <a:prstClr val="black">
                <a:alpha val="40000"/>
              </a:prstClr>
            </a:outerShdw>
          </a:effectLst>
        </p:spPr>
        <p:txBody>
          <a:bodyPr wrap="square" rtlCol="0">
            <a:spAutoFit/>
          </a:bodyPr>
          <a:lstStyle/>
          <a:p>
            <a:r>
              <a:rPr lang="en-US" sz="3200" dirty="0">
                <a:solidFill>
                  <a:schemeClr val="bg1"/>
                </a:solidFill>
                <a:latin typeface="Calibri" pitchFamily="34" charset="0"/>
              </a:rPr>
              <a:t>The Lord is not slack concerning his promise, as some count slackness, but is longsuffering toward us, not wishing that any should perish, but that all should come to repentance  </a:t>
            </a:r>
            <a:endParaRPr lang="en-US" sz="2400" dirty="0">
              <a:solidFill>
                <a:schemeClr val="bg1"/>
              </a:solidFill>
              <a:latin typeface="Calibri" pitchFamily="34" charset="0"/>
            </a:endParaRPr>
          </a:p>
        </p:txBody>
      </p:sp>
      <p:sp>
        <p:nvSpPr>
          <p:cNvPr id="5" name="Rectangle 4"/>
          <p:cNvSpPr/>
          <p:nvPr/>
        </p:nvSpPr>
        <p:spPr bwMode="auto">
          <a:xfrm>
            <a:off x="2401456" y="1637144"/>
            <a:ext cx="1505528" cy="381000"/>
          </a:xfrm>
          <a:prstGeom prst="rect">
            <a:avLst/>
          </a:prstGeom>
          <a:solidFill>
            <a:srgbClr val="CCFFFF">
              <a:alpha val="31000"/>
            </a:srgbClr>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CCFFFF"/>
              </a:solidFill>
              <a:effectLst/>
              <a:latin typeface="Arial" charset="0"/>
            </a:endParaRPr>
          </a:p>
        </p:txBody>
      </p:sp>
      <p:sp>
        <p:nvSpPr>
          <p:cNvPr id="6" name="Rectangle 5"/>
          <p:cNvSpPr/>
          <p:nvPr/>
        </p:nvSpPr>
        <p:spPr bwMode="auto">
          <a:xfrm>
            <a:off x="5257800" y="2133600"/>
            <a:ext cx="2269646" cy="381000"/>
          </a:xfrm>
          <a:prstGeom prst="rect">
            <a:avLst/>
          </a:prstGeom>
          <a:solidFill>
            <a:srgbClr val="CCFFFF">
              <a:alpha val="31000"/>
            </a:srgbClr>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CCFFFF"/>
              </a:solidFill>
              <a:effectLst/>
              <a:latin typeface="Arial" charset="0"/>
            </a:endParaRPr>
          </a:p>
        </p:txBody>
      </p:sp>
      <p:sp>
        <p:nvSpPr>
          <p:cNvPr id="7" name="Rectangle 6"/>
          <p:cNvSpPr/>
          <p:nvPr/>
        </p:nvSpPr>
        <p:spPr bwMode="auto">
          <a:xfrm>
            <a:off x="505692" y="2618508"/>
            <a:ext cx="1752600" cy="381000"/>
          </a:xfrm>
          <a:prstGeom prst="rect">
            <a:avLst/>
          </a:prstGeom>
          <a:solidFill>
            <a:srgbClr val="CCFFFF">
              <a:alpha val="31000"/>
            </a:srgbClr>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CCFFFF"/>
              </a:solidFill>
              <a:effectLst/>
              <a:latin typeface="Arial" charset="0"/>
            </a:endParaRPr>
          </a:p>
        </p:txBody>
      </p:sp>
      <p:sp>
        <p:nvSpPr>
          <p:cNvPr id="12" name="Rectangle 11"/>
          <p:cNvSpPr/>
          <p:nvPr/>
        </p:nvSpPr>
        <p:spPr bwMode="auto">
          <a:xfrm>
            <a:off x="1161472" y="3092244"/>
            <a:ext cx="5858164" cy="381000"/>
          </a:xfrm>
          <a:prstGeom prst="rect">
            <a:avLst/>
          </a:prstGeom>
          <a:solidFill>
            <a:srgbClr val="CCFFFF">
              <a:alpha val="31000"/>
            </a:srgbClr>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rgbClr val="CCFFFF"/>
              </a:solidFill>
              <a:effectLst/>
              <a:latin typeface="Arial" charset="0"/>
            </a:endParaRPr>
          </a:p>
        </p:txBody>
      </p:sp>
      <p:sp>
        <p:nvSpPr>
          <p:cNvPr id="13" name="Line Callout 1 12"/>
          <p:cNvSpPr/>
          <p:nvPr/>
        </p:nvSpPr>
        <p:spPr bwMode="auto">
          <a:xfrm>
            <a:off x="1036780" y="4186297"/>
            <a:ext cx="7086600" cy="2062103"/>
          </a:xfrm>
          <a:prstGeom prst="borderCallout1">
            <a:avLst>
              <a:gd name="adj1" fmla="val -86271"/>
              <a:gd name="adj2" fmla="val 63906"/>
              <a:gd name="adj3" fmla="val 12236"/>
              <a:gd name="adj4" fmla="val 16548"/>
            </a:avLst>
          </a:prstGeom>
          <a:solidFill>
            <a:schemeClr val="tx1">
              <a:lumMod val="95000"/>
              <a:lumOff val="5000"/>
            </a:schemeClr>
          </a:solid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3200" dirty="0">
                <a:solidFill>
                  <a:schemeClr val="bg1"/>
                </a:solidFill>
                <a:latin typeface="Calibri" pitchFamily="34" charset="0"/>
              </a:rPr>
              <a:t>to be patient in bearing the offences and injuries of others; to be mild and slow in avenging; to be longsuffering, slow to anger, slow to punish </a:t>
            </a:r>
            <a:r>
              <a:rPr lang="en-US" sz="2000" dirty="0">
                <a:solidFill>
                  <a:schemeClr val="bg1"/>
                </a:solidFill>
                <a:latin typeface="Calibri" pitchFamily="34" charset="0"/>
              </a:rPr>
              <a:t>– Th.</a:t>
            </a:r>
          </a:p>
          <a:p>
            <a:endParaRPr lang="en-US" sz="3200" b="1" dirty="0">
              <a:solidFill>
                <a:schemeClr val="bg2">
                  <a:lumMod val="75000"/>
                </a:schemeClr>
              </a:solidFill>
              <a:latin typeface="Calibri" pitchFamily="34" charset="0"/>
            </a:endParaRPr>
          </a:p>
        </p:txBody>
      </p:sp>
    </p:spTree>
    <p:extLst>
      <p:ext uri="{BB962C8B-B14F-4D97-AF65-F5344CB8AC3E}">
        <p14:creationId xmlns:p14="http://schemas.microsoft.com/office/powerpoint/2010/main" val="250777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3208" y="609600"/>
            <a:ext cx="6643885" cy="533400"/>
          </a:xfrm>
          <a:solidFill>
            <a:schemeClr val="tx1">
              <a:lumMod val="95000"/>
              <a:lumOff val="5000"/>
            </a:schemeClr>
          </a:solidFill>
          <a:ln>
            <a:solidFill>
              <a:schemeClr val="bg1"/>
            </a:solidFill>
          </a:ln>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chemeClr val="bg1"/>
                </a:solidFill>
                <a:latin typeface="+mn-lt"/>
                <a:ea typeface="Verdana" panose="020B0604030504040204" pitchFamily="34" charset="0"/>
                <a:cs typeface="Verdana" panose="020B0604030504040204" pitchFamily="34" charset="0"/>
              </a:rPr>
              <a:t>Surpassing Grace of God</a:t>
            </a:r>
          </a:p>
        </p:txBody>
      </p:sp>
      <p:sp>
        <p:nvSpPr>
          <p:cNvPr id="3" name="Title 1">
            <a:extLst>
              <a:ext uri="{FF2B5EF4-FFF2-40B4-BE49-F238E27FC236}">
                <a16:creationId xmlns:a16="http://schemas.microsoft.com/office/drawing/2014/main" id="{D0716AF4-C7E7-4D99-8FDF-96D646B4C9F3}"/>
              </a:ext>
            </a:extLst>
          </p:cNvPr>
          <p:cNvSpPr txBox="1">
            <a:spLocks/>
          </p:cNvSpPr>
          <p:nvPr/>
        </p:nvSpPr>
        <p:spPr bwMode="auto">
          <a:xfrm>
            <a:off x="1258456" y="1981200"/>
            <a:ext cx="6643885" cy="1219200"/>
          </a:xfrm>
          <a:prstGeom prst="rect">
            <a:avLst/>
          </a:prstGeom>
          <a:solidFill>
            <a:schemeClr val="tx1">
              <a:lumMod val="95000"/>
              <a:lumOff val="5000"/>
            </a:schemeClr>
          </a:solidFill>
          <a:ln>
            <a:solidFill>
              <a:srgbClr val="0070C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III. </a:t>
            </a:r>
            <a:r>
              <a:rPr lang="en-US" sz="3600" dirty="0">
                <a:solidFill>
                  <a:srgbClr val="FFFF00"/>
                </a:solidFill>
                <a:latin typeface="+mn-lt"/>
                <a:ea typeface="Verdana" panose="020B0604030504040204" pitchFamily="34" charset="0"/>
                <a:cs typeface="Verdana" panose="020B0604030504040204" pitchFamily="34" charset="0"/>
              </a:rPr>
              <a:t>Actual reactions of many</a:t>
            </a:r>
            <a:endParaRPr lang="en-US" sz="3000" dirty="0">
              <a:solidFill>
                <a:schemeClr val="bg1"/>
              </a:solidFill>
              <a:latin typeface="+mn-lt"/>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4D731F30-BE8D-4477-9325-B0231A5361CA}"/>
              </a:ext>
            </a:extLst>
          </p:cNvPr>
          <p:cNvSpPr txBox="1">
            <a:spLocks/>
          </p:cNvSpPr>
          <p:nvPr/>
        </p:nvSpPr>
        <p:spPr bwMode="auto">
          <a:xfrm>
            <a:off x="1258456" y="1295400"/>
            <a:ext cx="6643885" cy="5334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II. </a:t>
            </a:r>
            <a:r>
              <a:rPr lang="en-US" sz="2400" dirty="0">
                <a:solidFill>
                  <a:schemeClr val="bg1"/>
                </a:solidFill>
                <a:latin typeface="+mn-lt"/>
                <a:ea typeface="Verdana" panose="020B0604030504040204" pitchFamily="34" charset="0"/>
                <a:cs typeface="Verdana" panose="020B0604030504040204" pitchFamily="34" charset="0"/>
              </a:rPr>
              <a:t>Expected reactions of people</a:t>
            </a:r>
          </a:p>
        </p:txBody>
      </p:sp>
    </p:spTree>
    <p:extLst>
      <p:ext uri="{BB962C8B-B14F-4D97-AF65-F5344CB8AC3E}">
        <p14:creationId xmlns:p14="http://schemas.microsoft.com/office/powerpoint/2010/main" val="3879371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2800" dirty="0">
                <a:solidFill>
                  <a:schemeClr val="bg1"/>
                </a:solidFill>
              </a:rPr>
              <a:t>1. </a:t>
            </a:r>
            <a:r>
              <a:rPr lang="en-US" altLang="en-US" sz="3400" dirty="0">
                <a:solidFill>
                  <a:srgbClr val="FFFF00"/>
                </a:solidFill>
              </a:rPr>
              <a:t>Most </a:t>
            </a:r>
            <a:r>
              <a:rPr lang="en-US" altLang="en-US" sz="3400" u="sng" dirty="0">
                <a:solidFill>
                  <a:srgbClr val="FFFF00"/>
                </a:solidFill>
              </a:rPr>
              <a:t>disregard</a:t>
            </a:r>
            <a:r>
              <a:rPr lang="en-US" altLang="en-US" sz="3400" dirty="0">
                <a:solidFill>
                  <a:srgbClr val="FFFF00"/>
                </a:solidFill>
              </a:rPr>
              <a:t> His grace</a:t>
            </a:r>
            <a:endParaRPr lang="en-US" altLang="en-US" sz="3400" dirty="0">
              <a:solidFill>
                <a:schemeClr val="bg1"/>
              </a:solidFill>
            </a:endParaRPr>
          </a:p>
        </p:txBody>
      </p:sp>
      <p:sp>
        <p:nvSpPr>
          <p:cNvPr id="3075" name="Rectangle 3"/>
          <p:cNvSpPr>
            <a:spLocks noGrp="1" noChangeArrowheads="1"/>
          </p:cNvSpPr>
          <p:nvPr>
            <p:ph type="body" idx="1"/>
          </p:nvPr>
        </p:nvSpPr>
        <p:spPr>
          <a:xfrm>
            <a:off x="457200" y="914400"/>
            <a:ext cx="8229600" cy="5504872"/>
          </a:xfrm>
        </p:spPr>
        <p:txBody>
          <a:bodyPr/>
          <a:lstStyle/>
          <a:p>
            <a:pPr marL="0" indent="0" algn="ctr">
              <a:spcAft>
                <a:spcPts val="600"/>
              </a:spcAft>
              <a:buNone/>
            </a:pPr>
            <a:r>
              <a:rPr lang="en-US" altLang="en-US" sz="3100" dirty="0">
                <a:solidFill>
                  <a:schemeClr val="bg1"/>
                </a:solidFill>
              </a:rPr>
              <a:t>Ro.5:2   </a:t>
            </a:r>
            <a:r>
              <a:rPr lang="en-US" altLang="en-US" sz="2800" dirty="0">
                <a:solidFill>
                  <a:schemeClr val="bg1"/>
                </a:solidFill>
              </a:rPr>
              <a:t>[1 P.1:4]</a:t>
            </a:r>
            <a:endParaRPr lang="en-US" altLang="en-US" dirty="0">
              <a:solidFill>
                <a:schemeClr val="bg1"/>
              </a:solidFill>
            </a:endParaRPr>
          </a:p>
          <a:p>
            <a:pPr marL="0" indent="0" algn="ctr">
              <a:spcAft>
                <a:spcPts val="0"/>
              </a:spcAft>
              <a:buNone/>
            </a:pPr>
            <a:r>
              <a:rPr lang="en-US" altLang="en-US" sz="2400" dirty="0">
                <a:solidFill>
                  <a:schemeClr val="bg1"/>
                </a:solidFill>
              </a:rPr>
              <a:t>2. </a:t>
            </a:r>
            <a:r>
              <a:rPr lang="en-US" altLang="en-US" sz="3400" dirty="0">
                <a:solidFill>
                  <a:srgbClr val="FFFF00"/>
                </a:solidFill>
              </a:rPr>
              <a:t>Many </a:t>
            </a:r>
            <a:r>
              <a:rPr lang="en-US" altLang="en-US" sz="3400" u="sng" dirty="0">
                <a:solidFill>
                  <a:srgbClr val="FFFF00"/>
                </a:solidFill>
              </a:rPr>
              <a:t>distort</a:t>
            </a:r>
            <a:r>
              <a:rPr lang="en-US" altLang="en-US" sz="3400" dirty="0">
                <a:solidFill>
                  <a:srgbClr val="FFFF00"/>
                </a:solidFill>
              </a:rPr>
              <a:t> His grace</a:t>
            </a:r>
          </a:p>
          <a:p>
            <a:pPr marL="0" indent="0">
              <a:spcAft>
                <a:spcPts val="300"/>
              </a:spcAft>
              <a:buNone/>
            </a:pPr>
            <a:r>
              <a:rPr lang="en-US" altLang="en-US" dirty="0">
                <a:solidFill>
                  <a:schemeClr val="bg1"/>
                </a:solidFill>
              </a:rPr>
              <a:t>1 Pt.5</a:t>
            </a:r>
            <a:r>
              <a:rPr lang="en-US" altLang="en-US" baseline="30000" dirty="0">
                <a:solidFill>
                  <a:schemeClr val="bg1"/>
                </a:solidFill>
              </a:rPr>
              <a:t>12</a:t>
            </a:r>
            <a:r>
              <a:rPr lang="en-US" altLang="en-US" dirty="0">
                <a:solidFill>
                  <a:schemeClr val="bg1"/>
                </a:solidFill>
              </a:rPr>
              <a:t> </a:t>
            </a:r>
            <a:r>
              <a:rPr lang="en-US" altLang="en-US" sz="3000" dirty="0">
                <a:solidFill>
                  <a:srgbClr val="FFFFCC"/>
                </a:solidFill>
              </a:rPr>
              <a:t>By Silvanus, our faithful brother as I consider him, I have written to you briefly, exhorting and testifying that this is the </a:t>
            </a:r>
            <a:r>
              <a:rPr lang="en-US" altLang="en-US" sz="3000" b="1" u="sng" dirty="0">
                <a:solidFill>
                  <a:schemeClr val="bg1"/>
                </a:solidFill>
              </a:rPr>
              <a:t>true</a:t>
            </a:r>
            <a:r>
              <a:rPr lang="en-US" altLang="en-US" sz="3000" dirty="0">
                <a:solidFill>
                  <a:srgbClr val="FFFFCC"/>
                </a:solidFill>
              </a:rPr>
              <a:t> </a:t>
            </a:r>
            <a:r>
              <a:rPr lang="en-US" altLang="en-US" sz="3000" b="1" u="sng" dirty="0">
                <a:solidFill>
                  <a:schemeClr val="bg1"/>
                </a:solidFill>
              </a:rPr>
              <a:t>grace</a:t>
            </a:r>
            <a:r>
              <a:rPr lang="en-US" altLang="en-US" sz="3000" dirty="0">
                <a:solidFill>
                  <a:srgbClr val="FFFFCC"/>
                </a:solidFill>
              </a:rPr>
              <a:t> of God in which you stand…</a:t>
            </a:r>
          </a:p>
          <a:p>
            <a:pPr marL="573088" lvl="1" indent="-287338">
              <a:spcAft>
                <a:spcPts val="600"/>
              </a:spcAft>
              <a:buFont typeface="Wingdings" panose="05000000000000000000" pitchFamily="2" charset="2"/>
              <a:buChar char="§"/>
            </a:pPr>
            <a:r>
              <a:rPr lang="en-US" altLang="en-US" sz="3100" dirty="0">
                <a:solidFill>
                  <a:srgbClr val="CCFFCC"/>
                </a:solidFill>
              </a:rPr>
              <a:t>Some distort it by </a:t>
            </a:r>
            <a:r>
              <a:rPr lang="en-US" altLang="en-US" sz="3100" u="sng" dirty="0">
                <a:solidFill>
                  <a:srgbClr val="CCFFCC"/>
                </a:solidFill>
              </a:rPr>
              <a:t>practicing sin</a:t>
            </a:r>
            <a:r>
              <a:rPr lang="en-US" altLang="en-US" sz="3100" dirty="0">
                <a:solidFill>
                  <a:srgbClr val="CCFFCC"/>
                </a:solidFill>
              </a:rPr>
              <a:t>: </a:t>
            </a:r>
            <a:r>
              <a:rPr lang="en-US" altLang="en-US" sz="3100" dirty="0">
                <a:solidFill>
                  <a:schemeClr val="bg1"/>
                </a:solidFill>
              </a:rPr>
              <a:t>Ro.6:1-2</a:t>
            </a:r>
          </a:p>
          <a:p>
            <a:pPr marL="573088" lvl="1" indent="-287338">
              <a:spcAft>
                <a:spcPts val="600"/>
              </a:spcAft>
              <a:buFont typeface="Wingdings" panose="05000000000000000000" pitchFamily="2" charset="2"/>
              <a:buChar char="§"/>
            </a:pPr>
            <a:r>
              <a:rPr lang="en-US" altLang="en-US" sz="3100" dirty="0">
                <a:solidFill>
                  <a:srgbClr val="CCFFCC"/>
                </a:solidFill>
              </a:rPr>
              <a:t>Some distort it by </a:t>
            </a:r>
            <a:r>
              <a:rPr lang="en-US" altLang="en-US" sz="3100" u="sng" dirty="0">
                <a:solidFill>
                  <a:srgbClr val="CCFFCC"/>
                </a:solidFill>
              </a:rPr>
              <a:t>preaching lies</a:t>
            </a:r>
            <a:r>
              <a:rPr lang="en-US" altLang="en-US" sz="3100" dirty="0">
                <a:solidFill>
                  <a:srgbClr val="CCFFCC"/>
                </a:solidFill>
              </a:rPr>
              <a:t>:  </a:t>
            </a:r>
            <a:br>
              <a:rPr lang="en-US" altLang="en-US" sz="3100" dirty="0">
                <a:solidFill>
                  <a:schemeClr val="bg1"/>
                </a:solidFill>
              </a:rPr>
            </a:br>
            <a:r>
              <a:rPr lang="en-US" altLang="en-US" sz="3100" dirty="0">
                <a:solidFill>
                  <a:schemeClr val="bg1"/>
                </a:solidFill>
              </a:rPr>
              <a:t>2 Pt.2</a:t>
            </a:r>
            <a:r>
              <a:rPr lang="en-US" altLang="en-US" sz="3100" baseline="30000" dirty="0">
                <a:solidFill>
                  <a:schemeClr val="bg1"/>
                </a:solidFill>
              </a:rPr>
              <a:t>19</a:t>
            </a:r>
            <a:r>
              <a:rPr lang="en-US" altLang="en-US" sz="3100" dirty="0">
                <a:solidFill>
                  <a:schemeClr val="bg1"/>
                </a:solidFill>
              </a:rPr>
              <a:t> </a:t>
            </a:r>
            <a:r>
              <a:rPr lang="en-US" altLang="en-US" sz="3000" dirty="0">
                <a:solidFill>
                  <a:srgbClr val="FFFFCC"/>
                </a:solidFill>
              </a:rPr>
              <a:t>while they promise them </a:t>
            </a:r>
            <a:r>
              <a:rPr lang="en-US" altLang="en-US" sz="3000" dirty="0">
                <a:solidFill>
                  <a:schemeClr val="bg1"/>
                </a:solidFill>
              </a:rPr>
              <a:t>liberty</a:t>
            </a:r>
            <a:r>
              <a:rPr lang="en-US" altLang="en-US" sz="3000" dirty="0">
                <a:solidFill>
                  <a:srgbClr val="FFFFCC"/>
                </a:solidFill>
              </a:rPr>
              <a:t>, they themselves are </a:t>
            </a:r>
            <a:r>
              <a:rPr lang="en-US" altLang="en-US" sz="3000" dirty="0">
                <a:solidFill>
                  <a:schemeClr val="bg1"/>
                </a:solidFill>
              </a:rPr>
              <a:t>slaves</a:t>
            </a:r>
            <a:r>
              <a:rPr lang="en-US" altLang="en-US" sz="3000" dirty="0">
                <a:solidFill>
                  <a:srgbClr val="FFFFCC"/>
                </a:solidFill>
              </a:rPr>
              <a:t> of corruption.</a:t>
            </a:r>
          </a:p>
        </p:txBody>
      </p:sp>
    </p:spTree>
    <p:extLst>
      <p:ext uri="{BB962C8B-B14F-4D97-AF65-F5344CB8AC3E}">
        <p14:creationId xmlns:p14="http://schemas.microsoft.com/office/powerpoint/2010/main" val="251970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7224</TotalTime>
  <Words>1163</Words>
  <Application>Microsoft Office PowerPoint</Application>
  <PresentationFormat>On-screen Show (4:3)</PresentationFormat>
  <Paragraphs>96</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Verdana</vt:lpstr>
      <vt:lpstr>Wingdings</vt:lpstr>
      <vt:lpstr>Default Design</vt:lpstr>
      <vt:lpstr>PowerPoint Presentation</vt:lpstr>
      <vt:lpstr>I. Surpassing grace of God</vt:lpstr>
      <vt:lpstr>1. Seen in what He promised</vt:lpstr>
      <vt:lpstr>2. Seen in what He provided</vt:lpstr>
      <vt:lpstr>I. Surpassing Grace of God</vt:lpstr>
      <vt:lpstr>Ro.2:4</vt:lpstr>
      <vt:lpstr>2 Pt.3:9</vt:lpstr>
      <vt:lpstr>I. Surpassing Grace of God</vt:lpstr>
      <vt:lpstr>1. Most disregard His grace</vt:lpstr>
      <vt:lpstr>a.  Lies make people’s conduct the standard, not the Word</vt:lpstr>
      <vt:lpstr>a. Makes people’s conduct the standard, not the Word b. Accepts some Scripture, ignores others</vt:lpstr>
      <vt:lpstr>Cornelius: saved?</vt:lpstr>
      <vt:lpstr>a. Makes people’s conduct the standard, not the Word b. Accepts some Scripture, ignores others</vt:lpstr>
      <vt:lpstr>1. Makes people’s conduct the standard, not the Word 2. Accepts some Scripture, ignores others 3. Contradicts Scripture</vt:lpstr>
      <vt:lpstr>1. Makes people’s conduct the standard, not the Word 2. Accepts some Scripture, ignores others 3. Contradicts Scripture 4. If good fruit proves religious people are saved, why not the unreligious?</vt:lpstr>
      <vt:lpstr>1. Makes people’s conduct the standard, not the Word 2. Accepts some Scripture, ignores others 3. Contradicts Scripture 4. If good fruit proves religious people are  saved, why not  the unreligious? 5. Nullifies the cross</vt:lpstr>
      <vt:lpstr>1. Most disregard His grace, Jn.4:44 2. Many distort His grace, 1 Pt.5:12</vt:lpstr>
      <vt:lpstr>Short word history: grace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james johnson</cp:lastModifiedBy>
  <cp:revision>591</cp:revision>
  <dcterms:created xsi:type="dcterms:W3CDTF">2004-01-08T21:08:14Z</dcterms:created>
  <dcterms:modified xsi:type="dcterms:W3CDTF">2021-11-19T14:23:37Z</dcterms:modified>
</cp:coreProperties>
</file>