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446" r:id="rId3"/>
    <p:sldId id="369" r:id="rId4"/>
    <p:sldId id="468" r:id="rId5"/>
    <p:sldId id="469" r:id="rId6"/>
    <p:sldId id="470" r:id="rId7"/>
    <p:sldId id="471" r:id="rId8"/>
    <p:sldId id="366" r:id="rId9"/>
    <p:sldId id="457" r:id="rId10"/>
    <p:sldId id="458" r:id="rId11"/>
    <p:sldId id="447" r:id="rId12"/>
    <p:sldId id="459" r:id="rId13"/>
    <p:sldId id="460" r:id="rId14"/>
    <p:sldId id="456" r:id="rId15"/>
    <p:sldId id="461" r:id="rId16"/>
    <p:sldId id="462" r:id="rId17"/>
    <p:sldId id="463" r:id="rId18"/>
    <p:sldId id="464" r:id="rId19"/>
    <p:sldId id="465" r:id="rId20"/>
    <p:sldId id="466" r:id="rId21"/>
    <p:sldId id="46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FF"/>
    <a:srgbClr val="FFCC00"/>
    <a:srgbClr val="FFFFCC"/>
    <a:srgbClr val="FF9900"/>
    <a:srgbClr val="99FF33"/>
    <a:srgbClr val="800000"/>
    <a:srgbClr val="B2B2B2"/>
    <a:srgbClr val="FFCC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85982324-579F-448D-91E3-699A97D91D82}"/>
    <pc:docChg chg="delSld">
      <pc:chgData name="Ty Johnson" userId="2df4d96252200d5b" providerId="LiveId" clId="{85982324-579F-448D-91E3-699A97D91D82}" dt="2021-12-04T04:27:58.255" v="1" actId="47"/>
      <pc:docMkLst>
        <pc:docMk/>
      </pc:docMkLst>
      <pc:sldChg chg="del">
        <pc:chgData name="Ty Johnson" userId="2df4d96252200d5b" providerId="LiveId" clId="{85982324-579F-448D-91E3-699A97D91D82}" dt="2021-12-04T04:27:58.255" v="1" actId="47"/>
        <pc:sldMkLst>
          <pc:docMk/>
          <pc:sldMk cId="0" sldId="289"/>
        </pc:sldMkLst>
      </pc:sldChg>
      <pc:sldChg chg="del">
        <pc:chgData name="Ty Johnson" userId="2df4d96252200d5b" providerId="LiveId" clId="{85982324-579F-448D-91E3-699A97D91D82}" dt="2021-12-04T04:27:55.124" v="0" actId="47"/>
        <pc:sldMkLst>
          <pc:docMk/>
          <pc:sldMk cId="2890865879" sldId="303"/>
        </pc:sldMkLst>
      </pc:sldChg>
      <pc:sldChg chg="del">
        <pc:chgData name="Ty Johnson" userId="2df4d96252200d5b" providerId="LiveId" clId="{85982324-579F-448D-91E3-699A97D91D82}" dt="2021-12-04T04:27:55.124" v="0" actId="47"/>
        <pc:sldMkLst>
          <pc:docMk/>
          <pc:sldMk cId="297008950" sldId="365"/>
        </pc:sldMkLst>
      </pc:sldChg>
      <pc:sldChg chg="del">
        <pc:chgData name="Ty Johnson" userId="2df4d96252200d5b" providerId="LiveId" clId="{85982324-579F-448D-91E3-699A97D91D82}" dt="2021-12-04T04:27:55.124" v="0" actId="47"/>
        <pc:sldMkLst>
          <pc:docMk/>
          <pc:sldMk cId="3032081945" sldId="4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12/3/2021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746C3E7-3477-4CA5-B7DB-80818BCA1274}"/>
              </a:ext>
            </a:extLst>
          </p:cNvPr>
          <p:cNvSpPr/>
          <p:nvPr/>
        </p:nvSpPr>
        <p:spPr>
          <a:xfrm>
            <a:off x="2080676" y="533400"/>
            <a:ext cx="4987636" cy="1295400"/>
          </a:xfrm>
          <a:prstGeom prst="roundRect">
            <a:avLst/>
          </a:prstGeom>
          <a:solidFill>
            <a:schemeClr val="tx1"/>
          </a:solidFill>
          <a:ln w="635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CC"/>
                </a:solidFill>
              </a:rPr>
              <a:t>The Power of</a:t>
            </a:r>
            <a:br>
              <a:rPr lang="en-US" sz="3800" dirty="0">
                <a:solidFill>
                  <a:srgbClr val="FFFFCC"/>
                </a:solidFill>
              </a:rPr>
            </a:br>
            <a:r>
              <a:rPr lang="en-US" sz="3800" dirty="0">
                <a:solidFill>
                  <a:srgbClr val="FFFFCC"/>
                </a:solidFill>
              </a:rPr>
              <a:t>God’s Word</a:t>
            </a:r>
          </a:p>
        </p:txBody>
      </p:sp>
    </p:spTree>
    <p:extLst>
      <p:ext uri="{BB962C8B-B14F-4D97-AF65-F5344CB8AC3E}">
        <p14:creationId xmlns:p14="http://schemas.microsoft.com/office/powerpoint/2010/main" val="103987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CCFFCC"/>
                </a:solidFill>
              </a:rPr>
              <a:t>Word displays power in various ways</a:t>
            </a:r>
          </a:p>
        </p:txBody>
      </p:sp>
      <p:sp>
        <p:nvSpPr>
          <p:cNvPr id="3075" name="Rectangle 3"/>
          <p:cNvSpPr>
            <a:spLocks noGrp="1" noChangeArrowheads="1"/>
          </p:cNvSpPr>
          <p:nvPr>
            <p:ph type="body" idx="1"/>
          </p:nvPr>
        </p:nvSpPr>
        <p:spPr>
          <a:xfrm>
            <a:off x="457200" y="866481"/>
            <a:ext cx="8229600" cy="5562600"/>
          </a:xfrm>
        </p:spPr>
        <p:txBody>
          <a:bodyPr/>
          <a:lstStyle/>
          <a:p>
            <a:pPr>
              <a:spcAft>
                <a:spcPts val="800"/>
              </a:spcAft>
            </a:pPr>
            <a:r>
              <a:rPr lang="en-US" altLang="en-US" dirty="0">
                <a:solidFill>
                  <a:schemeClr val="bg1"/>
                </a:solidFill>
              </a:rPr>
              <a:t>Mk.4:35-41, tempest had no choice…</a:t>
            </a:r>
          </a:p>
          <a:p>
            <a:pPr>
              <a:spcAft>
                <a:spcPts val="800"/>
              </a:spcAft>
            </a:pPr>
            <a:r>
              <a:rPr lang="en-US" altLang="en-US" dirty="0">
                <a:solidFill>
                  <a:schemeClr val="bg1"/>
                </a:solidFill>
              </a:rPr>
              <a:t>Lk.8:11, seed is Word</a:t>
            </a:r>
          </a:p>
          <a:p>
            <a:pPr>
              <a:spcAft>
                <a:spcPts val="800"/>
              </a:spcAft>
            </a:pPr>
            <a:r>
              <a:rPr lang="en-US" altLang="en-US" dirty="0">
                <a:solidFill>
                  <a:schemeClr val="bg1"/>
                </a:solidFill>
              </a:rPr>
              <a:t>Jn.11:43, Lazarus  (Col.2:12-13)</a:t>
            </a:r>
          </a:p>
          <a:p>
            <a:r>
              <a:rPr lang="en-US" altLang="en-US" dirty="0">
                <a:solidFill>
                  <a:schemeClr val="bg1"/>
                </a:solidFill>
              </a:rPr>
              <a:t>Hb.1</a:t>
            </a:r>
            <a:r>
              <a:rPr lang="en-US" altLang="en-US" baseline="30000" dirty="0">
                <a:solidFill>
                  <a:schemeClr val="bg1"/>
                </a:solidFill>
              </a:rPr>
              <a:t>3</a:t>
            </a:r>
            <a:r>
              <a:rPr lang="en-US" altLang="en-US" dirty="0">
                <a:solidFill>
                  <a:schemeClr val="bg1"/>
                </a:solidFill>
              </a:rPr>
              <a:t> </a:t>
            </a:r>
            <a:r>
              <a:rPr lang="en-US" sz="3100" dirty="0">
                <a:solidFill>
                  <a:srgbClr val="FFFFCC"/>
                </a:solidFill>
              </a:rPr>
              <a:t>who being the brightness of His glory and the express image of His person, and </a:t>
            </a:r>
            <a:r>
              <a:rPr lang="en-US" sz="3100" u="sng" dirty="0">
                <a:solidFill>
                  <a:srgbClr val="FFFFCC"/>
                </a:solidFill>
              </a:rPr>
              <a:t>upholding all things by the word of His power</a:t>
            </a:r>
            <a:r>
              <a:rPr lang="en-US" sz="3100" dirty="0">
                <a:solidFill>
                  <a:srgbClr val="FFFFCC"/>
                </a:solidFill>
              </a:rPr>
              <a:t>, when He had by Himself purged our sins, sat down at the right hand of the Majesty on high.</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33004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CCFFCC"/>
                </a:solidFill>
              </a:rPr>
              <a:t>Word displays power in various ways</a:t>
            </a:r>
          </a:p>
        </p:txBody>
      </p:sp>
      <p:sp>
        <p:nvSpPr>
          <p:cNvPr id="3075" name="Rectangle 3"/>
          <p:cNvSpPr>
            <a:spLocks noGrp="1" noChangeArrowheads="1"/>
          </p:cNvSpPr>
          <p:nvPr>
            <p:ph type="body" idx="1"/>
          </p:nvPr>
        </p:nvSpPr>
        <p:spPr>
          <a:xfrm>
            <a:off x="381000" y="762000"/>
            <a:ext cx="8382000" cy="5895094"/>
          </a:xfrm>
        </p:spPr>
        <p:txBody>
          <a:bodyPr/>
          <a:lstStyle/>
          <a:p>
            <a:pPr>
              <a:spcAft>
                <a:spcPts val="300"/>
              </a:spcAft>
            </a:pPr>
            <a:r>
              <a:rPr lang="en-US" altLang="en-US" dirty="0">
                <a:solidFill>
                  <a:schemeClr val="bg1"/>
                </a:solidFill>
              </a:rPr>
              <a:t>Mt.4:1-11, power of word over </a:t>
            </a:r>
            <a:r>
              <a:rPr lang="en-US" altLang="en-US" dirty="0" err="1">
                <a:solidFill>
                  <a:schemeClr val="bg1"/>
                </a:solidFill>
              </a:rPr>
              <a:t>satan</a:t>
            </a:r>
            <a:endParaRPr lang="en-US" altLang="en-US" dirty="0">
              <a:solidFill>
                <a:schemeClr val="bg1"/>
              </a:solidFill>
            </a:endParaRPr>
          </a:p>
          <a:p>
            <a:pPr>
              <a:spcAft>
                <a:spcPts val="300"/>
              </a:spcAft>
            </a:pPr>
            <a:r>
              <a:rPr lang="en-US" altLang="en-US" dirty="0">
                <a:solidFill>
                  <a:schemeClr val="bg1"/>
                </a:solidFill>
              </a:rPr>
              <a:t>Ac.20:32, </a:t>
            </a:r>
            <a:r>
              <a:rPr lang="en-US" altLang="en-US" sz="3100" dirty="0">
                <a:solidFill>
                  <a:srgbClr val="FFFFCC"/>
                </a:solidFill>
              </a:rPr>
              <a:t>So now, brethren, I commend you to God and to the </a:t>
            </a:r>
            <a:r>
              <a:rPr lang="en-US" altLang="en-US" sz="3100" u="sng" dirty="0">
                <a:solidFill>
                  <a:srgbClr val="FFFFCC"/>
                </a:solidFill>
              </a:rPr>
              <a:t>word of His grace</a:t>
            </a:r>
            <a:r>
              <a:rPr lang="en-US" altLang="en-US" sz="3100" dirty="0">
                <a:solidFill>
                  <a:srgbClr val="FFFFCC"/>
                </a:solidFill>
              </a:rPr>
              <a:t>, which is able to build you up and give you an </a:t>
            </a:r>
            <a:r>
              <a:rPr lang="en-US" altLang="en-US" sz="3100" dirty="0" err="1">
                <a:solidFill>
                  <a:srgbClr val="FFFFCC"/>
                </a:solidFill>
              </a:rPr>
              <a:t>inheri-tance</a:t>
            </a:r>
            <a:r>
              <a:rPr lang="en-US" altLang="en-US" sz="3100" dirty="0">
                <a:solidFill>
                  <a:srgbClr val="FFFFCC"/>
                </a:solidFill>
              </a:rPr>
              <a:t> among all those who are sanctified.</a:t>
            </a:r>
          </a:p>
          <a:p>
            <a:pPr>
              <a:spcAft>
                <a:spcPts val="600"/>
              </a:spcAft>
            </a:pPr>
            <a:r>
              <a:rPr lang="en-US" altLang="en-US" dirty="0">
                <a:solidFill>
                  <a:schemeClr val="bg1"/>
                </a:solidFill>
              </a:rPr>
              <a:t>2 Th.2:15, </a:t>
            </a:r>
            <a:r>
              <a:rPr lang="en-US" altLang="en-US" sz="3100" dirty="0">
                <a:solidFill>
                  <a:srgbClr val="FFFFCC"/>
                </a:solidFill>
              </a:rPr>
              <a:t>Therefore, brethren, stand fast and hold the traditions which you were taught, whether by </a:t>
            </a:r>
            <a:r>
              <a:rPr lang="en-US" altLang="en-US" sz="3100" u="sng" dirty="0">
                <a:solidFill>
                  <a:srgbClr val="FFFFCC"/>
                </a:solidFill>
              </a:rPr>
              <a:t>word</a:t>
            </a:r>
            <a:r>
              <a:rPr lang="en-US" altLang="en-US" sz="3100" dirty="0">
                <a:solidFill>
                  <a:srgbClr val="FFFFCC"/>
                </a:solidFill>
              </a:rPr>
              <a:t> </a:t>
            </a:r>
            <a:r>
              <a:rPr lang="en-US" altLang="en-US" sz="3100" u="sng" dirty="0">
                <a:solidFill>
                  <a:srgbClr val="FFFFCC"/>
                </a:solidFill>
              </a:rPr>
              <a:t>or</a:t>
            </a:r>
            <a:r>
              <a:rPr lang="en-US" altLang="en-US" sz="3100" dirty="0">
                <a:solidFill>
                  <a:srgbClr val="FFFFCC"/>
                </a:solidFill>
              </a:rPr>
              <a:t> our </a:t>
            </a:r>
            <a:r>
              <a:rPr lang="en-US" altLang="en-US" sz="3100" u="sng" dirty="0">
                <a:solidFill>
                  <a:srgbClr val="FFFFCC"/>
                </a:solidFill>
              </a:rPr>
              <a:t>epistle</a:t>
            </a:r>
            <a:r>
              <a:rPr lang="en-US" altLang="en-US" sz="3100" dirty="0">
                <a:solidFill>
                  <a:srgbClr val="FFFFCC"/>
                </a:solidFill>
              </a:rPr>
              <a:t>.</a:t>
            </a:r>
          </a:p>
          <a:p>
            <a:pPr>
              <a:spcAft>
                <a:spcPts val="600"/>
              </a:spcAft>
            </a:pPr>
            <a:endParaRPr lang="en-US" altLang="en-US" dirty="0">
              <a:solidFill>
                <a:srgbClr val="FFFFCC"/>
              </a:solidFill>
            </a:endParaRPr>
          </a:p>
          <a:p>
            <a:pPr marL="0" indent="0">
              <a:buNone/>
            </a:pPr>
            <a:endParaRPr lang="en-US" b="1" dirty="0">
              <a:solidFill>
                <a:srgbClr val="FFFFCC"/>
              </a:solidFill>
            </a:endParaRPr>
          </a:p>
          <a:p>
            <a:endParaRPr lang="en-US" altLang="en-US" dirty="0">
              <a:solidFill>
                <a:schemeClr val="bg1"/>
              </a:solidFill>
            </a:endParaRPr>
          </a:p>
          <a:p>
            <a:pPr marL="0" indent="0">
              <a:buNone/>
            </a:pPr>
            <a:endParaRPr lang="en-US" altLang="en-US" dirty="0">
              <a:solidFill>
                <a:schemeClr val="bg1"/>
              </a:solidFill>
            </a:endParaRPr>
          </a:p>
        </p:txBody>
      </p:sp>
      <p:pic>
        <p:nvPicPr>
          <p:cNvPr id="2" name="Picture 1">
            <a:extLst>
              <a:ext uri="{FF2B5EF4-FFF2-40B4-BE49-F238E27FC236}">
                <a16:creationId xmlns:a16="http://schemas.microsoft.com/office/drawing/2014/main" id="{367DD1AE-915D-458F-AD92-7CBAED42D267}"/>
              </a:ext>
            </a:extLst>
          </p:cNvPr>
          <p:cNvPicPr>
            <a:picLocks noChangeAspect="1"/>
          </p:cNvPicPr>
          <p:nvPr/>
        </p:nvPicPr>
        <p:blipFill>
          <a:blip r:embed="rId2"/>
          <a:stretch>
            <a:fillRect/>
          </a:stretch>
        </p:blipFill>
        <p:spPr>
          <a:xfrm>
            <a:off x="4931887" y="5083644"/>
            <a:ext cx="1316513" cy="1545756"/>
          </a:xfrm>
          <a:prstGeom prst="rect">
            <a:avLst/>
          </a:prstGeom>
        </p:spPr>
      </p:pic>
      <p:pic>
        <p:nvPicPr>
          <p:cNvPr id="3" name="Picture 2">
            <a:extLst>
              <a:ext uri="{FF2B5EF4-FFF2-40B4-BE49-F238E27FC236}">
                <a16:creationId xmlns:a16="http://schemas.microsoft.com/office/drawing/2014/main" id="{89F1FFB1-BBC6-4A3B-BB46-43F7F3A74079}"/>
              </a:ext>
            </a:extLst>
          </p:cNvPr>
          <p:cNvPicPr>
            <a:picLocks noChangeAspect="1"/>
          </p:cNvPicPr>
          <p:nvPr/>
        </p:nvPicPr>
        <p:blipFill>
          <a:blip r:embed="rId3"/>
          <a:stretch>
            <a:fillRect/>
          </a:stretch>
        </p:blipFill>
        <p:spPr>
          <a:xfrm>
            <a:off x="2362200" y="5092485"/>
            <a:ext cx="1882100" cy="1545755"/>
          </a:xfrm>
          <a:prstGeom prst="rect">
            <a:avLst/>
          </a:prstGeom>
        </p:spPr>
      </p:pic>
    </p:spTree>
    <p:extLst>
      <p:ext uri="{BB962C8B-B14F-4D97-AF65-F5344CB8AC3E}">
        <p14:creationId xmlns:p14="http://schemas.microsoft.com/office/powerpoint/2010/main" val="23183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468" y="838200"/>
            <a:ext cx="7086600" cy="6096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Most people do not believe power of God’s word</a:t>
            </a:r>
          </a:p>
        </p:txBody>
      </p:sp>
      <p:sp>
        <p:nvSpPr>
          <p:cNvPr id="3" name="Title 1">
            <a:extLst>
              <a:ext uri="{FF2B5EF4-FFF2-40B4-BE49-F238E27FC236}">
                <a16:creationId xmlns:a16="http://schemas.microsoft.com/office/drawing/2014/main" id="{C1E18289-CD98-4665-AF41-6B80A9F41886}"/>
              </a:ext>
            </a:extLst>
          </p:cNvPr>
          <p:cNvSpPr txBox="1">
            <a:spLocks/>
          </p:cNvSpPr>
          <p:nvPr/>
        </p:nvSpPr>
        <p:spPr bwMode="auto">
          <a:xfrm>
            <a:off x="1029856" y="2429164"/>
            <a:ext cx="7086600" cy="1295400"/>
          </a:xfrm>
          <a:prstGeom prst="rect">
            <a:avLst/>
          </a:prstGeom>
          <a:solidFill>
            <a:schemeClr val="tx1"/>
          </a:solidFill>
          <a:ln>
            <a:solidFill>
              <a:srgbClr val="FFFF00"/>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CCFFFF"/>
                </a:solidFill>
                <a:latin typeface="+mn-lt"/>
                <a:ea typeface="Verdana" panose="020B0604030504040204" pitchFamily="34" charset="0"/>
                <a:cs typeface="Verdana" panose="020B0604030504040204" pitchFamily="34" charset="0"/>
              </a:rPr>
              <a:t>Explains importance God places on His word</a:t>
            </a:r>
            <a:endParaRPr lang="en-US" sz="38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62D7627C-0E52-4119-B626-4E92C3F6EE86}"/>
              </a:ext>
            </a:extLst>
          </p:cNvPr>
          <p:cNvSpPr txBox="1">
            <a:spLocks/>
          </p:cNvSpPr>
          <p:nvPr/>
        </p:nvSpPr>
        <p:spPr bwMode="auto">
          <a:xfrm>
            <a:off x="1029856" y="1627908"/>
            <a:ext cx="7086600" cy="609600"/>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chemeClr val="bg1"/>
                </a:solidFill>
                <a:latin typeface="+mn-lt"/>
                <a:ea typeface="Verdana" panose="020B0604030504040204" pitchFamily="34" charset="0"/>
                <a:cs typeface="Verdana" panose="020B0604030504040204" pitchFamily="34" charset="0"/>
              </a:rPr>
              <a:t>Examples of the power of God’s word</a:t>
            </a:r>
          </a:p>
        </p:txBody>
      </p:sp>
    </p:spTree>
    <p:extLst>
      <p:ext uri="{BB962C8B-B14F-4D97-AF65-F5344CB8AC3E}">
        <p14:creationId xmlns:p14="http://schemas.microsoft.com/office/powerpoint/2010/main" val="2639101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Preach the word</a:t>
            </a: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pPr>
            <a:r>
              <a:rPr lang="en-US" altLang="en-US" sz="3100" dirty="0">
                <a:solidFill>
                  <a:schemeClr val="bg1"/>
                </a:solidFill>
              </a:rPr>
              <a:t>2 Tim.4</a:t>
            </a:r>
            <a:r>
              <a:rPr lang="en-US" altLang="en-US" sz="3100" baseline="30000" dirty="0">
                <a:solidFill>
                  <a:srgbClr val="CCFFFF"/>
                </a:solidFill>
              </a:rPr>
              <a:t>1</a:t>
            </a:r>
            <a:r>
              <a:rPr lang="en-US" altLang="en-US" sz="3100" dirty="0">
                <a:solidFill>
                  <a:schemeClr val="bg1"/>
                </a:solidFill>
              </a:rPr>
              <a:t> </a:t>
            </a:r>
            <a:r>
              <a:rPr lang="en-US" altLang="en-US" sz="3100" dirty="0">
                <a:solidFill>
                  <a:srgbClr val="FFFFCC"/>
                </a:solidFill>
              </a:rPr>
              <a:t>I charge you therefore before God and the Lord Jesus Christ, who will judge the living and the dead at His appearing and His kingdom:  </a:t>
            </a:r>
            <a:r>
              <a:rPr lang="en-US" altLang="en-US" sz="3100" baseline="30000" dirty="0">
                <a:solidFill>
                  <a:srgbClr val="CCFFFF"/>
                </a:solidFill>
              </a:rPr>
              <a:t>2</a:t>
            </a:r>
            <a:r>
              <a:rPr lang="en-US" altLang="en-US" sz="3100" dirty="0">
                <a:solidFill>
                  <a:schemeClr val="bg1"/>
                </a:solidFill>
              </a:rPr>
              <a:t> </a:t>
            </a:r>
            <a:r>
              <a:rPr lang="en-US" altLang="en-US" sz="3100" dirty="0">
                <a:solidFill>
                  <a:srgbClr val="FFFFCC"/>
                </a:solidFill>
              </a:rPr>
              <a:t>Preach the word!  </a:t>
            </a:r>
            <a:br>
              <a:rPr lang="en-US" altLang="en-US" sz="3100" dirty="0">
                <a:solidFill>
                  <a:srgbClr val="FFFFCC"/>
                </a:solidFill>
              </a:rPr>
            </a:br>
            <a:r>
              <a:rPr lang="en-US" altLang="en-US" sz="3100" dirty="0">
                <a:solidFill>
                  <a:srgbClr val="FFFFCC"/>
                </a:solidFill>
              </a:rPr>
              <a:t>Be ready in season and out of season. Convince, rebuke, exhort, with all long-suffering and teaching.</a:t>
            </a:r>
          </a:p>
          <a:p>
            <a:pPr>
              <a:spcAft>
                <a:spcPts val="600"/>
              </a:spcAft>
            </a:pPr>
            <a:r>
              <a:rPr lang="en-US" altLang="en-US" sz="3100" dirty="0">
                <a:solidFill>
                  <a:schemeClr val="bg1"/>
                </a:solidFill>
              </a:rPr>
              <a:t>“We need new gospel for modern age”</a:t>
            </a:r>
          </a:p>
          <a:p>
            <a:pPr>
              <a:spcAft>
                <a:spcPts val="600"/>
              </a:spcAft>
            </a:pPr>
            <a:r>
              <a:rPr lang="en-US" altLang="en-US" sz="3100" dirty="0">
                <a:solidFill>
                  <a:schemeClr val="bg1"/>
                </a:solidFill>
              </a:rPr>
              <a:t>Physical:  food, clothes, shelter.</a:t>
            </a:r>
          </a:p>
          <a:p>
            <a:pPr>
              <a:spcAft>
                <a:spcPts val="0"/>
              </a:spcAft>
            </a:pPr>
            <a:r>
              <a:rPr lang="en-US" altLang="en-US" sz="3100" dirty="0">
                <a:solidFill>
                  <a:schemeClr val="bg1"/>
                </a:solidFill>
              </a:rPr>
              <a:t>Spiritual:  forgiveness, guidance, blood of Christ…   Mt.24:35 </a:t>
            </a:r>
          </a:p>
          <a:p>
            <a:pPr>
              <a:spcAft>
                <a:spcPts val="0"/>
              </a:spcAft>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76376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New birth</a:t>
            </a: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pPr>
            <a:r>
              <a:rPr lang="en-US" altLang="en-US" sz="3100" dirty="0">
                <a:solidFill>
                  <a:schemeClr val="bg1"/>
                </a:solidFill>
              </a:rPr>
              <a:t>Jn.1</a:t>
            </a:r>
            <a:r>
              <a:rPr lang="en-US" altLang="en-US" sz="3100" baseline="30000" dirty="0">
                <a:solidFill>
                  <a:srgbClr val="CCFFFF"/>
                </a:solidFill>
              </a:rPr>
              <a:t>12</a:t>
            </a:r>
            <a:r>
              <a:rPr lang="en-US" altLang="en-US" sz="3100" dirty="0">
                <a:solidFill>
                  <a:schemeClr val="bg1"/>
                </a:solidFill>
              </a:rPr>
              <a:t> </a:t>
            </a:r>
            <a:r>
              <a:rPr lang="en-US" altLang="en-US" sz="3000" dirty="0">
                <a:solidFill>
                  <a:srgbClr val="FFFFCC"/>
                </a:solidFill>
              </a:rPr>
              <a:t>But as many as received Him, to them He gave the right to become children of God, to those who believe in His name:  </a:t>
            </a:r>
            <a:r>
              <a:rPr lang="en-US" altLang="en-US" sz="3000" baseline="30000" dirty="0">
                <a:solidFill>
                  <a:srgbClr val="CCFFFF"/>
                </a:solidFill>
              </a:rPr>
              <a:t>13</a:t>
            </a:r>
            <a:r>
              <a:rPr lang="en-US" altLang="en-US" sz="3000" dirty="0">
                <a:solidFill>
                  <a:srgbClr val="FFFFCC"/>
                </a:solidFill>
              </a:rPr>
              <a:t> who were born, not of blood, nor of the will of the</a:t>
            </a:r>
            <a:r>
              <a:rPr lang="en-US" altLang="en-US" sz="3100" dirty="0">
                <a:solidFill>
                  <a:srgbClr val="FFFFCC"/>
                </a:solidFill>
              </a:rPr>
              <a:t> flesh, nor of the will of man, but of God.</a:t>
            </a:r>
          </a:p>
          <a:p>
            <a:pPr>
              <a:spcAft>
                <a:spcPts val="0"/>
              </a:spcAft>
            </a:pPr>
            <a:r>
              <a:rPr lang="en-US" altLang="en-US" sz="3100" dirty="0">
                <a:solidFill>
                  <a:schemeClr val="bg1"/>
                </a:solidFill>
              </a:rPr>
              <a:t>Not due to </a:t>
            </a:r>
            <a:r>
              <a:rPr lang="en-US" altLang="en-US" sz="3100" dirty="0">
                <a:solidFill>
                  <a:srgbClr val="FFCC00"/>
                </a:solidFill>
              </a:rPr>
              <a:t>blood</a:t>
            </a:r>
            <a:r>
              <a:rPr lang="en-US" altLang="en-US" sz="3100" dirty="0">
                <a:solidFill>
                  <a:schemeClr val="bg1"/>
                </a:solidFill>
              </a:rPr>
              <a:t> (physical descent)</a:t>
            </a:r>
          </a:p>
          <a:p>
            <a:pPr>
              <a:spcAft>
                <a:spcPts val="0"/>
              </a:spcAft>
            </a:pPr>
            <a:r>
              <a:rPr lang="en-US" altLang="en-US" sz="3100" dirty="0">
                <a:solidFill>
                  <a:schemeClr val="bg1"/>
                </a:solidFill>
              </a:rPr>
              <a:t>Not will of </a:t>
            </a:r>
            <a:r>
              <a:rPr lang="en-US" altLang="en-US" sz="3100" dirty="0">
                <a:solidFill>
                  <a:srgbClr val="FFCC00"/>
                </a:solidFill>
              </a:rPr>
              <a:t>flesh</a:t>
            </a:r>
            <a:r>
              <a:rPr lang="en-US" altLang="en-US" sz="3100" dirty="0">
                <a:solidFill>
                  <a:schemeClr val="bg1"/>
                </a:solidFill>
              </a:rPr>
              <a:t> (human desire for children)</a:t>
            </a:r>
          </a:p>
          <a:p>
            <a:pPr>
              <a:spcAft>
                <a:spcPts val="0"/>
              </a:spcAft>
            </a:pPr>
            <a:r>
              <a:rPr lang="en-US" altLang="en-US" sz="3100" dirty="0">
                <a:solidFill>
                  <a:schemeClr val="bg1"/>
                </a:solidFill>
              </a:rPr>
              <a:t>Not will of </a:t>
            </a:r>
            <a:r>
              <a:rPr lang="en-US" altLang="en-US" sz="3100" dirty="0">
                <a:solidFill>
                  <a:srgbClr val="FFCC00"/>
                </a:solidFill>
              </a:rPr>
              <a:t>man</a:t>
            </a:r>
            <a:r>
              <a:rPr lang="en-US" altLang="en-US" sz="3100" dirty="0">
                <a:solidFill>
                  <a:schemeClr val="bg1"/>
                </a:solidFill>
              </a:rPr>
              <a:t> (husband’s desire for family)</a:t>
            </a:r>
          </a:p>
          <a:p>
            <a:pPr>
              <a:spcAft>
                <a:spcPts val="0"/>
              </a:spcAft>
            </a:pPr>
            <a:r>
              <a:rPr lang="en-US" altLang="en-US" sz="3100" dirty="0">
                <a:solidFill>
                  <a:schemeClr val="bg1"/>
                </a:solidFill>
              </a:rPr>
              <a:t>1 Pt.1</a:t>
            </a:r>
            <a:r>
              <a:rPr lang="en-US" altLang="en-US" sz="3100" baseline="30000" dirty="0">
                <a:solidFill>
                  <a:srgbClr val="CCFFFF"/>
                </a:solidFill>
              </a:rPr>
              <a:t>23</a:t>
            </a:r>
            <a:r>
              <a:rPr lang="en-US" altLang="en-US" sz="3100" dirty="0">
                <a:solidFill>
                  <a:schemeClr val="bg1"/>
                </a:solidFill>
              </a:rPr>
              <a:t> </a:t>
            </a:r>
            <a:r>
              <a:rPr lang="en-US" altLang="en-US" sz="3000" dirty="0">
                <a:solidFill>
                  <a:srgbClr val="FFFFCC"/>
                </a:solidFill>
              </a:rPr>
              <a:t>having been born again, not of corruptible seed but incorruptible, through the word of God which lives and abides forever.</a:t>
            </a:r>
          </a:p>
          <a:p>
            <a:pPr>
              <a:spcAft>
                <a:spcPts val="0"/>
              </a:spcAft>
            </a:pPr>
            <a:endParaRPr lang="en-US" altLang="en-US" sz="3100" dirty="0">
              <a:solidFill>
                <a:schemeClr val="bg1"/>
              </a:solidFill>
            </a:endParaRPr>
          </a:p>
          <a:p>
            <a:pPr>
              <a:spcAft>
                <a:spcPts val="0"/>
              </a:spcAft>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85946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Made alive from spiritual death</a:t>
            </a:r>
          </a:p>
        </p:txBody>
      </p:sp>
      <p:sp>
        <p:nvSpPr>
          <p:cNvPr id="3075" name="Rectangle 3"/>
          <p:cNvSpPr>
            <a:spLocks noGrp="1" noChangeArrowheads="1"/>
          </p:cNvSpPr>
          <p:nvPr>
            <p:ph type="body" idx="1"/>
          </p:nvPr>
        </p:nvSpPr>
        <p:spPr>
          <a:xfrm>
            <a:off x="457200" y="762000"/>
            <a:ext cx="8229600" cy="5715000"/>
          </a:xfrm>
        </p:spPr>
        <p:txBody>
          <a:bodyPr/>
          <a:lstStyle/>
          <a:p>
            <a:pPr>
              <a:spcAft>
                <a:spcPts val="0"/>
              </a:spcAft>
            </a:pPr>
            <a:r>
              <a:rPr lang="en-US" altLang="en-US" sz="3100" dirty="0">
                <a:solidFill>
                  <a:schemeClr val="bg1"/>
                </a:solidFill>
              </a:rPr>
              <a:t>Jn.6</a:t>
            </a:r>
            <a:r>
              <a:rPr lang="en-US" altLang="en-US" sz="3100" baseline="30000" dirty="0">
                <a:solidFill>
                  <a:srgbClr val="CCFFFF"/>
                </a:solidFill>
              </a:rPr>
              <a:t>63</a:t>
            </a:r>
            <a:r>
              <a:rPr lang="en-US" altLang="en-US" sz="3100" dirty="0">
                <a:solidFill>
                  <a:schemeClr val="bg1"/>
                </a:solidFill>
              </a:rPr>
              <a:t> </a:t>
            </a:r>
            <a:r>
              <a:rPr lang="en-US" altLang="en-US" sz="3000" dirty="0">
                <a:solidFill>
                  <a:srgbClr val="FFFFCC"/>
                </a:solidFill>
              </a:rPr>
              <a:t>It is the Spirit who gives life; the flesh profits nothing.  The </a:t>
            </a:r>
            <a:r>
              <a:rPr lang="en-US" altLang="en-US" sz="3000" u="sng" dirty="0">
                <a:solidFill>
                  <a:srgbClr val="FFFFCC"/>
                </a:solidFill>
              </a:rPr>
              <a:t>words</a:t>
            </a:r>
            <a:r>
              <a:rPr lang="en-US" altLang="en-US" sz="3000" dirty="0">
                <a:solidFill>
                  <a:srgbClr val="FFFFCC"/>
                </a:solidFill>
              </a:rPr>
              <a:t> that I speak to you are spirit, and they are </a:t>
            </a:r>
            <a:r>
              <a:rPr lang="en-US" altLang="en-US" sz="3000" u="sng" dirty="0">
                <a:solidFill>
                  <a:srgbClr val="FFFFCC"/>
                </a:solidFill>
              </a:rPr>
              <a:t>life</a:t>
            </a:r>
            <a:r>
              <a:rPr lang="en-US" altLang="en-US" sz="3000" dirty="0">
                <a:solidFill>
                  <a:srgbClr val="FFFFCC"/>
                </a:solidFill>
              </a:rPr>
              <a:t>.</a:t>
            </a:r>
          </a:p>
          <a:p>
            <a:pPr lvl="1">
              <a:spcAft>
                <a:spcPts val="0"/>
              </a:spcAft>
            </a:pPr>
            <a:r>
              <a:rPr lang="en-US" altLang="en-US" sz="3000" dirty="0">
                <a:solidFill>
                  <a:schemeClr val="bg1"/>
                </a:solidFill>
              </a:rPr>
              <a:t>Jn.5</a:t>
            </a:r>
            <a:r>
              <a:rPr lang="en-US" altLang="en-US" sz="3000" baseline="30000" dirty="0">
                <a:solidFill>
                  <a:srgbClr val="CCFFFF"/>
                </a:solidFill>
              </a:rPr>
              <a:t>24</a:t>
            </a:r>
            <a:r>
              <a:rPr lang="en-US" altLang="en-US" sz="3000" dirty="0">
                <a:solidFill>
                  <a:srgbClr val="FFFFCC"/>
                </a:solidFill>
              </a:rPr>
              <a:t> Most assuredly, I say to you, he who hears My </a:t>
            </a:r>
            <a:r>
              <a:rPr lang="en-US" altLang="en-US" sz="3000" u="sng" dirty="0">
                <a:solidFill>
                  <a:srgbClr val="FFFFCC"/>
                </a:solidFill>
              </a:rPr>
              <a:t>word</a:t>
            </a:r>
            <a:r>
              <a:rPr lang="en-US" altLang="en-US" sz="3000" dirty="0">
                <a:solidFill>
                  <a:srgbClr val="FFFFCC"/>
                </a:solidFill>
              </a:rPr>
              <a:t> and believes in Him who sent Me has everlasting life, and shall not come into judgment, but has passed from death into </a:t>
            </a:r>
            <a:r>
              <a:rPr lang="en-US" altLang="en-US" sz="3000" u="sng" dirty="0">
                <a:solidFill>
                  <a:srgbClr val="FFFFCC"/>
                </a:solidFill>
              </a:rPr>
              <a:t>life</a:t>
            </a:r>
            <a:r>
              <a:rPr lang="en-US" altLang="en-US" sz="3000" dirty="0">
                <a:solidFill>
                  <a:srgbClr val="FFFFCC"/>
                </a:solidFill>
              </a:rPr>
              <a:t>.</a:t>
            </a:r>
          </a:p>
          <a:p>
            <a:pPr lvl="1">
              <a:spcAft>
                <a:spcPts val="0"/>
              </a:spcAft>
            </a:pPr>
            <a:r>
              <a:rPr lang="en-US" altLang="en-US" sz="3000" dirty="0">
                <a:solidFill>
                  <a:schemeClr val="bg1"/>
                </a:solidFill>
              </a:rPr>
              <a:t>Jn.5</a:t>
            </a:r>
            <a:r>
              <a:rPr lang="en-US" altLang="en-US" sz="3000" baseline="30000" dirty="0">
                <a:solidFill>
                  <a:srgbClr val="CCFFFF"/>
                </a:solidFill>
              </a:rPr>
              <a:t>46</a:t>
            </a:r>
            <a:r>
              <a:rPr lang="en-US" altLang="en-US" sz="3000" dirty="0">
                <a:solidFill>
                  <a:schemeClr val="bg1"/>
                </a:solidFill>
              </a:rPr>
              <a:t> </a:t>
            </a:r>
            <a:r>
              <a:rPr lang="en-US" altLang="en-US" sz="3000" dirty="0">
                <a:solidFill>
                  <a:srgbClr val="FFFFCC"/>
                </a:solidFill>
              </a:rPr>
              <a:t>For if you believed Moses, you would believe Me; for he wrote about Me. </a:t>
            </a:r>
            <a:r>
              <a:rPr lang="en-US" altLang="en-US" sz="3000" baseline="30000" dirty="0">
                <a:solidFill>
                  <a:srgbClr val="CCFFFF"/>
                </a:solidFill>
              </a:rPr>
              <a:t>47</a:t>
            </a:r>
            <a:r>
              <a:rPr lang="en-US" altLang="en-US" sz="3000" dirty="0">
                <a:solidFill>
                  <a:srgbClr val="FFFFCC"/>
                </a:solidFill>
              </a:rPr>
              <a:t> But if you do not believe his writings, how will you believe My words?</a:t>
            </a:r>
          </a:p>
          <a:p>
            <a:pPr>
              <a:spcAft>
                <a:spcPts val="0"/>
              </a:spcAft>
            </a:pPr>
            <a:endParaRPr lang="en-US" altLang="en-US" sz="3100" dirty="0">
              <a:solidFill>
                <a:srgbClr val="FFFFCC"/>
              </a:solidFill>
            </a:endParaRPr>
          </a:p>
          <a:p>
            <a:pPr>
              <a:spcAft>
                <a:spcPts val="0"/>
              </a:spcAft>
            </a:pPr>
            <a:endParaRPr lang="en-US" altLang="en-US" sz="3100" dirty="0">
              <a:solidFill>
                <a:srgbClr val="FFFFCC"/>
              </a:solidFill>
            </a:endParaRPr>
          </a:p>
          <a:p>
            <a:pPr>
              <a:spcAft>
                <a:spcPts val="0"/>
              </a:spcAft>
            </a:pPr>
            <a:endParaRPr lang="en-US" altLang="en-US" sz="3100" dirty="0">
              <a:solidFill>
                <a:srgbClr val="FFFFCC"/>
              </a:solidFill>
            </a:endParaRPr>
          </a:p>
          <a:p>
            <a:pPr marL="0" indent="0">
              <a:spcAft>
                <a:spcPts val="0"/>
              </a:spcAft>
              <a:buNone/>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404726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Faith</a:t>
            </a:r>
          </a:p>
        </p:txBody>
      </p:sp>
      <p:sp>
        <p:nvSpPr>
          <p:cNvPr id="3075" name="Rectangle 3"/>
          <p:cNvSpPr>
            <a:spLocks noGrp="1" noChangeArrowheads="1"/>
          </p:cNvSpPr>
          <p:nvPr>
            <p:ph type="body" idx="1"/>
          </p:nvPr>
        </p:nvSpPr>
        <p:spPr>
          <a:xfrm>
            <a:off x="457200" y="762000"/>
            <a:ext cx="8229600" cy="5562600"/>
          </a:xfrm>
        </p:spPr>
        <p:txBody>
          <a:bodyPr/>
          <a:lstStyle/>
          <a:p>
            <a:pPr>
              <a:spcAft>
                <a:spcPts val="600"/>
              </a:spcAft>
            </a:pPr>
            <a:r>
              <a:rPr lang="en-US" altLang="en-US" sz="3100" dirty="0">
                <a:solidFill>
                  <a:schemeClr val="bg1"/>
                </a:solidFill>
              </a:rPr>
              <a:t>Ac.15</a:t>
            </a:r>
            <a:r>
              <a:rPr lang="en-US" altLang="en-US" sz="3100" baseline="30000" dirty="0">
                <a:solidFill>
                  <a:srgbClr val="CCFFFF"/>
                </a:solidFill>
              </a:rPr>
              <a:t>7</a:t>
            </a:r>
            <a:r>
              <a:rPr lang="en-US" altLang="en-US" sz="3100" dirty="0">
                <a:solidFill>
                  <a:schemeClr val="bg1"/>
                </a:solidFill>
              </a:rPr>
              <a:t> </a:t>
            </a:r>
            <a:r>
              <a:rPr lang="en-US" altLang="en-US" sz="3100" dirty="0">
                <a:solidFill>
                  <a:srgbClr val="FFFFCC"/>
                </a:solidFill>
              </a:rPr>
              <a:t>And when there had been much dispute, Peter rose up and said to them: “Men and brethren, you know that a good while ago God chose among us, that by my mouth the Gentiles should hear the word of the gospel and believe.</a:t>
            </a:r>
          </a:p>
          <a:p>
            <a:pPr>
              <a:spcAft>
                <a:spcPts val="0"/>
              </a:spcAft>
            </a:pPr>
            <a:r>
              <a:rPr lang="en-US" altLang="en-US" sz="3100" dirty="0">
                <a:solidFill>
                  <a:schemeClr val="bg1"/>
                </a:solidFill>
              </a:rPr>
              <a:t>Our creed (what we believe)</a:t>
            </a:r>
          </a:p>
          <a:p>
            <a:pPr marL="0" indent="0">
              <a:spcAft>
                <a:spcPts val="0"/>
              </a:spcAft>
              <a:buNone/>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13766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Pure heart</a:t>
            </a:r>
          </a:p>
        </p:txBody>
      </p:sp>
      <p:sp>
        <p:nvSpPr>
          <p:cNvPr id="3075" name="Rectangle 3"/>
          <p:cNvSpPr>
            <a:spLocks noGrp="1" noChangeArrowheads="1"/>
          </p:cNvSpPr>
          <p:nvPr>
            <p:ph type="body" idx="1"/>
          </p:nvPr>
        </p:nvSpPr>
        <p:spPr>
          <a:xfrm>
            <a:off x="457200" y="762000"/>
            <a:ext cx="8229600" cy="5562600"/>
          </a:xfrm>
        </p:spPr>
        <p:txBody>
          <a:bodyPr/>
          <a:lstStyle/>
          <a:p>
            <a:pPr>
              <a:spcAft>
                <a:spcPts val="600"/>
              </a:spcAft>
            </a:pPr>
            <a:r>
              <a:rPr lang="en-US" altLang="en-US" sz="3100" dirty="0">
                <a:solidFill>
                  <a:schemeClr val="bg1"/>
                </a:solidFill>
              </a:rPr>
              <a:t>Ac.15</a:t>
            </a:r>
            <a:r>
              <a:rPr lang="en-US" altLang="en-US" sz="3100" baseline="30000" dirty="0">
                <a:solidFill>
                  <a:srgbClr val="CCFFFF"/>
                </a:solidFill>
              </a:rPr>
              <a:t>9</a:t>
            </a:r>
            <a:r>
              <a:rPr lang="en-US" altLang="en-US" sz="3100" dirty="0">
                <a:solidFill>
                  <a:schemeClr val="bg1"/>
                </a:solidFill>
              </a:rPr>
              <a:t> </a:t>
            </a:r>
            <a:r>
              <a:rPr lang="en-US" altLang="en-US" sz="3100" dirty="0">
                <a:solidFill>
                  <a:srgbClr val="FFFFCC"/>
                </a:solidFill>
              </a:rPr>
              <a:t>And made no distinction between us and them, purifying their hearts by faith.</a:t>
            </a:r>
          </a:p>
          <a:p>
            <a:pPr>
              <a:spcAft>
                <a:spcPts val="600"/>
              </a:spcAft>
            </a:pPr>
            <a:r>
              <a:rPr lang="en-US" altLang="en-US" sz="3100" dirty="0">
                <a:solidFill>
                  <a:schemeClr val="bg1"/>
                </a:solidFill>
              </a:rPr>
              <a:t>Our character (what we are)</a:t>
            </a:r>
          </a:p>
          <a:p>
            <a:pPr>
              <a:spcAft>
                <a:spcPts val="600"/>
              </a:spcAft>
            </a:pPr>
            <a:r>
              <a:rPr lang="en-US" altLang="en-US" sz="3100" dirty="0">
                <a:solidFill>
                  <a:schemeClr val="bg1"/>
                </a:solidFill>
              </a:rPr>
              <a:t>People will not change unless heart is changed</a:t>
            </a:r>
          </a:p>
          <a:p>
            <a:pPr lvl="1">
              <a:spcAft>
                <a:spcPts val="0"/>
              </a:spcAft>
            </a:pPr>
            <a:r>
              <a:rPr lang="en-US" altLang="en-US" sz="3100" dirty="0">
                <a:solidFill>
                  <a:schemeClr val="bg1"/>
                </a:solidFill>
              </a:rPr>
              <a:t>Gospel achieves this – Ac.2:37ff</a:t>
            </a:r>
          </a:p>
          <a:p>
            <a:pPr marL="0" indent="0">
              <a:spcAft>
                <a:spcPts val="0"/>
              </a:spcAft>
              <a:buNone/>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60591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Conversion</a:t>
            </a:r>
          </a:p>
        </p:txBody>
      </p:sp>
      <p:sp>
        <p:nvSpPr>
          <p:cNvPr id="3075" name="Rectangle 3"/>
          <p:cNvSpPr>
            <a:spLocks noGrp="1" noChangeArrowheads="1"/>
          </p:cNvSpPr>
          <p:nvPr>
            <p:ph type="body" idx="1"/>
          </p:nvPr>
        </p:nvSpPr>
        <p:spPr>
          <a:xfrm>
            <a:off x="457200" y="762000"/>
            <a:ext cx="8229600" cy="5562600"/>
          </a:xfrm>
        </p:spPr>
        <p:txBody>
          <a:bodyPr/>
          <a:lstStyle/>
          <a:p>
            <a:pPr>
              <a:spcAft>
                <a:spcPts val="600"/>
              </a:spcAft>
            </a:pPr>
            <a:r>
              <a:rPr lang="en-US" altLang="en-US" sz="3100" dirty="0">
                <a:solidFill>
                  <a:schemeClr val="bg1"/>
                </a:solidFill>
              </a:rPr>
              <a:t>Ps.19</a:t>
            </a:r>
            <a:r>
              <a:rPr lang="en-US" altLang="en-US" sz="3100" baseline="30000" dirty="0">
                <a:solidFill>
                  <a:srgbClr val="CCFFFF"/>
                </a:solidFill>
              </a:rPr>
              <a:t>7</a:t>
            </a:r>
            <a:r>
              <a:rPr lang="en-US" altLang="en-US" sz="3100" dirty="0">
                <a:solidFill>
                  <a:schemeClr val="bg1"/>
                </a:solidFill>
              </a:rPr>
              <a:t> </a:t>
            </a:r>
            <a:r>
              <a:rPr lang="en-US" altLang="en-US" sz="3100" dirty="0">
                <a:solidFill>
                  <a:srgbClr val="FFFFCC"/>
                </a:solidFill>
              </a:rPr>
              <a:t>The law of the L</a:t>
            </a:r>
            <a:r>
              <a:rPr lang="en-US" altLang="en-US" sz="2700" dirty="0">
                <a:solidFill>
                  <a:srgbClr val="FFFFCC"/>
                </a:solidFill>
              </a:rPr>
              <a:t>ORD</a:t>
            </a:r>
            <a:r>
              <a:rPr lang="en-US" altLang="en-US" sz="3100" dirty="0">
                <a:solidFill>
                  <a:srgbClr val="FFFFCC"/>
                </a:solidFill>
              </a:rPr>
              <a:t> is perfect, converting the soul…</a:t>
            </a:r>
          </a:p>
          <a:p>
            <a:pPr lvl="1">
              <a:spcAft>
                <a:spcPts val="600"/>
              </a:spcAft>
            </a:pPr>
            <a:r>
              <a:rPr lang="en-US" altLang="en-US" sz="3100" dirty="0">
                <a:solidFill>
                  <a:schemeClr val="bg1"/>
                </a:solidFill>
              </a:rPr>
              <a:t>Perfect Law: sum of God’s commands.</a:t>
            </a:r>
          </a:p>
          <a:p>
            <a:pPr lvl="1">
              <a:spcAft>
                <a:spcPts val="0"/>
              </a:spcAft>
            </a:pPr>
            <a:r>
              <a:rPr lang="en-US" altLang="en-US" sz="3100" dirty="0">
                <a:solidFill>
                  <a:schemeClr val="bg1"/>
                </a:solidFill>
              </a:rPr>
              <a:t>Converting: restoring / reviving; lets us know how to please God.</a:t>
            </a:r>
          </a:p>
          <a:p>
            <a:pPr marL="0" indent="0">
              <a:spcAft>
                <a:spcPts val="0"/>
              </a:spcAft>
              <a:buNone/>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59842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Sanctification</a:t>
            </a: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pPr>
            <a:r>
              <a:rPr lang="en-US" altLang="en-US" sz="3100" dirty="0">
                <a:solidFill>
                  <a:schemeClr val="bg1"/>
                </a:solidFill>
              </a:rPr>
              <a:t>Jn.17</a:t>
            </a:r>
            <a:r>
              <a:rPr lang="en-US" altLang="en-US" sz="3100" baseline="30000" dirty="0">
                <a:solidFill>
                  <a:srgbClr val="CCFFFF"/>
                </a:solidFill>
              </a:rPr>
              <a:t>17</a:t>
            </a:r>
            <a:r>
              <a:rPr lang="en-US" altLang="en-US" sz="3100" dirty="0">
                <a:solidFill>
                  <a:schemeClr val="bg1"/>
                </a:solidFill>
              </a:rPr>
              <a:t> </a:t>
            </a:r>
            <a:r>
              <a:rPr lang="en-US" altLang="en-US" sz="3100" dirty="0">
                <a:solidFill>
                  <a:srgbClr val="FFFFCC"/>
                </a:solidFill>
              </a:rPr>
              <a:t>Sanctify them by Your truth. Your word is truth.</a:t>
            </a:r>
          </a:p>
          <a:p>
            <a:pPr>
              <a:spcAft>
                <a:spcPts val="600"/>
              </a:spcAft>
            </a:pPr>
            <a:r>
              <a:rPr lang="en-US" altLang="en-US" sz="3100" dirty="0">
                <a:solidFill>
                  <a:schemeClr val="bg1"/>
                </a:solidFill>
              </a:rPr>
              <a:t>Jer.1</a:t>
            </a:r>
            <a:r>
              <a:rPr lang="en-US" altLang="en-US" sz="3100" baseline="30000" dirty="0">
                <a:solidFill>
                  <a:srgbClr val="CCFFFF"/>
                </a:solidFill>
              </a:rPr>
              <a:t>5</a:t>
            </a:r>
            <a:r>
              <a:rPr lang="en-US" altLang="en-US" sz="3100" dirty="0">
                <a:solidFill>
                  <a:schemeClr val="bg1"/>
                </a:solidFill>
              </a:rPr>
              <a:t> </a:t>
            </a:r>
            <a:r>
              <a:rPr lang="en-US" altLang="en-US" sz="3100" dirty="0">
                <a:solidFill>
                  <a:srgbClr val="FFFFCC"/>
                </a:solidFill>
              </a:rPr>
              <a:t>Before I formed you in the womb I knew you, and before you were born I </a:t>
            </a:r>
            <a:r>
              <a:rPr lang="en-US" altLang="en-US" sz="3100" dirty="0">
                <a:solidFill>
                  <a:srgbClr val="CCFFFF"/>
                </a:solidFill>
              </a:rPr>
              <a:t>consecrated</a:t>
            </a:r>
            <a:r>
              <a:rPr lang="en-US" altLang="en-US" sz="3100" dirty="0">
                <a:solidFill>
                  <a:schemeClr val="bg1"/>
                </a:solidFill>
              </a:rPr>
              <a:t> </a:t>
            </a:r>
            <a:r>
              <a:rPr lang="en-US" altLang="en-US" sz="3100" dirty="0">
                <a:solidFill>
                  <a:srgbClr val="FFFFCC"/>
                </a:solidFill>
              </a:rPr>
              <a:t>you; I appointed you a prophet to the nations.</a:t>
            </a:r>
          </a:p>
          <a:p>
            <a:pPr lvl="1">
              <a:spcAft>
                <a:spcPts val="600"/>
              </a:spcAft>
            </a:pPr>
            <a:r>
              <a:rPr lang="en-US" altLang="en-US" sz="3100" dirty="0">
                <a:solidFill>
                  <a:schemeClr val="bg1"/>
                </a:solidFill>
              </a:rPr>
              <a:t>What made Jeremiah so different?</a:t>
            </a:r>
          </a:p>
          <a:p>
            <a:pPr lvl="1">
              <a:spcAft>
                <a:spcPts val="0"/>
              </a:spcAft>
            </a:pPr>
            <a:r>
              <a:rPr lang="en-US" altLang="en-US" sz="3100" dirty="0">
                <a:solidFill>
                  <a:schemeClr val="bg1"/>
                </a:solidFill>
              </a:rPr>
              <a:t>Truth sets us apart.</a:t>
            </a: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59314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Hb.4:12, characteristics of God’s Word</a:t>
            </a:r>
          </a:p>
        </p:txBody>
      </p:sp>
      <p:sp>
        <p:nvSpPr>
          <p:cNvPr id="3075" name="Rectangle 3"/>
          <p:cNvSpPr>
            <a:spLocks noGrp="1" noChangeArrowheads="1"/>
          </p:cNvSpPr>
          <p:nvPr>
            <p:ph type="body" idx="1"/>
          </p:nvPr>
        </p:nvSpPr>
        <p:spPr>
          <a:xfrm>
            <a:off x="457200" y="914400"/>
            <a:ext cx="8229600" cy="5410200"/>
          </a:xfrm>
        </p:spPr>
        <p:txBody>
          <a:bodyPr/>
          <a:lstStyle/>
          <a:p>
            <a:pPr>
              <a:spcAft>
                <a:spcPts val="600"/>
              </a:spcAft>
            </a:pPr>
            <a:r>
              <a:rPr lang="en-US" altLang="en-US" sz="3100" u="sng" dirty="0">
                <a:solidFill>
                  <a:srgbClr val="CCFFFF"/>
                </a:solidFill>
              </a:rPr>
              <a:t>Living</a:t>
            </a:r>
            <a:r>
              <a:rPr lang="en-US" altLang="en-US" sz="3100" dirty="0">
                <a:solidFill>
                  <a:srgbClr val="CCFFFF"/>
                </a:solidFill>
              </a:rPr>
              <a:t>:</a:t>
            </a:r>
            <a:r>
              <a:rPr lang="en-US" altLang="en-US" sz="3100" dirty="0">
                <a:solidFill>
                  <a:schemeClr val="bg1"/>
                </a:solidFill>
              </a:rPr>
              <a:t> always relevant to our needs</a:t>
            </a:r>
          </a:p>
          <a:p>
            <a:pPr>
              <a:spcAft>
                <a:spcPts val="300"/>
              </a:spcAft>
            </a:pPr>
            <a:r>
              <a:rPr lang="en-US" altLang="en-US" sz="3100" u="sng" dirty="0">
                <a:solidFill>
                  <a:srgbClr val="CCFFFF"/>
                </a:solidFill>
              </a:rPr>
              <a:t>Powerful</a:t>
            </a:r>
            <a:r>
              <a:rPr lang="en-US" altLang="en-US" sz="3100" dirty="0">
                <a:solidFill>
                  <a:srgbClr val="CCFFFF"/>
                </a:solidFill>
              </a:rPr>
              <a:t>:</a:t>
            </a:r>
            <a:r>
              <a:rPr lang="en-US" altLang="en-US" sz="3100" dirty="0">
                <a:solidFill>
                  <a:schemeClr val="bg1"/>
                </a:solidFill>
              </a:rPr>
              <a:t> Gn.1-2 illustrates</a:t>
            </a:r>
          </a:p>
          <a:p>
            <a:pPr lvl="1">
              <a:spcAft>
                <a:spcPts val="0"/>
              </a:spcAft>
            </a:pPr>
            <a:r>
              <a:rPr lang="en-US" altLang="en-US" sz="3100" dirty="0">
                <a:solidFill>
                  <a:srgbClr val="FFCC00"/>
                </a:solidFill>
              </a:rPr>
              <a:t>Powerful but does not crush free will.</a:t>
            </a:r>
          </a:p>
          <a:p>
            <a:pPr lvl="1"/>
            <a:r>
              <a:rPr lang="en-US" altLang="en-US" sz="3100" dirty="0">
                <a:solidFill>
                  <a:schemeClr val="bg1"/>
                </a:solidFill>
              </a:rPr>
              <a:t>Ac.7:51, </a:t>
            </a:r>
            <a:r>
              <a:rPr lang="en-US" altLang="en-US" sz="3100" dirty="0">
                <a:solidFill>
                  <a:srgbClr val="FFC000"/>
                </a:solidFill>
              </a:rPr>
              <a:t>resist:</a:t>
            </a:r>
            <a:r>
              <a:rPr lang="en-US" altLang="en-US" sz="3100" dirty="0">
                <a:solidFill>
                  <a:schemeClr val="bg1"/>
                </a:solidFill>
              </a:rPr>
              <a:t> </a:t>
            </a:r>
            <a:r>
              <a:rPr lang="en-US" sz="3100" dirty="0">
                <a:solidFill>
                  <a:schemeClr val="bg1"/>
                </a:solidFill>
              </a:rPr>
              <a:t> You</a:t>
            </a:r>
            <a:r>
              <a:rPr lang="en-US" sz="3100" i="1" dirty="0">
                <a:solidFill>
                  <a:schemeClr val="bg1"/>
                </a:solidFill>
              </a:rPr>
              <a:t> </a:t>
            </a:r>
            <a:r>
              <a:rPr lang="en-US" sz="3100" dirty="0">
                <a:solidFill>
                  <a:schemeClr val="bg1"/>
                </a:solidFill>
              </a:rPr>
              <a:t>stiff-necked and uncircumcised in heart and ears! You always </a:t>
            </a:r>
            <a:r>
              <a:rPr lang="en-US" sz="3100" u="sng" dirty="0">
                <a:solidFill>
                  <a:schemeClr val="bg1"/>
                </a:solidFill>
              </a:rPr>
              <a:t>resist</a:t>
            </a:r>
            <a:r>
              <a:rPr lang="en-US" sz="3100" dirty="0">
                <a:solidFill>
                  <a:schemeClr val="bg1"/>
                </a:solidFill>
              </a:rPr>
              <a:t> the Holy Spirit; as your fathers did, so do you.</a:t>
            </a:r>
            <a:endParaRPr lang="en-US" altLang="en-US" dirty="0">
              <a:solidFill>
                <a:schemeClr val="bg1"/>
              </a:solidFill>
            </a:endParaRPr>
          </a:p>
          <a:p>
            <a:pPr marL="0" indent="0">
              <a:buNone/>
            </a:pPr>
            <a:endParaRPr lang="en-US" b="1" dirty="0"/>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Walking in light</a:t>
            </a: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pPr>
            <a:r>
              <a:rPr lang="en-US" altLang="en-US" sz="3100" dirty="0">
                <a:solidFill>
                  <a:schemeClr val="bg1"/>
                </a:solidFill>
              </a:rPr>
              <a:t>Ps.119</a:t>
            </a:r>
            <a:r>
              <a:rPr lang="en-US" altLang="en-US" sz="3100" baseline="30000" dirty="0">
                <a:solidFill>
                  <a:srgbClr val="CCFFFF"/>
                </a:solidFill>
              </a:rPr>
              <a:t>105  </a:t>
            </a:r>
            <a:r>
              <a:rPr lang="en-US" altLang="en-US" sz="3100" dirty="0">
                <a:solidFill>
                  <a:srgbClr val="FFFFCC"/>
                </a:solidFill>
              </a:rPr>
              <a:t>Your word is a lamp to my feet And a light to my path.</a:t>
            </a:r>
          </a:p>
          <a:p>
            <a:pPr lvl="1">
              <a:spcAft>
                <a:spcPts val="0"/>
              </a:spcAft>
            </a:pPr>
            <a:r>
              <a:rPr lang="en-US" altLang="en-US" sz="3100" dirty="0">
                <a:solidFill>
                  <a:schemeClr val="bg1"/>
                </a:solidFill>
              </a:rPr>
              <a:t>Life is a journey.</a:t>
            </a:r>
          </a:p>
          <a:p>
            <a:pPr lvl="1">
              <a:spcAft>
                <a:spcPts val="0"/>
              </a:spcAft>
            </a:pPr>
            <a:r>
              <a:rPr lang="en-US" altLang="en-US" sz="3100" dirty="0">
                <a:solidFill>
                  <a:schemeClr val="bg1"/>
                </a:solidFill>
              </a:rPr>
              <a:t>Hold light as you walk…</a:t>
            </a:r>
            <a:endParaRPr lang="en-US" altLang="en-US" sz="3100" dirty="0">
              <a:solidFill>
                <a:srgbClr val="CCFFFF"/>
              </a:solidFill>
            </a:endParaRPr>
          </a:p>
          <a:p>
            <a:pPr>
              <a:spcAft>
                <a:spcPts val="0"/>
              </a:spcAft>
            </a:pPr>
            <a:endParaRPr lang="en-US" altLang="en-US" sz="3100" baseline="30000" dirty="0">
              <a:solidFill>
                <a:srgbClr val="CCFFFF"/>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391593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Hb.4:12, characteristics of God’s Word</a:t>
            </a:r>
          </a:p>
        </p:txBody>
      </p:sp>
      <p:sp>
        <p:nvSpPr>
          <p:cNvPr id="3075" name="Rectangle 3"/>
          <p:cNvSpPr>
            <a:spLocks noGrp="1" noChangeArrowheads="1"/>
          </p:cNvSpPr>
          <p:nvPr>
            <p:ph type="body" idx="1"/>
          </p:nvPr>
        </p:nvSpPr>
        <p:spPr>
          <a:xfrm>
            <a:off x="457200" y="914400"/>
            <a:ext cx="8229600" cy="5410200"/>
          </a:xfrm>
        </p:spPr>
        <p:txBody>
          <a:bodyPr/>
          <a:lstStyle/>
          <a:p>
            <a:pPr>
              <a:spcAft>
                <a:spcPts val="600"/>
              </a:spcAft>
            </a:pPr>
            <a:r>
              <a:rPr lang="en-US" altLang="en-US" sz="3100" u="sng" dirty="0">
                <a:solidFill>
                  <a:srgbClr val="CCFFFF"/>
                </a:solidFill>
              </a:rPr>
              <a:t>Living</a:t>
            </a:r>
            <a:r>
              <a:rPr lang="en-US" altLang="en-US" sz="3100" dirty="0">
                <a:solidFill>
                  <a:srgbClr val="CCFFFF"/>
                </a:solidFill>
              </a:rPr>
              <a:t>:</a:t>
            </a:r>
            <a:r>
              <a:rPr lang="en-US" altLang="en-US" sz="3100" dirty="0">
                <a:solidFill>
                  <a:schemeClr val="bg1"/>
                </a:solidFill>
              </a:rPr>
              <a:t> always relevant to our needs</a:t>
            </a:r>
          </a:p>
          <a:p>
            <a:pPr>
              <a:spcAft>
                <a:spcPts val="300"/>
              </a:spcAft>
            </a:pPr>
            <a:r>
              <a:rPr lang="en-US" altLang="en-US" sz="3100" u="sng" dirty="0">
                <a:solidFill>
                  <a:srgbClr val="CCFFFF"/>
                </a:solidFill>
              </a:rPr>
              <a:t>Powerful</a:t>
            </a:r>
            <a:r>
              <a:rPr lang="en-US" altLang="en-US" sz="3100" dirty="0">
                <a:solidFill>
                  <a:srgbClr val="CCFFFF"/>
                </a:solidFill>
              </a:rPr>
              <a:t>:</a:t>
            </a:r>
            <a:r>
              <a:rPr lang="en-US" altLang="en-US" sz="3100" dirty="0">
                <a:solidFill>
                  <a:schemeClr val="bg1"/>
                </a:solidFill>
              </a:rPr>
              <a:t> Gn.1-2 illustrates</a:t>
            </a:r>
          </a:p>
          <a:p>
            <a:pPr lvl="1">
              <a:spcAft>
                <a:spcPts val="0"/>
              </a:spcAft>
            </a:pPr>
            <a:r>
              <a:rPr lang="en-US" altLang="en-US" sz="3100" dirty="0">
                <a:solidFill>
                  <a:srgbClr val="FFCC00"/>
                </a:solidFill>
              </a:rPr>
              <a:t>Powerful but does not crush free will.</a:t>
            </a:r>
          </a:p>
          <a:p>
            <a:pPr lvl="1"/>
            <a:r>
              <a:rPr lang="en-US" altLang="en-US" sz="3100" dirty="0">
                <a:solidFill>
                  <a:schemeClr val="bg1"/>
                </a:solidFill>
              </a:rPr>
              <a:t>Ep.4:30, </a:t>
            </a:r>
            <a:r>
              <a:rPr lang="en-US" altLang="en-US" sz="3100" dirty="0">
                <a:solidFill>
                  <a:srgbClr val="FFC000"/>
                </a:solidFill>
              </a:rPr>
              <a:t>grieve:  </a:t>
            </a:r>
            <a:r>
              <a:rPr lang="en-US" sz="3100" dirty="0">
                <a:solidFill>
                  <a:schemeClr val="bg1"/>
                </a:solidFill>
              </a:rPr>
              <a:t>And do not </a:t>
            </a:r>
            <a:r>
              <a:rPr lang="en-US" sz="3100" u="sng" dirty="0">
                <a:solidFill>
                  <a:schemeClr val="bg1"/>
                </a:solidFill>
              </a:rPr>
              <a:t>grieve</a:t>
            </a:r>
            <a:r>
              <a:rPr lang="en-US" sz="3100" dirty="0">
                <a:solidFill>
                  <a:schemeClr val="bg1"/>
                </a:solidFill>
              </a:rPr>
              <a:t> the Holy Spirit of God, by whom you were sealed for the day of redemption.</a:t>
            </a:r>
            <a:endParaRPr lang="en-US" sz="3100" b="1" dirty="0"/>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76989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Hb.4:12, characteristics of God’s Word</a:t>
            </a:r>
          </a:p>
        </p:txBody>
      </p:sp>
      <p:sp>
        <p:nvSpPr>
          <p:cNvPr id="3075" name="Rectangle 3"/>
          <p:cNvSpPr>
            <a:spLocks noGrp="1" noChangeArrowheads="1"/>
          </p:cNvSpPr>
          <p:nvPr>
            <p:ph type="body" idx="1"/>
          </p:nvPr>
        </p:nvSpPr>
        <p:spPr>
          <a:xfrm>
            <a:off x="457200" y="914400"/>
            <a:ext cx="8229600" cy="5410200"/>
          </a:xfrm>
        </p:spPr>
        <p:txBody>
          <a:bodyPr/>
          <a:lstStyle/>
          <a:p>
            <a:pPr>
              <a:spcAft>
                <a:spcPts val="600"/>
              </a:spcAft>
            </a:pPr>
            <a:r>
              <a:rPr lang="en-US" altLang="en-US" sz="3100" u="sng" dirty="0">
                <a:solidFill>
                  <a:srgbClr val="CCFFFF"/>
                </a:solidFill>
              </a:rPr>
              <a:t>Living</a:t>
            </a:r>
            <a:r>
              <a:rPr lang="en-US" altLang="en-US" sz="3100" dirty="0">
                <a:solidFill>
                  <a:srgbClr val="CCFFFF"/>
                </a:solidFill>
              </a:rPr>
              <a:t>:</a:t>
            </a:r>
            <a:r>
              <a:rPr lang="en-US" altLang="en-US" sz="3100" dirty="0">
                <a:solidFill>
                  <a:schemeClr val="bg1"/>
                </a:solidFill>
              </a:rPr>
              <a:t> always relevant to our needs</a:t>
            </a:r>
          </a:p>
          <a:p>
            <a:pPr>
              <a:spcAft>
                <a:spcPts val="300"/>
              </a:spcAft>
            </a:pPr>
            <a:r>
              <a:rPr lang="en-US" altLang="en-US" sz="3100" u="sng" dirty="0">
                <a:solidFill>
                  <a:srgbClr val="CCFFFF"/>
                </a:solidFill>
              </a:rPr>
              <a:t>Powerful</a:t>
            </a:r>
            <a:r>
              <a:rPr lang="en-US" altLang="en-US" sz="3100" dirty="0">
                <a:solidFill>
                  <a:srgbClr val="CCFFFF"/>
                </a:solidFill>
              </a:rPr>
              <a:t>:</a:t>
            </a:r>
            <a:r>
              <a:rPr lang="en-US" altLang="en-US" sz="3100" dirty="0">
                <a:solidFill>
                  <a:schemeClr val="bg1"/>
                </a:solidFill>
              </a:rPr>
              <a:t> Gn.1-2 illustrates</a:t>
            </a:r>
          </a:p>
          <a:p>
            <a:pPr lvl="1">
              <a:spcAft>
                <a:spcPts val="0"/>
              </a:spcAft>
            </a:pPr>
            <a:r>
              <a:rPr lang="en-US" altLang="en-US" sz="3100" dirty="0">
                <a:solidFill>
                  <a:srgbClr val="FFCC00"/>
                </a:solidFill>
              </a:rPr>
              <a:t>Powerful but does not crush free will.</a:t>
            </a:r>
          </a:p>
          <a:p>
            <a:pPr lvl="1"/>
            <a:r>
              <a:rPr lang="en-US" altLang="en-US" sz="3100" dirty="0">
                <a:solidFill>
                  <a:schemeClr val="bg1"/>
                </a:solidFill>
              </a:rPr>
              <a:t>1 Th.5:19-20, </a:t>
            </a:r>
            <a:r>
              <a:rPr lang="en-US" altLang="en-US" sz="3100" dirty="0">
                <a:solidFill>
                  <a:srgbClr val="FFC000"/>
                </a:solidFill>
              </a:rPr>
              <a:t>quench: </a:t>
            </a:r>
            <a:r>
              <a:rPr lang="en-US" sz="3100" dirty="0"/>
              <a:t>9</a:t>
            </a:r>
            <a:r>
              <a:rPr lang="en-US" sz="3100" baseline="30000" dirty="0">
                <a:solidFill>
                  <a:schemeClr val="bg1"/>
                </a:solidFill>
              </a:rPr>
              <a:t>19</a:t>
            </a:r>
            <a:r>
              <a:rPr lang="en-US" sz="3100" dirty="0">
                <a:solidFill>
                  <a:schemeClr val="bg1"/>
                </a:solidFill>
              </a:rPr>
              <a:t>Do not </a:t>
            </a:r>
            <a:r>
              <a:rPr lang="en-US" sz="3100" u="sng" dirty="0">
                <a:solidFill>
                  <a:schemeClr val="bg1"/>
                </a:solidFill>
              </a:rPr>
              <a:t>quench</a:t>
            </a:r>
            <a:r>
              <a:rPr lang="en-US" sz="3100" dirty="0">
                <a:solidFill>
                  <a:schemeClr val="bg1"/>
                </a:solidFill>
              </a:rPr>
              <a:t> the Spirit. </a:t>
            </a:r>
            <a:r>
              <a:rPr lang="en-US" sz="3100" baseline="30000" dirty="0">
                <a:solidFill>
                  <a:schemeClr val="bg1"/>
                </a:solidFill>
              </a:rPr>
              <a:t>20</a:t>
            </a:r>
            <a:r>
              <a:rPr lang="en-US" sz="3100" dirty="0">
                <a:solidFill>
                  <a:schemeClr val="bg1"/>
                </a:solidFill>
              </a:rPr>
              <a:t> Do not </a:t>
            </a:r>
            <a:r>
              <a:rPr lang="en-US" sz="3100" u="sng" dirty="0">
                <a:solidFill>
                  <a:schemeClr val="bg1"/>
                </a:solidFill>
              </a:rPr>
              <a:t>despise</a:t>
            </a:r>
            <a:r>
              <a:rPr lang="en-US" sz="3100" dirty="0">
                <a:solidFill>
                  <a:schemeClr val="bg1"/>
                </a:solidFill>
              </a:rPr>
              <a:t> prophecies. </a:t>
            </a: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97539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Hb.4:12, characteristics of God’s Word</a:t>
            </a:r>
          </a:p>
        </p:txBody>
      </p:sp>
      <p:sp>
        <p:nvSpPr>
          <p:cNvPr id="3075" name="Rectangle 3"/>
          <p:cNvSpPr>
            <a:spLocks noGrp="1" noChangeArrowheads="1"/>
          </p:cNvSpPr>
          <p:nvPr>
            <p:ph type="body" idx="1"/>
          </p:nvPr>
        </p:nvSpPr>
        <p:spPr>
          <a:xfrm>
            <a:off x="457200" y="914400"/>
            <a:ext cx="8229600" cy="5410200"/>
          </a:xfrm>
        </p:spPr>
        <p:txBody>
          <a:bodyPr/>
          <a:lstStyle/>
          <a:p>
            <a:pPr>
              <a:spcAft>
                <a:spcPts val="600"/>
              </a:spcAft>
            </a:pPr>
            <a:r>
              <a:rPr lang="en-US" altLang="en-US" sz="3100" u="sng" dirty="0">
                <a:solidFill>
                  <a:srgbClr val="CCFFFF"/>
                </a:solidFill>
              </a:rPr>
              <a:t>Living</a:t>
            </a:r>
            <a:r>
              <a:rPr lang="en-US" altLang="en-US" sz="3100" dirty="0">
                <a:solidFill>
                  <a:srgbClr val="CCFFFF"/>
                </a:solidFill>
              </a:rPr>
              <a:t>:</a:t>
            </a:r>
            <a:r>
              <a:rPr lang="en-US" altLang="en-US" sz="3100" dirty="0">
                <a:solidFill>
                  <a:schemeClr val="bg1"/>
                </a:solidFill>
              </a:rPr>
              <a:t> always relevant to our needs</a:t>
            </a:r>
          </a:p>
          <a:p>
            <a:pPr>
              <a:spcAft>
                <a:spcPts val="300"/>
              </a:spcAft>
            </a:pPr>
            <a:r>
              <a:rPr lang="en-US" altLang="en-US" sz="3100" u="sng" dirty="0">
                <a:solidFill>
                  <a:srgbClr val="CCFFFF"/>
                </a:solidFill>
              </a:rPr>
              <a:t>Powerful</a:t>
            </a:r>
            <a:r>
              <a:rPr lang="en-US" altLang="en-US" sz="3100" dirty="0">
                <a:solidFill>
                  <a:srgbClr val="CCFFFF"/>
                </a:solidFill>
              </a:rPr>
              <a:t>:</a:t>
            </a:r>
            <a:r>
              <a:rPr lang="en-US" altLang="en-US" sz="3100" dirty="0">
                <a:solidFill>
                  <a:schemeClr val="bg1"/>
                </a:solidFill>
              </a:rPr>
              <a:t> Gn.1-2 illustrates</a:t>
            </a:r>
          </a:p>
          <a:p>
            <a:pPr lvl="1">
              <a:spcAft>
                <a:spcPts val="0"/>
              </a:spcAft>
            </a:pPr>
            <a:r>
              <a:rPr lang="en-US" altLang="en-US" sz="3100" dirty="0">
                <a:solidFill>
                  <a:srgbClr val="FFCC00"/>
                </a:solidFill>
              </a:rPr>
              <a:t>Powerful but does not crush free will.</a:t>
            </a:r>
          </a:p>
          <a:p>
            <a:pPr lvl="1"/>
            <a:r>
              <a:rPr lang="en-US" altLang="en-US" sz="3100" dirty="0">
                <a:solidFill>
                  <a:schemeClr val="bg1"/>
                </a:solidFill>
              </a:rPr>
              <a:t>Hb.10:29, </a:t>
            </a:r>
            <a:r>
              <a:rPr lang="en-US" altLang="en-US" sz="3100" dirty="0">
                <a:solidFill>
                  <a:srgbClr val="FFCC00"/>
                </a:solidFill>
              </a:rPr>
              <a:t>insult: </a:t>
            </a:r>
            <a:r>
              <a:rPr lang="en-US" sz="3100" dirty="0">
                <a:solidFill>
                  <a:srgbClr val="FFCC00"/>
                </a:solidFill>
              </a:rPr>
              <a:t> </a:t>
            </a:r>
            <a:r>
              <a:rPr lang="en-US" sz="3100" dirty="0">
                <a:solidFill>
                  <a:schemeClr val="bg1"/>
                </a:solidFill>
              </a:rPr>
              <a:t>Of how much worse punishment, do you suppose, will he be thought worthy who has trampled the Son of God underfoot, counted the blood of the covenant by which he was sanctified a common thing, and </a:t>
            </a:r>
            <a:r>
              <a:rPr lang="en-US" sz="3100" u="sng" dirty="0">
                <a:solidFill>
                  <a:schemeClr val="bg1"/>
                </a:solidFill>
              </a:rPr>
              <a:t>insulted</a:t>
            </a:r>
            <a:r>
              <a:rPr lang="en-US" sz="3100" dirty="0">
                <a:solidFill>
                  <a:schemeClr val="bg1"/>
                </a:solidFill>
              </a:rPr>
              <a:t> the Spirit of grace?</a:t>
            </a:r>
          </a:p>
          <a:p>
            <a:pPr marL="457200" lvl="1" indent="0">
              <a:buNone/>
            </a:pPr>
            <a:endParaRPr lang="en-US" b="1" dirty="0"/>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75321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Hb.4:12, characteristics of God’s Word</a:t>
            </a:r>
          </a:p>
        </p:txBody>
      </p:sp>
      <p:sp>
        <p:nvSpPr>
          <p:cNvPr id="3075" name="Rectangle 3"/>
          <p:cNvSpPr>
            <a:spLocks noGrp="1" noChangeArrowheads="1"/>
          </p:cNvSpPr>
          <p:nvPr>
            <p:ph type="body" idx="1"/>
          </p:nvPr>
        </p:nvSpPr>
        <p:spPr>
          <a:xfrm>
            <a:off x="457200" y="914400"/>
            <a:ext cx="8229600" cy="5638800"/>
          </a:xfrm>
        </p:spPr>
        <p:txBody>
          <a:bodyPr/>
          <a:lstStyle/>
          <a:p>
            <a:pPr>
              <a:spcAft>
                <a:spcPts val="0"/>
              </a:spcAft>
            </a:pPr>
            <a:r>
              <a:rPr lang="en-US" altLang="en-US" sz="2800" u="sng" dirty="0">
                <a:solidFill>
                  <a:srgbClr val="CCFFFF"/>
                </a:solidFill>
              </a:rPr>
              <a:t>Living</a:t>
            </a:r>
            <a:r>
              <a:rPr lang="en-US" altLang="en-US" sz="2800" dirty="0">
                <a:solidFill>
                  <a:srgbClr val="CCFFFF"/>
                </a:solidFill>
              </a:rPr>
              <a:t>:</a:t>
            </a:r>
            <a:r>
              <a:rPr lang="en-US" altLang="en-US" sz="2800" dirty="0">
                <a:solidFill>
                  <a:schemeClr val="bg1"/>
                </a:solidFill>
              </a:rPr>
              <a:t> always relevant to our needs</a:t>
            </a:r>
          </a:p>
          <a:p>
            <a:pPr>
              <a:spcAft>
                <a:spcPts val="0"/>
              </a:spcAft>
            </a:pPr>
            <a:r>
              <a:rPr lang="en-US" altLang="en-US" sz="2800" u="sng" dirty="0">
                <a:solidFill>
                  <a:srgbClr val="CCFFFF"/>
                </a:solidFill>
              </a:rPr>
              <a:t>Powerful</a:t>
            </a:r>
            <a:r>
              <a:rPr lang="en-US" altLang="en-US" sz="2800" dirty="0">
                <a:solidFill>
                  <a:srgbClr val="CCFFFF"/>
                </a:solidFill>
              </a:rPr>
              <a:t>:</a:t>
            </a:r>
            <a:r>
              <a:rPr lang="en-US" altLang="en-US" sz="2800" dirty="0">
                <a:solidFill>
                  <a:schemeClr val="bg1"/>
                </a:solidFill>
              </a:rPr>
              <a:t> Gn.1-2 illustrates</a:t>
            </a:r>
          </a:p>
          <a:p>
            <a:pPr lvl="1">
              <a:spcAft>
                <a:spcPts val="0"/>
              </a:spcAft>
            </a:pPr>
            <a:r>
              <a:rPr lang="en-US" altLang="en-US" dirty="0">
                <a:solidFill>
                  <a:srgbClr val="FFCC00"/>
                </a:solidFill>
              </a:rPr>
              <a:t>Powerful but does not crush free will.</a:t>
            </a:r>
          </a:p>
          <a:p>
            <a:pPr lvl="2">
              <a:spcAft>
                <a:spcPts val="0"/>
              </a:spcAft>
            </a:pPr>
            <a:r>
              <a:rPr lang="en-US" altLang="en-US" sz="2800" dirty="0">
                <a:solidFill>
                  <a:schemeClr val="bg1"/>
                </a:solidFill>
              </a:rPr>
              <a:t>Ac.7:51, </a:t>
            </a:r>
            <a:r>
              <a:rPr lang="en-US" altLang="en-US" sz="2800" dirty="0">
                <a:solidFill>
                  <a:srgbClr val="FFC000"/>
                </a:solidFill>
              </a:rPr>
              <a:t>resist</a:t>
            </a:r>
          </a:p>
          <a:p>
            <a:pPr lvl="2">
              <a:spcAft>
                <a:spcPts val="0"/>
              </a:spcAft>
            </a:pPr>
            <a:r>
              <a:rPr lang="en-US" altLang="en-US" sz="2800" dirty="0">
                <a:solidFill>
                  <a:schemeClr val="bg1"/>
                </a:solidFill>
              </a:rPr>
              <a:t>Ep.4:30, </a:t>
            </a:r>
            <a:r>
              <a:rPr lang="en-US" altLang="en-US" sz="2800" dirty="0">
                <a:solidFill>
                  <a:srgbClr val="FFC000"/>
                </a:solidFill>
              </a:rPr>
              <a:t>grieve</a:t>
            </a:r>
          </a:p>
          <a:p>
            <a:pPr lvl="2">
              <a:spcAft>
                <a:spcPts val="0"/>
              </a:spcAft>
            </a:pPr>
            <a:r>
              <a:rPr lang="en-US" altLang="en-US" sz="2800" dirty="0">
                <a:solidFill>
                  <a:schemeClr val="bg1"/>
                </a:solidFill>
              </a:rPr>
              <a:t>1 Th.5:19-20, </a:t>
            </a:r>
            <a:r>
              <a:rPr lang="en-US" altLang="en-US" sz="2800" dirty="0">
                <a:solidFill>
                  <a:srgbClr val="FFC000"/>
                </a:solidFill>
              </a:rPr>
              <a:t>quench</a:t>
            </a:r>
          </a:p>
          <a:p>
            <a:pPr lvl="2">
              <a:spcAft>
                <a:spcPts val="600"/>
              </a:spcAft>
            </a:pPr>
            <a:r>
              <a:rPr lang="en-US" altLang="en-US" sz="2800" dirty="0">
                <a:solidFill>
                  <a:schemeClr val="bg1"/>
                </a:solidFill>
              </a:rPr>
              <a:t>Hb.10:29, </a:t>
            </a:r>
            <a:r>
              <a:rPr lang="en-US" altLang="en-US" sz="2800" dirty="0">
                <a:solidFill>
                  <a:srgbClr val="FFC000"/>
                </a:solidFill>
              </a:rPr>
              <a:t>insult</a:t>
            </a:r>
          </a:p>
          <a:p>
            <a:r>
              <a:rPr lang="en-US" altLang="en-US" sz="3100" u="sng" dirty="0">
                <a:solidFill>
                  <a:srgbClr val="CCFFFF"/>
                </a:solidFill>
              </a:rPr>
              <a:t>Sharper</a:t>
            </a:r>
            <a:r>
              <a:rPr lang="en-US" altLang="en-US" sz="3100" dirty="0">
                <a:solidFill>
                  <a:srgbClr val="CCFFFF"/>
                </a:solidFill>
              </a:rPr>
              <a:t>: </a:t>
            </a:r>
            <a:r>
              <a:rPr lang="en-US" altLang="en-US" sz="3100" dirty="0">
                <a:solidFill>
                  <a:schemeClr val="bg1"/>
                </a:solidFill>
              </a:rPr>
              <a:t>Gn.22:12 …   Hb.11</a:t>
            </a:r>
            <a:r>
              <a:rPr lang="en-US" altLang="en-US" sz="3100" baseline="30000" dirty="0">
                <a:solidFill>
                  <a:schemeClr val="bg1"/>
                </a:solidFill>
              </a:rPr>
              <a:t>17</a:t>
            </a:r>
            <a:r>
              <a:rPr lang="en-US" altLang="en-US" sz="3100" dirty="0">
                <a:solidFill>
                  <a:schemeClr val="bg1"/>
                </a:solidFill>
              </a:rPr>
              <a:t> </a:t>
            </a:r>
            <a:r>
              <a:rPr lang="en-US" sz="3000" dirty="0">
                <a:solidFill>
                  <a:srgbClr val="FFFFCC"/>
                </a:solidFill>
              </a:rPr>
              <a:t>By faith Abraham, when he was tested, offered up Isaac, and he who had received the promises offered up his only begotten son.  </a:t>
            </a:r>
            <a:endParaRPr lang="en-US" altLang="en-US" sz="3000" dirty="0">
              <a:solidFill>
                <a:srgbClr val="FFFFCC"/>
              </a:solidFill>
            </a:endParaRPr>
          </a:p>
        </p:txBody>
      </p:sp>
      <p:sp>
        <p:nvSpPr>
          <p:cNvPr id="2" name="Rectangle 1">
            <a:extLst>
              <a:ext uri="{FF2B5EF4-FFF2-40B4-BE49-F238E27FC236}">
                <a16:creationId xmlns:a16="http://schemas.microsoft.com/office/drawing/2014/main" id="{1178D9D5-E115-4DBF-8D93-CE2BBB7C8EAF}"/>
              </a:ext>
            </a:extLst>
          </p:cNvPr>
          <p:cNvSpPr/>
          <p:nvPr/>
        </p:nvSpPr>
        <p:spPr>
          <a:xfrm>
            <a:off x="5562600" y="2676427"/>
            <a:ext cx="2895600" cy="1524000"/>
          </a:xfrm>
          <a:prstGeom prst="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Ro.1:16, </a:t>
            </a:r>
            <a:r>
              <a:rPr lang="en-US" sz="3000" dirty="0">
                <a:solidFill>
                  <a:srgbClr val="CCFFCC"/>
                </a:solidFill>
              </a:rPr>
              <a:t>power to save those who are </a:t>
            </a:r>
            <a:r>
              <a:rPr lang="en-US" sz="3000" u="sng" dirty="0">
                <a:solidFill>
                  <a:srgbClr val="CCFFCC"/>
                </a:solidFill>
              </a:rPr>
              <a:t>willing</a:t>
            </a:r>
          </a:p>
        </p:txBody>
      </p:sp>
    </p:spTree>
    <p:extLst>
      <p:ext uri="{BB962C8B-B14F-4D97-AF65-F5344CB8AC3E}">
        <p14:creationId xmlns:p14="http://schemas.microsoft.com/office/powerpoint/2010/main" val="368242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468" y="838200"/>
            <a:ext cx="7086600" cy="1295400"/>
          </a:xfrm>
          <a:solidFill>
            <a:schemeClr val="tx1"/>
          </a:solidFill>
          <a:ln>
            <a:solidFill>
              <a:srgbClr val="FFFF00"/>
            </a:solidFill>
          </a:ln>
          <a:effectLst>
            <a:outerShdw blurRad="50800" dist="38100" dir="2700000" algn="tl" rotWithShape="0">
              <a:prstClr val="black">
                <a:alpha val="40000"/>
              </a:prstClr>
            </a:outerShdw>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CCFFFF"/>
                </a:solidFill>
                <a:latin typeface="+mn-lt"/>
                <a:ea typeface="Verdana" panose="020B0604030504040204" pitchFamily="34" charset="0"/>
                <a:cs typeface="Verdana" panose="020B0604030504040204" pitchFamily="34" charset="0"/>
              </a:rPr>
              <a:t>Most people do not believe</a:t>
            </a:r>
            <a:br>
              <a:rPr lang="en-US" sz="3600" dirty="0">
                <a:solidFill>
                  <a:srgbClr val="CCFFFF"/>
                </a:solidFill>
                <a:latin typeface="+mn-lt"/>
                <a:ea typeface="Verdana" panose="020B0604030504040204" pitchFamily="34" charset="0"/>
                <a:cs typeface="Verdana" panose="020B0604030504040204" pitchFamily="34" charset="0"/>
              </a:rPr>
            </a:br>
            <a:r>
              <a:rPr lang="en-US" sz="3600" dirty="0">
                <a:solidFill>
                  <a:srgbClr val="CCFFFF"/>
                </a:solidFill>
                <a:latin typeface="+mn-lt"/>
                <a:ea typeface="Verdana" panose="020B0604030504040204" pitchFamily="34" charset="0"/>
                <a:cs typeface="Verdana" panose="020B0604030504040204" pitchFamily="34" charset="0"/>
              </a:rPr>
              <a:t>the power of God’s word</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762000"/>
          </a:xfrm>
        </p:spPr>
        <p:txBody>
          <a:bodyPr/>
          <a:lstStyle/>
          <a:p>
            <a:r>
              <a:rPr lang="en-US" altLang="en-US" sz="3400" dirty="0">
                <a:solidFill>
                  <a:schemeClr val="bg1"/>
                </a:solidFill>
              </a:rPr>
              <a:t>Some seek extraordinary experiences (“surpass mere words”)</a:t>
            </a:r>
          </a:p>
        </p:txBody>
      </p:sp>
      <p:sp>
        <p:nvSpPr>
          <p:cNvPr id="3075" name="Rectangle 3"/>
          <p:cNvSpPr>
            <a:spLocks noGrp="1" noChangeArrowheads="1"/>
          </p:cNvSpPr>
          <p:nvPr>
            <p:ph type="body" idx="1"/>
          </p:nvPr>
        </p:nvSpPr>
        <p:spPr>
          <a:xfrm>
            <a:off x="381000" y="1219200"/>
            <a:ext cx="8382000" cy="5105400"/>
          </a:xfrm>
        </p:spPr>
        <p:txBody>
          <a:bodyPr/>
          <a:lstStyle/>
          <a:p>
            <a:pPr marL="227013" indent="-227013">
              <a:spcAft>
                <a:spcPts val="600"/>
              </a:spcAft>
            </a:pPr>
            <a:r>
              <a:rPr lang="en-US" altLang="en-US" sz="3100" u="sng" dirty="0">
                <a:solidFill>
                  <a:schemeClr val="bg1"/>
                </a:solidFill>
              </a:rPr>
              <a:t>2 K.5</a:t>
            </a:r>
            <a:r>
              <a:rPr lang="en-US" altLang="en-US" sz="3100" dirty="0">
                <a:solidFill>
                  <a:schemeClr val="bg1"/>
                </a:solidFill>
              </a:rPr>
              <a:t>,</a:t>
            </a:r>
            <a:r>
              <a:rPr lang="en-US" altLang="en-US" sz="3100" dirty="0">
                <a:solidFill>
                  <a:srgbClr val="FFFFCC"/>
                </a:solidFill>
              </a:rPr>
              <a:t> </a:t>
            </a:r>
            <a:r>
              <a:rPr lang="en-US" altLang="en-US" sz="3100" dirty="0">
                <a:solidFill>
                  <a:schemeClr val="bg1"/>
                </a:solidFill>
              </a:rPr>
              <a:t>Naaman:</a:t>
            </a:r>
            <a:r>
              <a:rPr lang="en-US" altLang="en-US" sz="3100" dirty="0">
                <a:solidFill>
                  <a:srgbClr val="CCFFCC"/>
                </a:solidFill>
              </a:rPr>
              <a:t> disappointed in content of God’s words.</a:t>
            </a:r>
          </a:p>
          <a:p>
            <a:pPr marL="227013" indent="-227013">
              <a:spcAft>
                <a:spcPts val="600"/>
              </a:spcAft>
            </a:pPr>
            <a:r>
              <a:rPr lang="en-US" sz="3100" u="sng" dirty="0">
                <a:solidFill>
                  <a:schemeClr val="bg1"/>
                </a:solidFill>
              </a:rPr>
              <a:t>Lk.16</a:t>
            </a:r>
            <a:r>
              <a:rPr lang="en-US" sz="3100" dirty="0">
                <a:solidFill>
                  <a:schemeClr val="bg1"/>
                </a:solidFill>
              </a:rPr>
              <a:t>, rich man: </a:t>
            </a:r>
            <a:r>
              <a:rPr lang="en-US" sz="3100" dirty="0">
                <a:solidFill>
                  <a:srgbClr val="CCFFCC"/>
                </a:solidFill>
              </a:rPr>
              <a:t>disappointed in weakness / ineffectiveness of God’s words.</a:t>
            </a:r>
          </a:p>
          <a:p>
            <a:pPr marL="227013" indent="-227013">
              <a:spcAft>
                <a:spcPts val="600"/>
              </a:spcAft>
            </a:pPr>
            <a:r>
              <a:rPr lang="en-US" sz="3100" u="sng" dirty="0">
                <a:solidFill>
                  <a:schemeClr val="bg1"/>
                </a:solidFill>
              </a:rPr>
              <a:t>1 Co.10</a:t>
            </a:r>
            <a:r>
              <a:rPr lang="en-US" sz="3100" dirty="0">
                <a:solidFill>
                  <a:schemeClr val="bg1"/>
                </a:solidFill>
              </a:rPr>
              <a:t>, Israel: </a:t>
            </a:r>
            <a:r>
              <a:rPr lang="en-US" sz="3100" dirty="0">
                <a:solidFill>
                  <a:srgbClr val="CCFFCC"/>
                </a:solidFill>
              </a:rPr>
              <a:t>witnessed miracles; most did not leave wilderness, because of unbelief.</a:t>
            </a:r>
          </a:p>
          <a:p>
            <a:endParaRPr lang="en-US" altLang="en-US" dirty="0">
              <a:solidFill>
                <a:schemeClr val="bg1"/>
              </a:solidFill>
            </a:endParaRPr>
          </a:p>
          <a:p>
            <a:pPr marL="0" indent="0">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4A3188E1-EEC0-42BB-9DC0-B060E18CFA50}"/>
              </a:ext>
            </a:extLst>
          </p:cNvPr>
          <p:cNvSpPr/>
          <p:nvPr/>
        </p:nvSpPr>
        <p:spPr>
          <a:xfrm>
            <a:off x="533400" y="4724400"/>
            <a:ext cx="8077200" cy="1295400"/>
          </a:xfrm>
          <a:prstGeom prst="roundRect">
            <a:avLst/>
          </a:prstGeom>
          <a:solidFill>
            <a:schemeClr val="tx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effectLst/>
                <a:latin typeface="Calibri" panose="020F0502020204030204" pitchFamily="34" charset="0"/>
                <a:ea typeface="Times New Roman" panose="02020603050405020304" pitchFamily="18" charset="0"/>
                <a:cs typeface="Calibri" panose="020F0502020204030204" pitchFamily="34" charset="0"/>
              </a:rPr>
              <a:t>Saw miracles </a:t>
            </a:r>
            <a:r>
              <a:rPr lang="en-US" sz="3200" u="sng" dirty="0">
                <a:solidFill>
                  <a:srgbClr val="CCFFFF"/>
                </a:solidFill>
                <a:effectLst/>
                <a:latin typeface="Calibri" panose="020F0502020204030204" pitchFamily="34" charset="0"/>
                <a:ea typeface="Times New Roman" panose="02020603050405020304" pitchFamily="18" charset="0"/>
                <a:cs typeface="Calibri" panose="020F0502020204030204" pitchFamily="34" charset="0"/>
              </a:rPr>
              <a:t>before</a:t>
            </a:r>
            <a:r>
              <a:rPr lang="en-US" sz="3200" dirty="0">
                <a:solidFill>
                  <a:srgbClr val="CCFFFF"/>
                </a:solidFill>
                <a:effectLst/>
                <a:latin typeface="Calibri" panose="020F0502020204030204" pitchFamily="34" charset="0"/>
                <a:ea typeface="Times New Roman" panose="02020603050405020304" pitchFamily="18" charset="0"/>
                <a:cs typeface="Calibri" panose="020F0502020204030204" pitchFamily="34" charset="0"/>
              </a:rPr>
              <a:t> reaching wilderness, and </a:t>
            </a:r>
            <a:r>
              <a:rPr lang="en-US" sz="3200" u="sng" dirty="0">
                <a:solidFill>
                  <a:srgbClr val="CCFFFF"/>
                </a:solidFill>
                <a:effectLst/>
                <a:latin typeface="Calibri" panose="020F0502020204030204" pitchFamily="34" charset="0"/>
                <a:ea typeface="Times New Roman" panose="02020603050405020304" pitchFamily="18" charset="0"/>
                <a:cs typeface="Calibri" panose="020F0502020204030204" pitchFamily="34" charset="0"/>
              </a:rPr>
              <a:t>during</a:t>
            </a:r>
            <a:r>
              <a:rPr lang="en-US" sz="3200" dirty="0">
                <a:solidFill>
                  <a:srgbClr val="CCFFFF"/>
                </a:solidFill>
                <a:effectLst/>
                <a:latin typeface="Calibri" panose="020F0502020204030204" pitchFamily="34" charset="0"/>
                <a:ea typeface="Times New Roman" panose="02020603050405020304" pitchFamily="18" charset="0"/>
                <a:cs typeface="Calibri" panose="020F0502020204030204" pitchFamily="34" charset="0"/>
              </a:rPr>
              <a:t> it, yet most never reached promise land </a:t>
            </a:r>
            <a:endParaRPr lang="en-US" sz="3200" dirty="0">
              <a:solidFill>
                <a:srgbClr val="CCFF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907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468" y="838200"/>
            <a:ext cx="7086600" cy="609600"/>
          </a:xfrm>
          <a:solidFill>
            <a:schemeClr val="tx1"/>
          </a:solidFill>
          <a:ln>
            <a:solidFill>
              <a:schemeClr val="bg1"/>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Most people do not believe power of God’s word</a:t>
            </a:r>
          </a:p>
        </p:txBody>
      </p:sp>
      <p:sp>
        <p:nvSpPr>
          <p:cNvPr id="3" name="Title 1">
            <a:extLst>
              <a:ext uri="{FF2B5EF4-FFF2-40B4-BE49-F238E27FC236}">
                <a16:creationId xmlns:a16="http://schemas.microsoft.com/office/drawing/2014/main" id="{C1E18289-CD98-4665-AF41-6B80A9F41886}"/>
              </a:ext>
            </a:extLst>
          </p:cNvPr>
          <p:cNvSpPr txBox="1">
            <a:spLocks/>
          </p:cNvSpPr>
          <p:nvPr/>
        </p:nvSpPr>
        <p:spPr bwMode="auto">
          <a:xfrm>
            <a:off x="1029856" y="1676400"/>
            <a:ext cx="7086600" cy="1295400"/>
          </a:xfrm>
          <a:prstGeom prst="rect">
            <a:avLst/>
          </a:prstGeom>
          <a:solidFill>
            <a:schemeClr val="tx1"/>
          </a:solidFill>
          <a:ln>
            <a:solidFill>
              <a:srgbClr val="FFFF00"/>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CCFFFF"/>
                </a:solidFill>
                <a:latin typeface="+mn-lt"/>
                <a:ea typeface="Verdana" panose="020B0604030504040204" pitchFamily="34" charset="0"/>
                <a:cs typeface="Verdana" panose="020B0604030504040204" pitchFamily="34" charset="0"/>
              </a:rPr>
              <a:t>Examples of the power</a:t>
            </a:r>
            <a:br>
              <a:rPr lang="en-US" sz="3600" dirty="0">
                <a:solidFill>
                  <a:srgbClr val="CCFFFF"/>
                </a:solidFill>
                <a:latin typeface="+mn-lt"/>
                <a:ea typeface="Verdana" panose="020B0604030504040204" pitchFamily="34" charset="0"/>
                <a:cs typeface="Verdana" panose="020B0604030504040204" pitchFamily="34" charset="0"/>
              </a:rPr>
            </a:br>
            <a:r>
              <a:rPr lang="en-US" sz="3600" dirty="0">
                <a:solidFill>
                  <a:srgbClr val="CCFFFF"/>
                </a:solidFill>
                <a:latin typeface="+mn-lt"/>
                <a:ea typeface="Verdana" panose="020B0604030504040204" pitchFamily="34" charset="0"/>
                <a:cs typeface="Verdana" panose="020B0604030504040204" pitchFamily="34" charset="0"/>
              </a:rPr>
              <a:t>of God’s word</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566543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3966</TotalTime>
  <Words>1202</Words>
  <Application>Microsoft Office PowerPoint</Application>
  <PresentationFormat>On-screen Show (4:3)</PresentationFormat>
  <Paragraphs>101</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Verdana</vt:lpstr>
      <vt:lpstr>Default Design</vt:lpstr>
      <vt:lpstr>1_Default Design</vt:lpstr>
      <vt:lpstr>PowerPoint Presentation</vt:lpstr>
      <vt:lpstr>Hb.4:12, characteristics of God’s Word</vt:lpstr>
      <vt:lpstr>Hb.4:12, characteristics of God’s Word</vt:lpstr>
      <vt:lpstr>Hb.4:12, characteristics of God’s Word</vt:lpstr>
      <vt:lpstr>Hb.4:12, characteristics of God’s Word</vt:lpstr>
      <vt:lpstr>Hb.4:12, characteristics of God’s Word</vt:lpstr>
      <vt:lpstr>I. Most people do not believe the power of God’s word</vt:lpstr>
      <vt:lpstr>Some seek extraordinary experiences (“surpass mere words”)</vt:lpstr>
      <vt:lpstr>I. Most people do not believe power of God’s word</vt:lpstr>
      <vt:lpstr>Word displays power in various ways</vt:lpstr>
      <vt:lpstr>Word displays power in various ways</vt:lpstr>
      <vt:lpstr>I. Most people do not believe power of God’s word</vt:lpstr>
      <vt:lpstr>Preach the word</vt:lpstr>
      <vt:lpstr>New birth</vt:lpstr>
      <vt:lpstr>Made alive from spiritual death</vt:lpstr>
      <vt:lpstr>Faith</vt:lpstr>
      <vt:lpstr>Pure heart</vt:lpstr>
      <vt:lpstr>Conversion</vt:lpstr>
      <vt:lpstr>Sanctification</vt:lpstr>
      <vt:lpstr>Walking in light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448</cp:revision>
  <dcterms:created xsi:type="dcterms:W3CDTF">2004-01-08T21:08:14Z</dcterms:created>
  <dcterms:modified xsi:type="dcterms:W3CDTF">2021-12-04T04:28:21Z</dcterms:modified>
</cp:coreProperties>
</file>