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5" r:id="rId2"/>
    <p:sldId id="366" r:id="rId3"/>
    <p:sldId id="365" r:id="rId4"/>
    <p:sldId id="614" r:id="rId5"/>
    <p:sldId id="613" r:id="rId6"/>
    <p:sldId id="608" r:id="rId7"/>
    <p:sldId id="627" r:id="rId8"/>
    <p:sldId id="576" r:id="rId9"/>
    <p:sldId id="615" r:id="rId10"/>
    <p:sldId id="616" r:id="rId11"/>
    <p:sldId id="617" r:id="rId12"/>
    <p:sldId id="618" r:id="rId13"/>
    <p:sldId id="619" r:id="rId14"/>
    <p:sldId id="620" r:id="rId15"/>
    <p:sldId id="318" r:id="rId16"/>
    <p:sldId id="621" r:id="rId17"/>
    <p:sldId id="623" r:id="rId18"/>
    <p:sldId id="624" r:id="rId19"/>
    <p:sldId id="626" r:id="rId20"/>
    <p:sldId id="625" r:id="rId21"/>
    <p:sldId id="28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FFFF99"/>
    <a:srgbClr val="FFFF00"/>
    <a:srgbClr val="99FF33"/>
    <a:srgbClr val="FF9933"/>
    <a:srgbClr val="C0C0C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 showGuides="1">
      <p:cViewPr varScale="1">
        <p:scale>
          <a:sx n="68" d="100"/>
          <a:sy n="68" d="100"/>
        </p:scale>
        <p:origin x="82" y="2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2E06D272-D3D9-4199-A458-833319881BE0}"/>
    <pc:docChg chg="delSld">
      <pc:chgData name="Ty Johnson" userId="2df4d96252200d5b" providerId="LiveId" clId="{2E06D272-D3D9-4199-A458-833319881BE0}" dt="2021-12-04T04:33:19.506" v="0" actId="47"/>
      <pc:docMkLst>
        <pc:docMk/>
      </pc:docMkLst>
      <pc:sldChg chg="del">
        <pc:chgData name="Ty Johnson" userId="2df4d96252200d5b" providerId="LiveId" clId="{2E06D272-D3D9-4199-A458-833319881BE0}" dt="2021-12-04T04:33:19.506" v="0" actId="47"/>
        <pc:sldMkLst>
          <pc:docMk/>
          <pc:sldMk cId="1456885882" sldId="301"/>
        </pc:sldMkLst>
      </pc:sldChg>
      <pc:sldChg chg="del">
        <pc:chgData name="Ty Johnson" userId="2df4d96252200d5b" providerId="LiveId" clId="{2E06D272-D3D9-4199-A458-833319881BE0}" dt="2021-12-04T04:33:19.506" v="0" actId="47"/>
        <pc:sldMkLst>
          <pc:docMk/>
          <pc:sldMk cId="3579563949" sldId="575"/>
        </pc:sldMkLst>
      </pc:sldChg>
      <pc:sldChg chg="del">
        <pc:chgData name="Ty Johnson" userId="2df4d96252200d5b" providerId="LiveId" clId="{2E06D272-D3D9-4199-A458-833319881BE0}" dt="2021-12-04T04:33:19.506" v="0" actId="47"/>
        <pc:sldMkLst>
          <pc:docMk/>
          <pc:sldMk cId="2349188635" sldId="6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582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61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83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251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544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89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14892" y="1143000"/>
            <a:ext cx="5715000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When Thanksgiving </a:t>
            </a:r>
          </a:p>
          <a:p>
            <a:pPr algn="ctr"/>
            <a:r>
              <a:rPr lang="en-US" sz="4000" dirty="0">
                <a:solidFill>
                  <a:srgbClr val="FFC000"/>
                </a:solidFill>
              </a:rPr>
              <a:t>Becomes </a:t>
            </a:r>
            <a:r>
              <a:rPr lang="en-US" sz="4000" dirty="0" err="1">
                <a:solidFill>
                  <a:srgbClr val="FFC000"/>
                </a:solidFill>
              </a:rPr>
              <a:t>Thanksliving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Ten lepers, </a:t>
            </a:r>
            <a:r>
              <a:rPr lang="en-US" altLang="en-US" sz="3400" dirty="0">
                <a:solidFill>
                  <a:schemeClr val="bg1"/>
                </a:solidFill>
              </a:rPr>
              <a:t>Luke 17:11-19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14: 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GO</a:t>
            </a:r>
            <a:r>
              <a:rPr lang="en-US" altLang="en-US" sz="3100" dirty="0">
                <a:solidFill>
                  <a:schemeClr val="bg1"/>
                </a:solidFill>
              </a:rPr>
              <a:t>…to priest …as if already cured.  Test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SHOW</a:t>
            </a:r>
            <a:r>
              <a:rPr lang="en-US" altLang="en-US" sz="3100" dirty="0">
                <a:solidFill>
                  <a:schemeClr val="bg1"/>
                </a:solidFill>
              </a:rPr>
              <a:t>…Lv.14:2, health inspector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SO</a:t>
            </a:r>
            <a:r>
              <a:rPr lang="en-US" altLang="en-US" sz="3100" dirty="0">
                <a:solidFill>
                  <a:schemeClr val="bg1"/>
                </a:solidFill>
              </a:rPr>
              <a:t>…(leprosy gone; they are clean)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KNOW</a:t>
            </a:r>
            <a:r>
              <a:rPr lang="en-US" altLang="en-US" sz="3100" dirty="0">
                <a:solidFill>
                  <a:schemeClr val="bg1"/>
                </a:solidFill>
              </a:rPr>
              <a:t>…(faith turns to sight – cleansed)</a:t>
            </a:r>
          </a:p>
        </p:txBody>
      </p:sp>
    </p:spTree>
    <p:extLst>
      <p:ext uri="{BB962C8B-B14F-4D97-AF65-F5344CB8AC3E}">
        <p14:creationId xmlns:p14="http://schemas.microsoft.com/office/powerpoint/2010/main" val="178730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Ten lepers, </a:t>
            </a:r>
            <a:r>
              <a:rPr lang="en-US" altLang="en-US" sz="3400" dirty="0">
                <a:solidFill>
                  <a:schemeClr val="bg1"/>
                </a:solidFill>
              </a:rPr>
              <a:t>Luke 17:11-19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15-16: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One is different: saw…healed…returned …loud voice…glorified God</a:t>
            </a:r>
          </a:p>
          <a:p>
            <a:pPr marL="971550" lvl="2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Loud voices:  </a:t>
            </a:r>
          </a:p>
          <a:p>
            <a:pPr marL="1428750" lvl="3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13 – </a:t>
            </a:r>
            <a:r>
              <a:rPr lang="en-US" altLang="en-US" sz="3100" dirty="0">
                <a:solidFill>
                  <a:srgbClr val="FFFFCC"/>
                </a:solidFill>
              </a:rPr>
              <a:t>all</a:t>
            </a:r>
            <a:r>
              <a:rPr lang="en-US" altLang="en-US" sz="3100" dirty="0">
                <a:solidFill>
                  <a:schemeClr val="bg1"/>
                </a:solidFill>
              </a:rPr>
              <a:t> lifted up voices to he healed</a:t>
            </a:r>
          </a:p>
          <a:p>
            <a:pPr marL="1428750" lvl="3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15 – </a:t>
            </a:r>
            <a:r>
              <a:rPr lang="en-US" altLang="en-US" sz="3100" dirty="0">
                <a:solidFill>
                  <a:srgbClr val="FFFFCC"/>
                </a:solidFill>
              </a:rPr>
              <a:t>one</a:t>
            </a:r>
            <a:r>
              <a:rPr lang="en-US" altLang="en-US" sz="3100" dirty="0">
                <a:solidFill>
                  <a:schemeClr val="bg1"/>
                </a:solidFill>
              </a:rPr>
              <a:t> with loud voice glorified</a:t>
            </a:r>
          </a:p>
          <a:p>
            <a:pPr marL="971550" lvl="2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Fell on face…Lord’s feet…giving thanks </a:t>
            </a:r>
            <a:r>
              <a:rPr lang="en-US" altLang="en-US" sz="3100" dirty="0">
                <a:solidFill>
                  <a:srgbClr val="CCFFCC"/>
                </a:solidFill>
              </a:rPr>
              <a:t>[over and over] </a:t>
            </a:r>
            <a:r>
              <a:rPr lang="en-US" altLang="en-US" sz="3100" dirty="0">
                <a:solidFill>
                  <a:schemeClr val="bg1"/>
                </a:solidFill>
              </a:rPr>
              <a:t>… loud voice …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u="sng" dirty="0">
                <a:solidFill>
                  <a:schemeClr val="bg1"/>
                </a:solidFill>
              </a:rPr>
              <a:t>he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2900" dirty="0">
                <a:solidFill>
                  <a:srgbClr val="CCFFCC"/>
                </a:solidFill>
              </a:rPr>
              <a:t>(emphatic)</a:t>
            </a:r>
            <a:r>
              <a:rPr lang="en-US" altLang="en-US" sz="3100" dirty="0">
                <a:solidFill>
                  <a:schemeClr val="bg1"/>
                </a:solidFill>
              </a:rPr>
              <a:t> is a Samaritan??</a:t>
            </a:r>
          </a:p>
          <a:p>
            <a:pPr marL="971550" lvl="2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Last man we would expect . . .</a:t>
            </a:r>
          </a:p>
        </p:txBody>
      </p:sp>
    </p:spTree>
    <p:extLst>
      <p:ext uri="{BB962C8B-B14F-4D97-AF65-F5344CB8AC3E}">
        <p14:creationId xmlns:p14="http://schemas.microsoft.com/office/powerpoint/2010/main" val="392569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Ten lepers, </a:t>
            </a:r>
            <a:r>
              <a:rPr lang="en-US" altLang="en-US" sz="3400" dirty="0">
                <a:solidFill>
                  <a:schemeClr val="bg1"/>
                </a:solidFill>
              </a:rPr>
              <a:t>Luke 17:11-19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17-18: 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Did Jesus cure only one of ten?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Nine were absorbed in blessings; wasted no time in thanksgiving.    Lk.13:26-27</a:t>
            </a:r>
          </a:p>
          <a:p>
            <a:pPr lvl="2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Ingratitude:</a:t>
            </a:r>
            <a:r>
              <a:rPr lang="en-US" altLang="en-US" sz="3100" dirty="0">
                <a:solidFill>
                  <a:schemeClr val="bg1"/>
                </a:solidFill>
              </a:rPr>
              <a:t> happy for the cure, but…</a:t>
            </a:r>
          </a:p>
          <a:p>
            <a:pPr lvl="2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Samaritan:</a:t>
            </a:r>
            <a:r>
              <a:rPr lang="en-US" altLang="en-US" sz="3100" dirty="0">
                <a:solidFill>
                  <a:schemeClr val="bg1"/>
                </a:solidFill>
              </a:rPr>
              <a:t> gratitude, rarer than faith.   </a:t>
            </a:r>
          </a:p>
          <a:p>
            <a:pPr lvl="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Naaman, 2 K.5…  (Lk.4:27)</a:t>
            </a:r>
          </a:p>
          <a:p>
            <a:pPr lvl="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Centurion, Mt.8</a:t>
            </a:r>
          </a:p>
          <a:p>
            <a:pPr lvl="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 err="1">
                <a:solidFill>
                  <a:schemeClr val="bg1"/>
                </a:solidFill>
              </a:rPr>
              <a:t>Syro</a:t>
            </a:r>
            <a:r>
              <a:rPr lang="en-US" altLang="en-US" sz="3100" dirty="0">
                <a:solidFill>
                  <a:schemeClr val="bg1"/>
                </a:solidFill>
              </a:rPr>
              <a:t>-Phoenician, Mt.15</a:t>
            </a:r>
          </a:p>
          <a:p>
            <a:pPr lvl="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Samaritans:  Lk.10;  Jn.4.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4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Ten lepers, </a:t>
            </a:r>
            <a:r>
              <a:rPr lang="en-US" altLang="en-US" sz="3400" dirty="0">
                <a:solidFill>
                  <a:schemeClr val="bg1"/>
                </a:solidFill>
              </a:rPr>
              <a:t>Luke 17:11-19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19: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Your faith . . .</a:t>
            </a:r>
          </a:p>
          <a:p>
            <a:pPr lvl="2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Cured disease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Saved from sin?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All lepers wanted cure; asked; obeyed; healed… but ONE gave thanks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Ac.2</a:t>
            </a:r>
            <a:r>
              <a:rPr lang="en-US" altLang="en-US" sz="3100" baseline="30000" dirty="0">
                <a:solidFill>
                  <a:schemeClr val="bg1"/>
                </a:solidFill>
              </a:rPr>
              <a:t>23</a:t>
            </a:r>
            <a:r>
              <a:rPr lang="en-US" altLang="en-US" sz="3100" dirty="0">
                <a:solidFill>
                  <a:schemeClr val="bg1"/>
                </a:solidFill>
              </a:rPr>
              <a:t> …Him, being delivered by the </a:t>
            </a:r>
            <a:r>
              <a:rPr lang="en-US" altLang="en-US" sz="3100" i="1" u="sng" dirty="0">
                <a:solidFill>
                  <a:srgbClr val="FFFF99"/>
                </a:solidFill>
              </a:rPr>
              <a:t>determined</a:t>
            </a:r>
            <a:r>
              <a:rPr lang="en-US" altLang="en-US" sz="3100" dirty="0">
                <a:solidFill>
                  <a:schemeClr val="bg1"/>
                </a:solidFill>
              </a:rPr>
              <a:t> purpose and foreknowledge of God…  Determined to save us… through His Son</a:t>
            </a:r>
          </a:p>
        </p:txBody>
      </p:sp>
    </p:spTree>
    <p:extLst>
      <p:ext uri="{BB962C8B-B14F-4D97-AF65-F5344CB8AC3E}">
        <p14:creationId xmlns:p14="http://schemas.microsoft.com/office/powerpoint/2010/main" val="376643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08" y="609600"/>
            <a:ext cx="6643885" cy="6858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Realize God’s disgust for ingratitude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30D37A-B29F-4303-AB31-8C6441D9662F}"/>
              </a:ext>
            </a:extLst>
          </p:cNvPr>
          <p:cNvSpPr txBox="1">
            <a:spLocks/>
          </p:cNvSpPr>
          <p:nvPr/>
        </p:nvSpPr>
        <p:spPr bwMode="auto">
          <a:xfrm>
            <a:off x="1257692" y="2286000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Required by God’s directions for us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694311-F660-4831-90ED-0C29ED6EA47A}"/>
              </a:ext>
            </a:extLst>
          </p:cNvPr>
          <p:cNvSpPr txBox="1">
            <a:spLocks/>
          </p:cNvSpPr>
          <p:nvPr/>
        </p:nvSpPr>
        <p:spPr bwMode="auto">
          <a:xfrm>
            <a:off x="1257692" y="1447800"/>
            <a:ext cx="6643885" cy="685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Remember God’s determination to save</a:t>
            </a:r>
          </a:p>
        </p:txBody>
      </p:sp>
    </p:spTree>
    <p:extLst>
      <p:ext uri="{BB962C8B-B14F-4D97-AF65-F5344CB8AC3E}">
        <p14:creationId xmlns:p14="http://schemas.microsoft.com/office/powerpoint/2010/main" val="3772569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/>
          <a:p>
            <a:pPr algn="ctr"/>
            <a:r>
              <a:rPr lang="en-US" sz="3400" dirty="0">
                <a:solidFill>
                  <a:srgbClr val="FFFF00"/>
                </a:solidFill>
              </a:rPr>
              <a:t>Daniel gave 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92" y="914400"/>
            <a:ext cx="8458200" cy="54864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Dan.6</a:t>
            </a:r>
            <a:r>
              <a:rPr lang="en-US" sz="3100" baseline="30000" dirty="0">
                <a:solidFill>
                  <a:schemeClr val="bg1"/>
                </a:solidFill>
              </a:rPr>
              <a:t>10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Now when Daniel knew that the writing was signed, he went home. And in his upper room, with his windows open toward Jeru-</a:t>
            </a:r>
            <a:r>
              <a:rPr lang="en-US" sz="3100" dirty="0" err="1">
                <a:solidFill>
                  <a:srgbClr val="CCFFFF"/>
                </a:solidFill>
                <a:ea typeface="Times New Roman" panose="02020603050405020304" pitchFamily="18" charset="0"/>
              </a:rPr>
              <a:t>salem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, he knelt down on his knees three times that day, and prayed and gave thanks before his God, as was his custom since early days.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He faced problems, opposition, death penalty . . . and bad neighbors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Would we risk lives to offer thanks…?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Ac.5:41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7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/>
          <a:p>
            <a:pPr algn="ctr"/>
            <a:r>
              <a:rPr lang="en-US" sz="3400" dirty="0">
                <a:solidFill>
                  <a:srgbClr val="FFFF00"/>
                </a:solidFill>
              </a:rPr>
              <a:t>Don’t worry – give 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38" y="914400"/>
            <a:ext cx="8343508" cy="54864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Ph.4</a:t>
            </a:r>
            <a:r>
              <a:rPr lang="en-US" sz="3100" baseline="30000" dirty="0">
                <a:solidFill>
                  <a:schemeClr val="bg1"/>
                </a:solidFill>
              </a:rPr>
              <a:t>6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Be anxious for nothing, but in every-thing by prayer and supplication, with</a:t>
            </a:r>
            <a:r>
              <a:rPr lang="en-US" b="1" i="1" u="sng" dirty="0">
                <a:solidFill>
                  <a:srgbClr val="CCFFFF"/>
                </a:solidFill>
                <a:ea typeface="Times New Roman" panose="02020603050405020304" pitchFamily="18" charset="0"/>
              </a:rPr>
              <a:t> </a:t>
            </a:r>
            <a:r>
              <a:rPr lang="en-US" i="1" u="sng" dirty="0">
                <a:solidFill>
                  <a:srgbClr val="CCFFFF"/>
                </a:solidFill>
                <a:ea typeface="Times New Roman" panose="02020603050405020304" pitchFamily="18" charset="0"/>
              </a:rPr>
              <a:t>thanksgiving</a:t>
            </a: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, let your requests be made known to God</a:t>
            </a:r>
            <a:endParaRPr lang="en-US" sz="3100" dirty="0">
              <a:solidFill>
                <a:srgbClr val="CCFFFF"/>
              </a:solidFill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Many are quick to ask for help, but slow to give thanks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9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/>
          <a:p>
            <a:pPr algn="ctr"/>
            <a:r>
              <a:rPr lang="en-US" sz="3400" dirty="0">
                <a:solidFill>
                  <a:srgbClr val="FFFF00"/>
                </a:solidFill>
              </a:rPr>
              <a:t>Gratitude and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38" y="914400"/>
            <a:ext cx="8343508" cy="54864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Col.3</a:t>
            </a:r>
            <a:r>
              <a:rPr lang="en-US" sz="3100" baseline="30000" dirty="0">
                <a:solidFill>
                  <a:schemeClr val="bg1"/>
                </a:solidFill>
              </a:rPr>
              <a:t>15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And let the peace of God rule in your hearts, to which also you were called in one body; and be thankful</a:t>
            </a:r>
            <a:endParaRPr lang="en-US" sz="3100" dirty="0">
              <a:solidFill>
                <a:srgbClr val="CCFFFF"/>
              </a:solidFill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Context: work for spiritual growth (12-15)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9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/>
          <a:p>
            <a:pPr algn="ctr"/>
            <a:r>
              <a:rPr lang="en-US" sz="3400" dirty="0">
                <a:solidFill>
                  <a:srgbClr val="FFFF00"/>
                </a:solidFill>
              </a:rPr>
              <a:t>Thanks for everything?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38" y="762000"/>
            <a:ext cx="8343508" cy="54864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1 Th.5</a:t>
            </a:r>
            <a:r>
              <a:rPr lang="en-US" sz="3100" baseline="30000" dirty="0">
                <a:solidFill>
                  <a:schemeClr val="bg1"/>
                </a:solidFill>
              </a:rPr>
              <a:t>18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in everything give thanks; for this is the will of God in Christ Jesus for you</a:t>
            </a:r>
            <a:endParaRPr lang="en-US" sz="3100" dirty="0">
              <a:solidFill>
                <a:srgbClr val="CCFFFF"/>
              </a:solidFill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Ep.5:20,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thanks for all things?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Eph.5:24,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wife submits to husband in all things?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Eph.6:21,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make all things known to you (omniscient)?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7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/>
          <a:p>
            <a:pPr algn="ctr"/>
            <a:r>
              <a:rPr lang="en-US" sz="3400" dirty="0">
                <a:solidFill>
                  <a:srgbClr val="FFFF00"/>
                </a:solidFill>
              </a:rPr>
              <a:t>Thanks for everything?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38" y="762000"/>
            <a:ext cx="8343508" cy="54864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1 Th.5</a:t>
            </a:r>
            <a:r>
              <a:rPr lang="en-US" sz="3100" baseline="30000" dirty="0">
                <a:solidFill>
                  <a:schemeClr val="bg1"/>
                </a:solidFill>
              </a:rPr>
              <a:t>18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in everything give thanks; for this is the will of God in Christ Jesus for you</a:t>
            </a:r>
            <a:endParaRPr lang="en-US" sz="3100" dirty="0">
              <a:solidFill>
                <a:srgbClr val="CCFFFF"/>
              </a:solidFill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1 Th.5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16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rejoice </a:t>
            </a:r>
            <a:r>
              <a:rPr lang="en-US" sz="3100" i="1" dirty="0">
                <a:solidFill>
                  <a:srgbClr val="CCFFFF"/>
                </a:solidFill>
                <a:ea typeface="Times New Roman" panose="02020603050405020304" pitchFamily="18" charset="0"/>
              </a:rPr>
              <a:t>always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Rejoice even in persecution, 2:14.   </a:t>
            </a:r>
            <a:b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[Cf. Paul, 2 Co.12:9]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“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In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” everything, not “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for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” everything.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In every circumstance, we can learn, grow, and remain thankful.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Job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0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08" y="609600"/>
            <a:ext cx="6643885" cy="12192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</p:spPr>
        <p:txBody>
          <a:bodyPr anchor="ctr" anchorCtr="0"/>
          <a:lstStyle/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Realize God’s disgust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 ingratitude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38" y="228600"/>
            <a:ext cx="8343508" cy="63246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“Thankfulness is the quickest path to joy.”</a:t>
            </a:r>
          </a:p>
          <a:p>
            <a:pPr lvl="1" defTabSz="5191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</a:rPr>
              <a:t>“But why speak on thanksgiving now?”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“Gratitude is not only the greatest of virtues, but the parent of all the others” </a:t>
            </a:r>
            <a:r>
              <a:rPr lang="en-US" sz="2400" dirty="0">
                <a:solidFill>
                  <a:schemeClr val="bg1"/>
                </a:solidFill>
              </a:rPr>
              <a:t>– Cicero.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</a:rPr>
              <a:t>1.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Has ‘Thanksgiving’ passed?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</a:rPr>
              <a:t>2.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How frequently does Lord bless us?</a:t>
            </a:r>
          </a:p>
          <a:p>
            <a:pPr marL="0" indent="0">
              <a:spcBef>
                <a:spcPts val="300"/>
              </a:spcBef>
              <a:spcAft>
                <a:spcPts val="200"/>
              </a:spcAft>
              <a:buNone/>
              <a:tabLst>
                <a:tab pos="519113" algn="l"/>
              </a:tabLst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a.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Spiritually?</a:t>
            </a:r>
          </a:p>
          <a:p>
            <a:pPr marL="0" indent="0">
              <a:spcAft>
                <a:spcPts val="200"/>
              </a:spcAft>
              <a:buNone/>
              <a:tabLst>
                <a:tab pos="519113" algn="l"/>
              </a:tabLst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b.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Forgiveness?</a:t>
            </a:r>
          </a:p>
          <a:p>
            <a:pPr marL="0" indent="0">
              <a:spcAft>
                <a:spcPts val="200"/>
              </a:spcAft>
              <a:buNone/>
              <a:tabLst>
                <a:tab pos="519113" algn="l"/>
              </a:tabLst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c.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Physically?</a:t>
            </a:r>
          </a:p>
          <a:p>
            <a:pPr marL="0" indent="0">
              <a:spcAft>
                <a:spcPts val="200"/>
              </a:spcAft>
              <a:buNone/>
              <a:tabLst>
                <a:tab pos="519113" algn="l"/>
              </a:tabLst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d.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Families? </a:t>
            </a:r>
          </a:p>
          <a:p>
            <a:pPr marL="0" indent="0">
              <a:spcAft>
                <a:spcPts val="300"/>
              </a:spcAft>
              <a:buNone/>
              <a:tabLst>
                <a:tab pos="519113" algn="l"/>
              </a:tabLst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e.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Spiritual family?  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History of Israel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44056" y="685800"/>
            <a:ext cx="8458200" cy="5943600"/>
          </a:xfrm>
        </p:spPr>
        <p:txBody>
          <a:bodyPr/>
          <a:lstStyle/>
          <a:p>
            <a:pPr marL="230188" indent="-230188"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Ex.14:12, rescued, yet accuse God falsely…</a:t>
            </a:r>
          </a:p>
          <a:p>
            <a:pPr marL="230188" indent="-230188"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Ex.15:23-25 - (v.1) sang His praise, forgot His deliverance</a:t>
            </a:r>
          </a:p>
          <a:p>
            <a:pPr marL="230188" indent="-230188"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Ex.16:1-3, rescued from Egyptian bondage, but long for good ‘ole days in Egypt</a:t>
            </a:r>
          </a:p>
          <a:p>
            <a:pPr marL="230188" indent="-230188"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Ex.17:1-4, magnified problems, minimized disobedience</a:t>
            </a:r>
          </a:p>
          <a:p>
            <a:pPr marL="230188" indent="-230188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Nu.11:1-10, 33, God sent fire.  Why??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b="1" baseline="30000" dirty="0">
              <a:solidFill>
                <a:srgbClr val="FFFF00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Modern times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44056" y="685800"/>
            <a:ext cx="8458200" cy="5943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1 Co.10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</a:rPr>
              <a:t>10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nor </a:t>
            </a:r>
            <a:r>
              <a:rPr lang="en-US" sz="3100" u="sng" dirty="0">
                <a:solidFill>
                  <a:srgbClr val="CCFFFF"/>
                </a:solidFill>
                <a:ea typeface="Verdana" panose="020B0604030504040204" pitchFamily="34" charset="0"/>
              </a:rPr>
              <a:t>complain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, as some of them also </a:t>
            </a:r>
            <a:r>
              <a:rPr lang="en-US" sz="3100" u="sng" dirty="0">
                <a:solidFill>
                  <a:srgbClr val="CCFFFF"/>
                </a:solidFill>
                <a:ea typeface="Verdana" panose="020B0604030504040204" pitchFamily="34" charset="0"/>
              </a:rPr>
              <a:t>complained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, and were destroyed by the destroyer.</a:t>
            </a:r>
          </a:p>
          <a:p>
            <a:pPr marL="630238" lvl="1" indent="-230188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Murmur, grumble, express disapproval</a:t>
            </a:r>
          </a:p>
          <a:p>
            <a:pPr marL="1030288" lvl="2" indent="-230188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Complaining keeps sorry company</a:t>
            </a:r>
          </a:p>
          <a:p>
            <a:pPr marL="1030288" lvl="2" indent="-230188">
              <a:spcAft>
                <a:spcPts val="900"/>
              </a:spcAft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</a:rPr>
              <a:t>Paul’s link: ancient Israel–modern Corinth </a:t>
            </a:r>
            <a:endParaRPr lang="en-US" sz="27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marL="630238" lvl="1" indent="-230188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Ph.2:14,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Do all things without </a:t>
            </a:r>
            <a:r>
              <a:rPr lang="en-US" sz="3100" i="1" u="sng" dirty="0">
                <a:solidFill>
                  <a:srgbClr val="CCFFFF"/>
                </a:solidFill>
                <a:ea typeface="Times New Roman" panose="02020603050405020304" pitchFamily="18" charset="0"/>
              </a:rPr>
              <a:t>complaining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 and disputing.</a:t>
            </a:r>
          </a:p>
          <a:p>
            <a:pPr marL="630238" lvl="1" indent="-230188">
              <a:spcAft>
                <a:spcPts val="600"/>
              </a:spcAft>
            </a:pPr>
            <a:endParaRPr lang="en-US" b="1" baseline="30000" dirty="0">
              <a:solidFill>
                <a:srgbClr val="FFFF00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3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08" y="609600"/>
            <a:ext cx="6643885" cy="6858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Realize God’s disgust for ingratitude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30D37A-B29F-4303-AB31-8C6441D9662F}"/>
              </a:ext>
            </a:extLst>
          </p:cNvPr>
          <p:cNvSpPr txBox="1">
            <a:spLocks/>
          </p:cNvSpPr>
          <p:nvPr/>
        </p:nvSpPr>
        <p:spPr bwMode="auto">
          <a:xfrm>
            <a:off x="1257692" y="1524000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Remember God’s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determination to save us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0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owe God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lvl="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Gen.28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</a:rPr>
              <a:t>20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Then Jacob made a vow, saying, If God will be with me, and keep me in this way that I am going, and give me bread to eat and clothing to put on . . . 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</a:rPr>
              <a:t>22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 And this stone which I have set as a pillar shall be God’s house, and of all that You give me I will surely give a tenth to You.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Jacob asked for bare necessities</a:t>
            </a:r>
          </a:p>
        </p:txBody>
      </p:sp>
    </p:spTree>
    <p:extLst>
      <p:ext uri="{BB962C8B-B14F-4D97-AF65-F5344CB8AC3E}">
        <p14:creationId xmlns:p14="http://schemas.microsoft.com/office/powerpoint/2010/main" val="292079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owe God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Gen.32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</a:rPr>
              <a:t>10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I am not worthy of the least of all the mercies and of all the truth which You have shown Your servant; for I crossed over this Jordan with my staff, and now I have become two companies . . 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Jacob praised God for overflowing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</a:rPr>
              <a:t>abun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-dance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>
                <a:solidFill>
                  <a:schemeClr val="bg1"/>
                </a:solidFill>
                <a:ea typeface="Verdana" panose="020B0604030504040204" pitchFamily="34" charset="0"/>
              </a:rPr>
              <a:t>Many go from rags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to riches without a single thank you</a:t>
            </a:r>
          </a:p>
        </p:txBody>
      </p:sp>
    </p:spTree>
    <p:extLst>
      <p:ext uri="{BB962C8B-B14F-4D97-AF65-F5344CB8AC3E}">
        <p14:creationId xmlns:p14="http://schemas.microsoft.com/office/powerpoint/2010/main" val="166570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Ten lepers, </a:t>
            </a:r>
            <a:r>
              <a:rPr lang="en-US" altLang="en-US" sz="3400" dirty="0">
                <a:solidFill>
                  <a:schemeClr val="bg1"/>
                </a:solidFill>
              </a:rPr>
              <a:t>Luke 17:11-19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11-12: 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Village:</a:t>
            </a:r>
            <a:r>
              <a:rPr lang="en-US" altLang="en-US" sz="3100" dirty="0">
                <a:solidFill>
                  <a:schemeClr val="bg1"/>
                </a:solidFill>
              </a:rPr>
              <a:t> lepers not allowed to enter; pitiful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Stand far off: </a:t>
            </a:r>
            <a:r>
              <a:rPr lang="en-US" altLang="en-US" sz="3100" dirty="0">
                <a:solidFill>
                  <a:schemeClr val="bg1"/>
                </a:solidFill>
              </a:rPr>
              <a:t>contagious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Leprosy – </a:t>
            </a:r>
          </a:p>
          <a:p>
            <a:pPr marL="1027113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Disgusting, frightening, incurable</a:t>
            </a:r>
          </a:p>
          <a:p>
            <a:pPr marL="1027113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Public reactions:  scorn, fear, pity</a:t>
            </a:r>
          </a:p>
          <a:p>
            <a:pPr marL="1027113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Separation / isolation . . . Outcasts</a:t>
            </a:r>
          </a:p>
          <a:p>
            <a:pPr marL="1027113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Awful waiting:  fade, spread, or kill? </a:t>
            </a:r>
          </a:p>
          <a:p>
            <a:pPr marL="1027113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Misery loves company</a:t>
            </a:r>
          </a:p>
          <a:p>
            <a:pPr marL="1027113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Depended on charity for food . . .  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0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Ten lepers, </a:t>
            </a:r>
            <a:r>
              <a:rPr lang="en-US" altLang="en-US" sz="3400" dirty="0">
                <a:solidFill>
                  <a:schemeClr val="bg1"/>
                </a:solidFill>
              </a:rPr>
              <a:t>Luke 17:11-19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13: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Lifted voices . . . Jesus, Master…</a:t>
            </a:r>
          </a:p>
          <a:p>
            <a:pPr marL="971550" lvl="2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Heard of Him / His power to heal</a:t>
            </a:r>
          </a:p>
          <a:p>
            <a:pPr marL="971550" lvl="2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With ordinary people, mercy is food, clothes… 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7673</TotalTime>
  <Words>1067</Words>
  <Application>Microsoft Office PowerPoint</Application>
  <PresentationFormat>On-screen Show (4:3)</PresentationFormat>
  <Paragraphs>113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Default Design</vt:lpstr>
      <vt:lpstr>PowerPoint Presentation</vt:lpstr>
      <vt:lpstr>I. Realize God’s disgust for ingratitude</vt:lpstr>
      <vt:lpstr>History of Israel</vt:lpstr>
      <vt:lpstr>Modern times</vt:lpstr>
      <vt:lpstr>I. Realize God’s disgust for ingratitude</vt:lpstr>
      <vt:lpstr>We owe God</vt:lpstr>
      <vt:lpstr>We owe God</vt:lpstr>
      <vt:lpstr>Ten lepers, Luke 17:11-19</vt:lpstr>
      <vt:lpstr>Ten lepers, Luke 17:11-19</vt:lpstr>
      <vt:lpstr>Ten lepers, Luke 17:11-19</vt:lpstr>
      <vt:lpstr>Ten lepers, Luke 17:11-19</vt:lpstr>
      <vt:lpstr>Ten lepers, Luke 17:11-19</vt:lpstr>
      <vt:lpstr>Ten lepers, Luke 17:11-19</vt:lpstr>
      <vt:lpstr>I. Realize God’s disgust for ingratitude</vt:lpstr>
      <vt:lpstr>Daniel gave thanks</vt:lpstr>
      <vt:lpstr>Don’t worry – give thanks</vt:lpstr>
      <vt:lpstr>Gratitude and growth</vt:lpstr>
      <vt:lpstr>Thanks for everything?</vt:lpstr>
      <vt:lpstr>Thanks for everything?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595</cp:revision>
  <dcterms:created xsi:type="dcterms:W3CDTF">2004-01-08T21:08:14Z</dcterms:created>
  <dcterms:modified xsi:type="dcterms:W3CDTF">2021-12-04T04:33:39Z</dcterms:modified>
</cp:coreProperties>
</file>