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305" r:id="rId2"/>
    <p:sldId id="522" r:id="rId3"/>
    <p:sldId id="533" r:id="rId4"/>
    <p:sldId id="546" r:id="rId5"/>
    <p:sldId id="576" r:id="rId6"/>
    <p:sldId id="534" r:id="rId7"/>
    <p:sldId id="577" r:id="rId8"/>
    <p:sldId id="583" r:id="rId9"/>
    <p:sldId id="584" r:id="rId10"/>
    <p:sldId id="585" r:id="rId11"/>
    <p:sldId id="578" r:id="rId12"/>
    <p:sldId id="562" r:id="rId13"/>
    <p:sldId id="561" r:id="rId14"/>
    <p:sldId id="579" r:id="rId15"/>
    <p:sldId id="581" r:id="rId16"/>
    <p:sldId id="580" r:id="rId17"/>
    <p:sldId id="582" r:id="rId18"/>
    <p:sldId id="586" r:id="rId19"/>
    <p:sldId id="58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CC"/>
    <a:srgbClr val="CCFFCC"/>
    <a:srgbClr val="FFFF99"/>
    <a:srgbClr val="FFFF00"/>
    <a:srgbClr val="00CCFF"/>
    <a:srgbClr val="99FFCC"/>
    <a:srgbClr val="FF3300"/>
    <a:srgbClr val="00009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E03F7B82-CECF-466D-9DF1-5A1F900A7143}"/>
    <pc:docChg chg="delSld delMainMaster">
      <pc:chgData name="Ty Johnson" userId="2df4d96252200d5b" providerId="LiveId" clId="{E03F7B82-CECF-466D-9DF1-5A1F900A7143}" dt="2021-12-10T22:50:02.686" v="1" actId="47"/>
      <pc:docMkLst>
        <pc:docMk/>
      </pc:docMkLst>
      <pc:sldChg chg="del">
        <pc:chgData name="Ty Johnson" userId="2df4d96252200d5b" providerId="LiveId" clId="{E03F7B82-CECF-466D-9DF1-5A1F900A7143}" dt="2021-12-10T22:49:58.648" v="0" actId="47"/>
        <pc:sldMkLst>
          <pc:docMk/>
          <pc:sldMk cId="2890865879" sldId="303"/>
        </pc:sldMkLst>
      </pc:sldChg>
      <pc:sldChg chg="del">
        <pc:chgData name="Ty Johnson" userId="2df4d96252200d5b" providerId="LiveId" clId="{E03F7B82-CECF-466D-9DF1-5A1F900A7143}" dt="2021-12-10T22:49:58.648" v="0" actId="47"/>
        <pc:sldMkLst>
          <pc:docMk/>
          <pc:sldMk cId="297008950" sldId="365"/>
        </pc:sldMkLst>
      </pc:sldChg>
      <pc:sldChg chg="del">
        <pc:chgData name="Ty Johnson" userId="2df4d96252200d5b" providerId="LiveId" clId="{E03F7B82-CECF-466D-9DF1-5A1F900A7143}" dt="2021-12-10T22:50:02.686" v="1" actId="47"/>
        <pc:sldMkLst>
          <pc:docMk/>
          <pc:sldMk cId="3480775480" sldId="513"/>
        </pc:sldMkLst>
      </pc:sldChg>
      <pc:sldChg chg="del">
        <pc:chgData name="Ty Johnson" userId="2df4d96252200d5b" providerId="LiveId" clId="{E03F7B82-CECF-466D-9DF1-5A1F900A7143}" dt="2021-12-10T22:49:58.648" v="0" actId="47"/>
        <pc:sldMkLst>
          <pc:docMk/>
          <pc:sldMk cId="3478638134" sldId="521"/>
        </pc:sldMkLst>
      </pc:sldChg>
      <pc:sldMasterChg chg="del delSldLayout">
        <pc:chgData name="Ty Johnson" userId="2df4d96252200d5b" providerId="LiveId" clId="{E03F7B82-CECF-466D-9DF1-5A1F900A7143}" dt="2021-12-10T22:49:58.648" v="0" actId="47"/>
        <pc:sldMasterMkLst>
          <pc:docMk/>
          <pc:sldMasterMk cId="3700403599" sldId="2147483673"/>
        </pc:sldMasterMkLst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1248021147" sldId="2147483674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1486258956" sldId="2147483675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3957728985" sldId="2147483676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85506725" sldId="2147483677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2653917787" sldId="2147483678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279157864" sldId="2147483679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3784619216" sldId="2147483680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1264724185" sldId="2147483681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2002251909" sldId="2147483682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147010024" sldId="2147483683"/>
          </pc:sldLayoutMkLst>
        </pc:sldLayoutChg>
        <pc:sldLayoutChg chg="del">
          <pc:chgData name="Ty Johnson" userId="2df4d96252200d5b" providerId="LiveId" clId="{E03F7B82-CECF-466D-9DF1-5A1F900A7143}" dt="2021-12-10T22:49:58.648" v="0" actId="47"/>
          <pc:sldLayoutMkLst>
            <pc:docMk/>
            <pc:sldMasterMk cId="3700403599" sldId="2147483673"/>
            <pc:sldLayoutMk cId="802244515" sldId="2147483684"/>
          </pc:sldLayoutMkLst>
        </pc:sldLayoutChg>
      </pc:sldMasterChg>
      <pc:sldMasterChg chg="del delSldLayout">
        <pc:chgData name="Ty Johnson" userId="2df4d96252200d5b" providerId="LiveId" clId="{E03F7B82-CECF-466D-9DF1-5A1F900A7143}" dt="2021-12-10T22:50:02.686" v="1" actId="47"/>
        <pc:sldMasterMkLst>
          <pc:docMk/>
          <pc:sldMasterMk cId="331589190" sldId="2147483685"/>
        </pc:sldMasterMkLst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4185683469" sldId="2147483686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2276296235" sldId="2147483687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1436798197" sldId="2147483688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2273609711" sldId="2147483689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910009451" sldId="2147483690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1921115473" sldId="2147483691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3160251839" sldId="2147483692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3464101256" sldId="2147483693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4207794560" sldId="2147483694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2956922130" sldId="2147483695"/>
          </pc:sldLayoutMkLst>
        </pc:sldLayoutChg>
        <pc:sldLayoutChg chg="del">
          <pc:chgData name="Ty Johnson" userId="2df4d96252200d5b" providerId="LiveId" clId="{E03F7B82-CECF-466D-9DF1-5A1F900A7143}" dt="2021-12-10T22:50:02.686" v="1" actId="47"/>
          <pc:sldLayoutMkLst>
            <pc:docMk/>
            <pc:sldMasterMk cId="331589190" sldId="2147483685"/>
            <pc:sldLayoutMk cId="2281523372" sldId="214748369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15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72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6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73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03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58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09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5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7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6"/>
            <a:ext cx="5748913" cy="1380833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Holy </a:t>
            </a:r>
            <a:r>
              <a:rPr lang="en-US" sz="4000" dirty="0">
                <a:solidFill>
                  <a:srgbClr val="FFFF00"/>
                </a:solidFill>
                <a:latin typeface="Arial"/>
              </a:rPr>
              <a:t>Spirit</a:t>
            </a:r>
            <a:br>
              <a:rPr lang="en-US" sz="4000" dirty="0">
                <a:solidFill>
                  <a:srgbClr val="FFFF00"/>
                </a:solidFill>
                <a:latin typeface="Arial"/>
              </a:rPr>
            </a:br>
            <a:r>
              <a:rPr lang="en-US" sz="4000" dirty="0">
                <a:solidFill>
                  <a:srgbClr val="FFFF00"/>
                </a:solidFill>
                <a:latin typeface="Arial"/>
              </a:rPr>
              <a:t>and the Word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way it’s done – Lk.8:15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But the ones that fell on the </a:t>
            </a:r>
            <a:r>
              <a:rPr 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 ground</a:t>
            </a:r>
            <a:r>
              <a:rPr lang="en-US" sz="3100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those who, having </a:t>
            </a:r>
            <a:r>
              <a:rPr 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a </a:t>
            </a:r>
            <a:r>
              <a:rPr 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noble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rgbClr val="CC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good heart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keep it and </a:t>
            </a:r>
            <a:r>
              <a:rPr lang="en-US" sz="3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bear fruit with patience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36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Illustrated – Lydia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(Ac.16:13-15)</a:t>
            </a:r>
            <a:endParaRPr lang="en-US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Ac.26:16-18, Paul commission: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eyes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“Heart”:  organ of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understanding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(Lk.8:15)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Lord opened heart to heed what Paul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spoke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13-14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  <a:tabLst>
                <a:tab pos="282575" algn="l"/>
              </a:tabLst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Ac.2:37, cut to heart; 26:18, Paul’s commission.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  <a:tabLst>
                <a:tab pos="282575" algn="l"/>
              </a:tabLst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[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did Lord open her heart (15)??   (Cf. 2:41)</a:t>
            </a: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     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  <a:tabLst>
                <a:tab pos="282575" algn="l"/>
              </a:tabLst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585211" y="609600"/>
            <a:ext cx="5984745" cy="6096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Holy Spirit activity in Old Testament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D34047-84CD-4B8A-9ABC-4E097C0482E9}"/>
              </a:ext>
            </a:extLst>
          </p:cNvPr>
          <p:cNvSpPr/>
          <p:nvPr/>
        </p:nvSpPr>
        <p:spPr>
          <a:xfrm>
            <a:off x="1285973" y="2162665"/>
            <a:ext cx="6583220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 </a:t>
            </a:r>
            <a: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  <a:t>Biblical objections to direct operation of Holy Spirit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099AB41-5194-4422-B8DF-6C5178BB6A2F}"/>
              </a:ext>
            </a:extLst>
          </p:cNvPr>
          <p:cNvSpPr/>
          <p:nvPr/>
        </p:nvSpPr>
        <p:spPr>
          <a:xfrm>
            <a:off x="1581346" y="1371600"/>
            <a:ext cx="5984745" cy="6096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Holy Spirit activity in Testament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21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Based on false concepts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6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hereditary depravity</a:t>
            </a: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Heart is so depraved that it requires a direct operation of Holy Spirit to reach him.  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“God spoke to me”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Lk.8:15, honest and good heart…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Ac.10:2, 22, Cornelius: devout, just, God-fearing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Spirit did anything to him</a:t>
            </a:r>
          </a:p>
        </p:txBody>
      </p:sp>
    </p:spTree>
    <p:extLst>
      <p:ext uri="{BB962C8B-B14F-4D97-AF65-F5344CB8AC3E}">
        <p14:creationId xmlns:p14="http://schemas.microsoft.com/office/powerpoint/2010/main" val="120445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2800" dirty="0">
                <a:solidFill>
                  <a:srgbClr val="FFC000"/>
                </a:solidFill>
              </a:rPr>
              <a:t>2. 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Calvinism: </a:t>
            </a:r>
            <a:r>
              <a:rPr lang="en-US" sz="3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sovereignty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</a:t>
            </a:r>
            <a:r>
              <a:rPr lang="en-US" sz="31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31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sovereign, but not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31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Calvinism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demands [</a:t>
            </a:r>
            <a:r>
              <a:rPr lang="en-US" sz="3100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do one thing in obedience to God to be saved, we rob God of His sovereignty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God must do it all, God responsible for the lost</a:t>
            </a:r>
          </a:p>
          <a:p>
            <a:pPr marL="744538" lvl="1" indent="-2873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power is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irresistible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Nu.22-24, donkey.   1 Sm.19, Saul</a:t>
            </a:r>
          </a:p>
          <a:p>
            <a:pPr marL="744538" lvl="1" indent="-287338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can resist </a:t>
            </a:r>
            <a:r>
              <a:rPr lang="en-US" sz="3100" u="sng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power of God, we are more powerful than God.  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Ac.7:51.    Mt.21</a:t>
            </a:r>
          </a:p>
          <a:p>
            <a:pPr marL="744538" lvl="1" indent="-2873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is impartial. 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Ac.10:34-35; 2 Pt.3:9 – His direct power upon all = universal salvation or partial God</a:t>
            </a:r>
          </a:p>
          <a:p>
            <a:pPr marL="971550" lvl="1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endParaRPr lang="en-US" sz="27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4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Direct power never changed</a:t>
            </a:r>
            <a:b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</a:br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one’s  character</a:t>
            </a:r>
            <a:endParaRPr lang="en-US" sz="34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447800"/>
            <a:ext cx="83058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Saul, 1 Sm.19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he become better?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Judas, Mt.10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Did miraculous gifts change his heart?</a:t>
            </a:r>
          </a:p>
        </p:txBody>
      </p:sp>
    </p:spTree>
    <p:extLst>
      <p:ext uri="{BB962C8B-B14F-4D97-AF65-F5344CB8AC3E}">
        <p14:creationId xmlns:p14="http://schemas.microsoft.com/office/powerpoint/2010/main" val="173635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954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No heathen was saved apart</a:t>
            </a:r>
            <a:b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</a:br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from the preached Word</a:t>
            </a:r>
            <a:endParaRPr lang="en-US" sz="34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524000"/>
            <a:ext cx="83058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Mt.12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men of Nineveh will rise up in the judgment with this generation and condemn it, because they repented at the preaching of Jonah; and indeed a greater than Jonah is here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Mt.28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18-20 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why preach gospel to all nations if Holy Spirit saves directly?</a:t>
            </a:r>
          </a:p>
        </p:txBody>
      </p:sp>
    </p:spTree>
    <p:extLst>
      <p:ext uri="{BB962C8B-B14F-4D97-AF65-F5344CB8AC3E}">
        <p14:creationId xmlns:p14="http://schemas.microsoft.com/office/powerpoint/2010/main" val="340567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Direct operation makes </a:t>
            </a:r>
            <a:r>
              <a:rPr lang="en-US" sz="3400" dirty="0" err="1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satan</a:t>
            </a:r>
            <a:b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</a:br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more powerful than God</a:t>
            </a:r>
            <a:endParaRPr lang="en-US" sz="34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0"/>
            <a:ext cx="8418944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Adam and Eve began totally righteous – no sin.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are born in sin, in need of direct operation of Holy Spirit, why didn’t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satan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need direct operation to bring Adam and Eve into sin? 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Satan destroyed Eve with words.   Eve believed his lies, left state of righteousness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satan’s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word more powerful than God’s?  [God can’t use words to save…but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satan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 use them to destroy??]</a:t>
            </a:r>
          </a:p>
        </p:txBody>
      </p:sp>
    </p:spTree>
    <p:extLst>
      <p:ext uri="{BB962C8B-B14F-4D97-AF65-F5344CB8AC3E}">
        <p14:creationId xmlns:p14="http://schemas.microsoft.com/office/powerpoint/2010/main" val="3264551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  <a:latin typeface="+mn-lt"/>
                <a:cs typeface="Calibri" panose="020F0502020204030204" pitchFamily="34" charset="0"/>
              </a:rPr>
              <a:t>It denies the all-sufficient Word</a:t>
            </a:r>
            <a:endParaRPr lang="en-US" sz="3400" dirty="0">
              <a:solidFill>
                <a:srgbClr val="CCFFFF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295400"/>
            <a:ext cx="83058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Pt.1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as His divine power has given to us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things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pertain to life and godliness,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Him who called us by glory and virtue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1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all-sufficient Word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600" dirty="0">
                <a:solidFill>
                  <a:srgbClr val="00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sz="2600" dirty="0">
              <a:solidFill>
                <a:srgbClr val="00CC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 certainty of Lord’s actions / teachings, Lk.1:3-4.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Furnish all necessary things Jesus did, producing belief / life in Him, Jn.20:30-31.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Furnish all necessary things that Jesus taught, Ac.1:1-2.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Reveal mysteries, Ro.16:25-26;  Ep.3:3-5.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 us commandments of the Lord, 1 Co.14:37.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Furnish us with all we need for every good work, 2 T.3:16f.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43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sz="34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all-sufficient Word</a:t>
            </a:r>
            <a:r>
              <a:rPr lang="en-US" sz="3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600" dirty="0">
                <a:solidFill>
                  <a:srgbClr val="00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sz="2600" dirty="0">
              <a:solidFill>
                <a:srgbClr val="00CCFF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8534400" cy="5867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Record teaching of apostles/prophets through HS, 2 Pt.1:15, 21.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Bestow joy that is full, 1 Jn.1:4.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 against sin, 1 Jn.2:1.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standard for recognizing true prophets, 2 Jn.9-11.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Reveal what will come to pass, Rv.1:1.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Impart blessings of God, Rv.1:3.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EB5EC9-5075-4F66-953F-76700DAB60B3}"/>
              </a:ext>
            </a:extLst>
          </p:cNvPr>
          <p:cNvSpPr/>
          <p:nvPr/>
        </p:nvSpPr>
        <p:spPr>
          <a:xfrm>
            <a:off x="1004847" y="5181600"/>
            <a:ext cx="7135091" cy="1066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If Holy Spirit operates directly . . . </a:t>
            </a:r>
            <a:br>
              <a:rPr lang="en-US" sz="3000" dirty="0">
                <a:solidFill>
                  <a:srgbClr val="CCFFCC"/>
                </a:solidFill>
              </a:rPr>
            </a:br>
            <a:r>
              <a:rPr lang="en-US" sz="3000" dirty="0">
                <a:solidFill>
                  <a:srgbClr val="CCFFCC"/>
                </a:solidFill>
              </a:rPr>
              <a:t>what will He do that the Word does not? </a:t>
            </a:r>
          </a:p>
        </p:txBody>
      </p:sp>
    </p:spTree>
    <p:extLst>
      <p:ext uri="{BB962C8B-B14F-4D97-AF65-F5344CB8AC3E}">
        <p14:creationId xmlns:p14="http://schemas.microsoft.com/office/powerpoint/2010/main" val="122161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Raccoon John Smith had a problem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26" y="1066800"/>
            <a:ext cx="8229599" cy="5181600"/>
          </a:xfrm>
        </p:spPr>
        <p:txBody>
          <a:bodyPr/>
          <a:lstStyle/>
          <a:p>
            <a:pPr marL="339725" lvl="1" indent="-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cs typeface="Calibri" panose="020F0502020204030204" pitchFamily="34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If the </a:t>
            </a:r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elect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do not believe, would they be saved?</a:t>
            </a:r>
          </a:p>
          <a:p>
            <a:pPr marL="801688" lvl="1" indent="-80168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rgbClr val="FFFF00"/>
                </a:solidFill>
                <a:cs typeface="Calibri" panose="020F0502020204030204" pitchFamily="34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If </a:t>
            </a:r>
            <a:r>
              <a:rPr lang="en-US" sz="3100" dirty="0">
                <a:solidFill>
                  <a:srgbClr val="FFFF99"/>
                </a:solidFill>
                <a:cs typeface="Calibri" panose="020F0502020204030204" pitchFamily="34" charset="0"/>
              </a:rPr>
              <a:t>non-elect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believe, would they be saved?</a:t>
            </a:r>
          </a:p>
          <a:p>
            <a:pPr marL="0" lvl="1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100" dirty="0">
                <a:solidFill>
                  <a:srgbClr val="CCFFFF"/>
                </a:solidFill>
                <a:cs typeface="Calibri" panose="020F0502020204030204" pitchFamily="34" charset="0"/>
              </a:rPr>
              <a:t>Every Bible believer knows . . . </a:t>
            </a:r>
          </a:p>
          <a:p>
            <a:pPr marL="339725" lvl="1" indent="-339725" defTabSz="339725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FFFF00"/>
                </a:solidFill>
                <a:cs typeface="Calibri" panose="020F0502020204030204" pitchFamily="34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Holy Spirit works in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conviction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and </a:t>
            </a:r>
            <a:r>
              <a:rPr lang="en-US" sz="3100" u="sng" dirty="0" err="1">
                <a:solidFill>
                  <a:schemeClr val="bg1"/>
                </a:solidFill>
                <a:cs typeface="Calibri" panose="020F0502020204030204" pitchFamily="34" charset="0"/>
              </a:rPr>
              <a:t>conver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-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 </a:t>
            </a:r>
            <a:r>
              <a:rPr lang="en-US" sz="3100" u="sng" dirty="0" err="1">
                <a:solidFill>
                  <a:schemeClr val="bg1"/>
                </a:solidFill>
                <a:cs typeface="Calibri" panose="020F0502020204030204" pitchFamily="34" charset="0"/>
              </a:rPr>
              <a:t>sion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of sinners;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illuminates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; </a:t>
            </a:r>
            <a:r>
              <a:rPr lang="en-US" sz="3100" u="sng" dirty="0">
                <a:solidFill>
                  <a:schemeClr val="bg1"/>
                </a:solidFill>
                <a:cs typeface="Calibri" panose="020F0502020204030204" pitchFamily="34" charset="0"/>
              </a:rPr>
              <a:t>leads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Christians (Ro.8:14).   </a:t>
            </a:r>
          </a:p>
          <a:p>
            <a:pPr marL="339725" lvl="1" indent="-339725" defTabSz="400050">
              <a:spcBef>
                <a:spcPts val="0"/>
              </a:spcBef>
              <a:spcAft>
                <a:spcPts val="1200"/>
              </a:spcAft>
              <a:buNone/>
              <a:tabLst>
                <a:tab pos="461963" algn="l"/>
              </a:tabLst>
            </a:pPr>
            <a:r>
              <a:rPr lang="en-US" sz="2400" dirty="0">
                <a:solidFill>
                  <a:srgbClr val="FFFF00"/>
                </a:solidFill>
                <a:cs typeface="Calibri" panose="020F0502020204030204" pitchFamily="34" charset="0"/>
              </a:rPr>
              <a:t>2.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 Issue: does He act directly or indirectly? … by means 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(Word) 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or independently </a:t>
            </a:r>
            <a:r>
              <a:rPr lang="en-US" sz="3100" dirty="0">
                <a:solidFill>
                  <a:srgbClr val="CCFFCC"/>
                </a:solidFill>
                <a:cs typeface="Calibri" panose="020F0502020204030204" pitchFamily="34" charset="0"/>
              </a:rPr>
              <a:t>(direct)</a:t>
            </a:r>
            <a:r>
              <a:rPr lang="en-US" sz="3100" dirty="0">
                <a:solidFill>
                  <a:schemeClr val="bg1"/>
                </a:solidFill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57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285973" y="524164"/>
            <a:ext cx="6583220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  <a:t>Holy Spirit activity </a:t>
            </a:r>
            <a:b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  <a:t>in Old Testament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53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Holy Spirit sometimes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acted directly on people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573" y="1219200"/>
            <a:ext cx="8418944" cy="4953000"/>
          </a:xfrm>
        </p:spPr>
        <p:txBody>
          <a:bodyPr/>
          <a:lstStyle/>
          <a:p>
            <a:pPr marL="227013" indent="-2270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rgbClr val="FFFF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Samson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[not to save, illuminate him…]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400" dirty="0">
                <a:solidFill>
                  <a:srgbClr val="CCFFFF"/>
                </a:solidFill>
                <a:cs typeface="Calibri" panose="020F0502020204030204" pitchFamily="34" charset="0"/>
              </a:rPr>
              <a:t>Holy Spirit also worked through words</a:t>
            </a:r>
          </a:p>
          <a:p>
            <a:pPr marL="227013" indent="-22701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Hb.1</a:t>
            </a:r>
            <a:r>
              <a:rPr lang="en-US" sz="3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who at various times and in various ways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spoke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time past to the fathers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the prophets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Pt.1</a:t>
            </a:r>
            <a:r>
              <a:rPr lang="en-US" sz="3300" b="1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prophecy never came by the will of man, but holy men of God spoke as they were </a:t>
            </a:r>
            <a:r>
              <a:rPr lang="en-US" sz="33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moved by the Holy Spirit</a:t>
            </a:r>
            <a:r>
              <a:rPr lang="en-US" sz="33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[2 Sm.23:2]</a:t>
            </a:r>
          </a:p>
          <a:p>
            <a:pPr marL="227013" indent="-22701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rgbClr val="CCFFFF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02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D279B8D-B188-4D02-BFCA-1BFC31B71FFF}"/>
              </a:ext>
            </a:extLst>
          </p:cNvPr>
          <p:cNvSpPr/>
          <p:nvPr/>
        </p:nvSpPr>
        <p:spPr>
          <a:xfrm>
            <a:off x="1585211" y="609600"/>
            <a:ext cx="5984745" cy="6096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2400" u="none" dirty="0">
                <a:solidFill>
                  <a:schemeClr val="bg1"/>
                </a:solidFill>
                <a:latin typeface="Arial"/>
                <a:ea typeface="Verdana" panose="020B0604030504040204" pitchFamily="34" charset="0"/>
              </a:rPr>
              <a:t>Holy Spirit activity in Old Testament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D34047-84CD-4B8A-9ABC-4E097C0482E9}"/>
              </a:ext>
            </a:extLst>
          </p:cNvPr>
          <p:cNvSpPr/>
          <p:nvPr/>
        </p:nvSpPr>
        <p:spPr>
          <a:xfrm>
            <a:off x="1285973" y="1371600"/>
            <a:ext cx="6583220" cy="1152236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  <a:t>Holy Spirit activity</a:t>
            </a:r>
            <a:b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</a:br>
            <a:r>
              <a:rPr lang="en-US" sz="3600" u="none" dirty="0">
                <a:solidFill>
                  <a:srgbClr val="CCFFCC"/>
                </a:solidFill>
                <a:latin typeface="Arial"/>
                <a:ea typeface="Verdana" panose="020B0604030504040204" pitchFamily="34" charset="0"/>
              </a:rPr>
              <a:t>in New Testament</a:t>
            </a:r>
            <a:endParaRPr kumimoji="0" lang="en-US" sz="4000" b="0" i="0" strike="noStrike" kern="120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297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Biblical principle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Whenever an action is effected by both a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instrument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 action is performed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person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instrument.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George Washington – cherry tree – with axe 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Eight saved (2 Pt.2:5) –  by water, 1 Pt.3:20-21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Holy Spirit – salvation – by word</a:t>
            </a:r>
          </a:p>
        </p:txBody>
      </p:sp>
    </p:spTree>
    <p:extLst>
      <p:ext uri="{BB962C8B-B14F-4D97-AF65-F5344CB8AC3E}">
        <p14:creationId xmlns:p14="http://schemas.microsoft.com/office/powerpoint/2010/main" val="29538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Biblical principle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609600"/>
            <a:ext cx="8305800" cy="5791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Everything the NT credits to Holy Spirit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(Person) 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conviction, conversion, and illumination, it also credits to the Word 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(instrument).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►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Holy Spirit works by means of Word.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F150278-9B4D-45A9-98A7-E50072C0D8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36876"/>
              </p:ext>
            </p:extLst>
          </p:nvPr>
        </p:nvGraphicFramePr>
        <p:xfrm>
          <a:off x="515112" y="2677212"/>
          <a:ext cx="8113776" cy="38398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13888">
                  <a:extLst>
                    <a:ext uri="{9D8B030D-6E8A-4147-A177-3AD203B41FA5}">
                      <a16:colId xmlns:a16="http://schemas.microsoft.com/office/drawing/2014/main" val="359801111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76147118"/>
                    </a:ext>
                  </a:extLst>
                </a:gridCol>
                <a:gridCol w="3142488">
                  <a:extLst>
                    <a:ext uri="{9D8B030D-6E8A-4147-A177-3AD203B41FA5}">
                      <a16:colId xmlns:a16="http://schemas.microsoft.com/office/drawing/2014/main" val="3624714331"/>
                    </a:ext>
                  </a:extLst>
                </a:gridCol>
              </a:tblGrid>
              <a:tr h="589467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Spirit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Action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Word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2940921861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Jn.3:5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New birth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 Pt.1:22-23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2315165024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Jn.6:63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Makes alive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Jn.6:63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3852697754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Jn.16:7-8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Convicts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2 Tim.4:2; Ac.2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1581403411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Tit.3:5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Saves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Ja.1:21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797833590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 Pt.1:2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Sanctifies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Jn.17:17; 2 Th.2:13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702770297"/>
                  </a:ext>
                </a:extLst>
              </a:tr>
              <a:tr h="541469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1 Pt.1:22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Cleanses</a:t>
                      </a:r>
                    </a:p>
                  </a:txBody>
                  <a:tcPr marL="121706" marR="121706" marT="66938" marB="669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Ep.5:26</a:t>
                      </a:r>
                    </a:p>
                  </a:txBody>
                  <a:tcPr marL="121706" marR="121706" marT="66938" marB="66938"/>
                </a:tc>
                <a:extLst>
                  <a:ext uri="{0D108BD9-81ED-4DB2-BD59-A6C34878D82A}">
                    <a16:rowId xmlns:a16="http://schemas.microsoft.com/office/drawing/2014/main" val="23383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82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way it’s done – Lk.8:4-8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…He spoke by a parable: 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 </a:t>
            </a:r>
            <a:r>
              <a:rPr lang="en-US" sz="31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sower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went out to sow his seed. And as he sowed, some fell by the wayside; and it was trampled down, and the birds of the air devoured it. 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Some fell on rock; and as soon as it sprang up, it withered away because it lacked moisture.  </a:t>
            </a:r>
            <a:r>
              <a:rPr lang="en-US" sz="3100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And some fell among thorns, and the thorns sprang up with it and choked it.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But others fell on good ground, sprang up, and yielded a crop a hundredfold.” When He had said these things He cried, “He who has ears to hear, let him hear!”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sz="3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0AA40-8993-49BB-A9CF-F4DCFF86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The way it’s done – Lk.8:11-14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5E771-FD47-4A15-A82C-9B0574F1E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762000"/>
            <a:ext cx="8305800" cy="5791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“Now the parable is this: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seed is the word of God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Those by the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wayside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the ones who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then the devil comes and takes away the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out of their hearts,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lest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they should </a:t>
            </a:r>
            <a:r>
              <a:rPr lang="en-US" sz="31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believe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be saved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But the ones on the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rock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those who, when they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receive the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joy; and these have no root, who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 for a while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in time of temptation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fall away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3100" b="1" baseline="30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Now the ones that fell among </a:t>
            </a:r>
            <a:r>
              <a:rPr 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thorns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those who, when they have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go out and are </a:t>
            </a:r>
            <a:r>
              <a:rPr lang="en-US" sz="3100" u="sng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choked</a:t>
            </a:r>
            <a:r>
              <a:rPr lang="en-US" sz="3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cares, riches, and pleasures of life, and bring no fruit to maturity. </a:t>
            </a:r>
          </a:p>
        </p:txBody>
      </p:sp>
    </p:spTree>
    <p:extLst>
      <p:ext uri="{BB962C8B-B14F-4D97-AF65-F5344CB8AC3E}">
        <p14:creationId xmlns:p14="http://schemas.microsoft.com/office/powerpoint/2010/main" val="73225664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2953</TotalTime>
  <Words>1337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Verdana</vt:lpstr>
      <vt:lpstr>Wingdings</vt:lpstr>
      <vt:lpstr>1_Default Design</vt:lpstr>
      <vt:lpstr>PowerPoint Presentation</vt:lpstr>
      <vt:lpstr>Raccoon John Smith had a problem</vt:lpstr>
      <vt:lpstr>PowerPoint Presentation</vt:lpstr>
      <vt:lpstr>Holy Spirit sometimes acted directly on people</vt:lpstr>
      <vt:lpstr>PowerPoint Presentation</vt:lpstr>
      <vt:lpstr>Biblical principle</vt:lpstr>
      <vt:lpstr>Biblical principle</vt:lpstr>
      <vt:lpstr>The way it’s done – Lk.8:4-8</vt:lpstr>
      <vt:lpstr>The way it’s done – Lk.8:11-14</vt:lpstr>
      <vt:lpstr>The way it’s done – Lk.8:15</vt:lpstr>
      <vt:lpstr>PowerPoint Presentation</vt:lpstr>
      <vt:lpstr>Based on false concepts</vt:lpstr>
      <vt:lpstr>2. Calvinism: sovereignty of God</vt:lpstr>
      <vt:lpstr>Direct power never changed one’s  character</vt:lpstr>
      <vt:lpstr>No heathen was saved apart from the preached Word</vt:lpstr>
      <vt:lpstr>Direct operation makes satan more powerful than God</vt:lpstr>
      <vt:lpstr>It denies the all-sufficient Word</vt:lpstr>
      <vt:lpstr>The all-sufficient Word  (1)</vt:lpstr>
      <vt:lpstr>The all-sufficient Word  (2)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82</cp:revision>
  <dcterms:created xsi:type="dcterms:W3CDTF">2008-11-06T23:35:45Z</dcterms:created>
  <dcterms:modified xsi:type="dcterms:W3CDTF">2021-12-10T22:50:08Z</dcterms:modified>
</cp:coreProperties>
</file>