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305" r:id="rId2"/>
    <p:sldId id="493" r:id="rId3"/>
    <p:sldId id="548" r:id="rId4"/>
    <p:sldId id="549" r:id="rId5"/>
    <p:sldId id="550" r:id="rId6"/>
    <p:sldId id="551" r:id="rId7"/>
    <p:sldId id="536" r:id="rId8"/>
    <p:sldId id="552" r:id="rId9"/>
    <p:sldId id="553" r:id="rId10"/>
    <p:sldId id="475" r:id="rId11"/>
    <p:sldId id="539" r:id="rId12"/>
    <p:sldId id="525" r:id="rId13"/>
    <p:sldId id="554" r:id="rId14"/>
    <p:sldId id="541" r:id="rId15"/>
    <p:sldId id="540" r:id="rId16"/>
    <p:sldId id="542" r:id="rId17"/>
    <p:sldId id="543" r:id="rId18"/>
    <p:sldId id="544" r:id="rId19"/>
    <p:sldId id="545" r:id="rId20"/>
    <p:sldId id="546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CC"/>
    <a:srgbClr val="CCFFFF"/>
    <a:srgbClr val="FFFFCC"/>
    <a:srgbClr val="FFFF99"/>
    <a:srgbClr val="FFFF00"/>
    <a:srgbClr val="00CCFF"/>
    <a:srgbClr val="FF3300"/>
    <a:srgbClr val="00009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 Johnson" userId="2df4d96252200d5b" providerId="LiveId" clId="{F95F6F27-E68F-4828-9A16-7556B79E4975}"/>
    <pc:docChg chg="delSld delMainMaster">
      <pc:chgData name="Ty Johnson" userId="2df4d96252200d5b" providerId="LiveId" clId="{F95F6F27-E68F-4828-9A16-7556B79E4975}" dt="2022-01-16T02:03:14.295" v="1" actId="47"/>
      <pc:docMkLst>
        <pc:docMk/>
      </pc:docMkLst>
      <pc:sldChg chg="del">
        <pc:chgData name="Ty Johnson" userId="2df4d96252200d5b" providerId="LiveId" clId="{F95F6F27-E68F-4828-9A16-7556B79E4975}" dt="2022-01-16T02:03:10.468" v="0" actId="47"/>
        <pc:sldMkLst>
          <pc:docMk/>
          <pc:sldMk cId="2890865879" sldId="303"/>
        </pc:sldMkLst>
      </pc:sldChg>
      <pc:sldChg chg="del">
        <pc:chgData name="Ty Johnson" userId="2df4d96252200d5b" providerId="LiveId" clId="{F95F6F27-E68F-4828-9A16-7556B79E4975}" dt="2022-01-16T02:03:10.468" v="0" actId="47"/>
        <pc:sldMkLst>
          <pc:docMk/>
          <pc:sldMk cId="297008950" sldId="365"/>
        </pc:sldMkLst>
      </pc:sldChg>
      <pc:sldChg chg="del">
        <pc:chgData name="Ty Johnson" userId="2df4d96252200d5b" providerId="LiveId" clId="{F95F6F27-E68F-4828-9A16-7556B79E4975}" dt="2022-01-16T02:03:14.295" v="1" actId="47"/>
        <pc:sldMkLst>
          <pc:docMk/>
          <pc:sldMk cId="3480775480" sldId="513"/>
        </pc:sldMkLst>
      </pc:sldChg>
      <pc:sldChg chg="del">
        <pc:chgData name="Ty Johnson" userId="2df4d96252200d5b" providerId="LiveId" clId="{F95F6F27-E68F-4828-9A16-7556B79E4975}" dt="2022-01-16T02:03:10.468" v="0" actId="47"/>
        <pc:sldMkLst>
          <pc:docMk/>
          <pc:sldMk cId="3478638134" sldId="521"/>
        </pc:sldMkLst>
      </pc:sldChg>
      <pc:sldMasterChg chg="del delSldLayout">
        <pc:chgData name="Ty Johnson" userId="2df4d96252200d5b" providerId="LiveId" clId="{F95F6F27-E68F-4828-9A16-7556B79E4975}" dt="2022-01-16T02:03:10.468" v="0" actId="47"/>
        <pc:sldMasterMkLst>
          <pc:docMk/>
          <pc:sldMasterMk cId="3700403599" sldId="2147483673"/>
        </pc:sldMasterMkLst>
        <pc:sldLayoutChg chg="del">
          <pc:chgData name="Ty Johnson" userId="2df4d96252200d5b" providerId="LiveId" clId="{F95F6F27-E68F-4828-9A16-7556B79E4975}" dt="2022-01-16T02:03:10.468" v="0" actId="47"/>
          <pc:sldLayoutMkLst>
            <pc:docMk/>
            <pc:sldMasterMk cId="3700403599" sldId="2147483673"/>
            <pc:sldLayoutMk cId="1248021147" sldId="2147483674"/>
          </pc:sldLayoutMkLst>
        </pc:sldLayoutChg>
        <pc:sldLayoutChg chg="del">
          <pc:chgData name="Ty Johnson" userId="2df4d96252200d5b" providerId="LiveId" clId="{F95F6F27-E68F-4828-9A16-7556B79E4975}" dt="2022-01-16T02:03:10.468" v="0" actId="47"/>
          <pc:sldLayoutMkLst>
            <pc:docMk/>
            <pc:sldMasterMk cId="3700403599" sldId="2147483673"/>
            <pc:sldLayoutMk cId="1486258956" sldId="2147483675"/>
          </pc:sldLayoutMkLst>
        </pc:sldLayoutChg>
        <pc:sldLayoutChg chg="del">
          <pc:chgData name="Ty Johnson" userId="2df4d96252200d5b" providerId="LiveId" clId="{F95F6F27-E68F-4828-9A16-7556B79E4975}" dt="2022-01-16T02:03:10.468" v="0" actId="47"/>
          <pc:sldLayoutMkLst>
            <pc:docMk/>
            <pc:sldMasterMk cId="3700403599" sldId="2147483673"/>
            <pc:sldLayoutMk cId="3957728985" sldId="2147483676"/>
          </pc:sldLayoutMkLst>
        </pc:sldLayoutChg>
        <pc:sldLayoutChg chg="del">
          <pc:chgData name="Ty Johnson" userId="2df4d96252200d5b" providerId="LiveId" clId="{F95F6F27-E68F-4828-9A16-7556B79E4975}" dt="2022-01-16T02:03:10.468" v="0" actId="47"/>
          <pc:sldLayoutMkLst>
            <pc:docMk/>
            <pc:sldMasterMk cId="3700403599" sldId="2147483673"/>
            <pc:sldLayoutMk cId="85506725" sldId="2147483677"/>
          </pc:sldLayoutMkLst>
        </pc:sldLayoutChg>
        <pc:sldLayoutChg chg="del">
          <pc:chgData name="Ty Johnson" userId="2df4d96252200d5b" providerId="LiveId" clId="{F95F6F27-E68F-4828-9A16-7556B79E4975}" dt="2022-01-16T02:03:10.468" v="0" actId="47"/>
          <pc:sldLayoutMkLst>
            <pc:docMk/>
            <pc:sldMasterMk cId="3700403599" sldId="2147483673"/>
            <pc:sldLayoutMk cId="2653917787" sldId="2147483678"/>
          </pc:sldLayoutMkLst>
        </pc:sldLayoutChg>
        <pc:sldLayoutChg chg="del">
          <pc:chgData name="Ty Johnson" userId="2df4d96252200d5b" providerId="LiveId" clId="{F95F6F27-E68F-4828-9A16-7556B79E4975}" dt="2022-01-16T02:03:10.468" v="0" actId="47"/>
          <pc:sldLayoutMkLst>
            <pc:docMk/>
            <pc:sldMasterMk cId="3700403599" sldId="2147483673"/>
            <pc:sldLayoutMk cId="279157864" sldId="2147483679"/>
          </pc:sldLayoutMkLst>
        </pc:sldLayoutChg>
        <pc:sldLayoutChg chg="del">
          <pc:chgData name="Ty Johnson" userId="2df4d96252200d5b" providerId="LiveId" clId="{F95F6F27-E68F-4828-9A16-7556B79E4975}" dt="2022-01-16T02:03:10.468" v="0" actId="47"/>
          <pc:sldLayoutMkLst>
            <pc:docMk/>
            <pc:sldMasterMk cId="3700403599" sldId="2147483673"/>
            <pc:sldLayoutMk cId="3784619216" sldId="2147483680"/>
          </pc:sldLayoutMkLst>
        </pc:sldLayoutChg>
        <pc:sldLayoutChg chg="del">
          <pc:chgData name="Ty Johnson" userId="2df4d96252200d5b" providerId="LiveId" clId="{F95F6F27-E68F-4828-9A16-7556B79E4975}" dt="2022-01-16T02:03:10.468" v="0" actId="47"/>
          <pc:sldLayoutMkLst>
            <pc:docMk/>
            <pc:sldMasterMk cId="3700403599" sldId="2147483673"/>
            <pc:sldLayoutMk cId="1264724185" sldId="2147483681"/>
          </pc:sldLayoutMkLst>
        </pc:sldLayoutChg>
        <pc:sldLayoutChg chg="del">
          <pc:chgData name="Ty Johnson" userId="2df4d96252200d5b" providerId="LiveId" clId="{F95F6F27-E68F-4828-9A16-7556B79E4975}" dt="2022-01-16T02:03:10.468" v="0" actId="47"/>
          <pc:sldLayoutMkLst>
            <pc:docMk/>
            <pc:sldMasterMk cId="3700403599" sldId="2147483673"/>
            <pc:sldLayoutMk cId="2002251909" sldId="2147483682"/>
          </pc:sldLayoutMkLst>
        </pc:sldLayoutChg>
        <pc:sldLayoutChg chg="del">
          <pc:chgData name="Ty Johnson" userId="2df4d96252200d5b" providerId="LiveId" clId="{F95F6F27-E68F-4828-9A16-7556B79E4975}" dt="2022-01-16T02:03:10.468" v="0" actId="47"/>
          <pc:sldLayoutMkLst>
            <pc:docMk/>
            <pc:sldMasterMk cId="3700403599" sldId="2147483673"/>
            <pc:sldLayoutMk cId="147010024" sldId="2147483683"/>
          </pc:sldLayoutMkLst>
        </pc:sldLayoutChg>
        <pc:sldLayoutChg chg="del">
          <pc:chgData name="Ty Johnson" userId="2df4d96252200d5b" providerId="LiveId" clId="{F95F6F27-E68F-4828-9A16-7556B79E4975}" dt="2022-01-16T02:03:10.468" v="0" actId="47"/>
          <pc:sldLayoutMkLst>
            <pc:docMk/>
            <pc:sldMasterMk cId="3700403599" sldId="2147483673"/>
            <pc:sldLayoutMk cId="802244515" sldId="2147483684"/>
          </pc:sldLayoutMkLst>
        </pc:sldLayoutChg>
      </pc:sldMasterChg>
      <pc:sldMasterChg chg="del delSldLayout">
        <pc:chgData name="Ty Johnson" userId="2df4d96252200d5b" providerId="LiveId" clId="{F95F6F27-E68F-4828-9A16-7556B79E4975}" dt="2022-01-16T02:03:14.295" v="1" actId="47"/>
        <pc:sldMasterMkLst>
          <pc:docMk/>
          <pc:sldMasterMk cId="331589190" sldId="2147483685"/>
        </pc:sldMasterMkLst>
        <pc:sldLayoutChg chg="del">
          <pc:chgData name="Ty Johnson" userId="2df4d96252200d5b" providerId="LiveId" clId="{F95F6F27-E68F-4828-9A16-7556B79E4975}" dt="2022-01-16T02:03:14.295" v="1" actId="47"/>
          <pc:sldLayoutMkLst>
            <pc:docMk/>
            <pc:sldMasterMk cId="331589190" sldId="2147483685"/>
            <pc:sldLayoutMk cId="4185683469" sldId="2147483686"/>
          </pc:sldLayoutMkLst>
        </pc:sldLayoutChg>
        <pc:sldLayoutChg chg="del">
          <pc:chgData name="Ty Johnson" userId="2df4d96252200d5b" providerId="LiveId" clId="{F95F6F27-E68F-4828-9A16-7556B79E4975}" dt="2022-01-16T02:03:14.295" v="1" actId="47"/>
          <pc:sldLayoutMkLst>
            <pc:docMk/>
            <pc:sldMasterMk cId="331589190" sldId="2147483685"/>
            <pc:sldLayoutMk cId="2276296235" sldId="2147483687"/>
          </pc:sldLayoutMkLst>
        </pc:sldLayoutChg>
        <pc:sldLayoutChg chg="del">
          <pc:chgData name="Ty Johnson" userId="2df4d96252200d5b" providerId="LiveId" clId="{F95F6F27-E68F-4828-9A16-7556B79E4975}" dt="2022-01-16T02:03:14.295" v="1" actId="47"/>
          <pc:sldLayoutMkLst>
            <pc:docMk/>
            <pc:sldMasterMk cId="331589190" sldId="2147483685"/>
            <pc:sldLayoutMk cId="1436798197" sldId="2147483688"/>
          </pc:sldLayoutMkLst>
        </pc:sldLayoutChg>
        <pc:sldLayoutChg chg="del">
          <pc:chgData name="Ty Johnson" userId="2df4d96252200d5b" providerId="LiveId" clId="{F95F6F27-E68F-4828-9A16-7556B79E4975}" dt="2022-01-16T02:03:14.295" v="1" actId="47"/>
          <pc:sldLayoutMkLst>
            <pc:docMk/>
            <pc:sldMasterMk cId="331589190" sldId="2147483685"/>
            <pc:sldLayoutMk cId="2273609711" sldId="2147483689"/>
          </pc:sldLayoutMkLst>
        </pc:sldLayoutChg>
        <pc:sldLayoutChg chg="del">
          <pc:chgData name="Ty Johnson" userId="2df4d96252200d5b" providerId="LiveId" clId="{F95F6F27-E68F-4828-9A16-7556B79E4975}" dt="2022-01-16T02:03:14.295" v="1" actId="47"/>
          <pc:sldLayoutMkLst>
            <pc:docMk/>
            <pc:sldMasterMk cId="331589190" sldId="2147483685"/>
            <pc:sldLayoutMk cId="910009451" sldId="2147483690"/>
          </pc:sldLayoutMkLst>
        </pc:sldLayoutChg>
        <pc:sldLayoutChg chg="del">
          <pc:chgData name="Ty Johnson" userId="2df4d96252200d5b" providerId="LiveId" clId="{F95F6F27-E68F-4828-9A16-7556B79E4975}" dt="2022-01-16T02:03:14.295" v="1" actId="47"/>
          <pc:sldLayoutMkLst>
            <pc:docMk/>
            <pc:sldMasterMk cId="331589190" sldId="2147483685"/>
            <pc:sldLayoutMk cId="1921115473" sldId="2147483691"/>
          </pc:sldLayoutMkLst>
        </pc:sldLayoutChg>
        <pc:sldLayoutChg chg="del">
          <pc:chgData name="Ty Johnson" userId="2df4d96252200d5b" providerId="LiveId" clId="{F95F6F27-E68F-4828-9A16-7556B79E4975}" dt="2022-01-16T02:03:14.295" v="1" actId="47"/>
          <pc:sldLayoutMkLst>
            <pc:docMk/>
            <pc:sldMasterMk cId="331589190" sldId="2147483685"/>
            <pc:sldLayoutMk cId="3160251839" sldId="2147483692"/>
          </pc:sldLayoutMkLst>
        </pc:sldLayoutChg>
        <pc:sldLayoutChg chg="del">
          <pc:chgData name="Ty Johnson" userId="2df4d96252200d5b" providerId="LiveId" clId="{F95F6F27-E68F-4828-9A16-7556B79E4975}" dt="2022-01-16T02:03:14.295" v="1" actId="47"/>
          <pc:sldLayoutMkLst>
            <pc:docMk/>
            <pc:sldMasterMk cId="331589190" sldId="2147483685"/>
            <pc:sldLayoutMk cId="3464101256" sldId="2147483693"/>
          </pc:sldLayoutMkLst>
        </pc:sldLayoutChg>
        <pc:sldLayoutChg chg="del">
          <pc:chgData name="Ty Johnson" userId="2df4d96252200d5b" providerId="LiveId" clId="{F95F6F27-E68F-4828-9A16-7556B79E4975}" dt="2022-01-16T02:03:14.295" v="1" actId="47"/>
          <pc:sldLayoutMkLst>
            <pc:docMk/>
            <pc:sldMasterMk cId="331589190" sldId="2147483685"/>
            <pc:sldLayoutMk cId="4207794560" sldId="2147483694"/>
          </pc:sldLayoutMkLst>
        </pc:sldLayoutChg>
        <pc:sldLayoutChg chg="del">
          <pc:chgData name="Ty Johnson" userId="2df4d96252200d5b" providerId="LiveId" clId="{F95F6F27-E68F-4828-9A16-7556B79E4975}" dt="2022-01-16T02:03:14.295" v="1" actId="47"/>
          <pc:sldLayoutMkLst>
            <pc:docMk/>
            <pc:sldMasterMk cId="331589190" sldId="2147483685"/>
            <pc:sldLayoutMk cId="2956922130" sldId="2147483695"/>
          </pc:sldLayoutMkLst>
        </pc:sldLayoutChg>
        <pc:sldLayoutChg chg="del">
          <pc:chgData name="Ty Johnson" userId="2df4d96252200d5b" providerId="LiveId" clId="{F95F6F27-E68F-4828-9A16-7556B79E4975}" dt="2022-01-16T02:03:14.295" v="1" actId="47"/>
          <pc:sldLayoutMkLst>
            <pc:docMk/>
            <pc:sldMasterMk cId="331589190" sldId="2147483685"/>
            <pc:sldLayoutMk cId="2281523372" sldId="214748369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693E8E-39FD-483E-A9DB-E12A6DA0E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E567A2-252C-4724-9EBD-9E11C35E2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5C52FD-B4D4-42C6-90CD-75680F2C2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4DA3B-E579-429F-B100-3D6C82B4B9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15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17294F-ED2C-4319-8322-B87842BE2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C6B21E-C112-49C0-B351-8DC9BFB9F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F2E53B-17FF-40B7-B95E-3B5EA6A0F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FC0AF-E6C9-435B-9B2B-490DAE161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72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6CF25D-01B7-4EE7-9F00-9BE73295F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1373C8-96E5-4D5A-A91F-47B21CF73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831544-90DD-4DEF-9A1D-A5F26F35E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91A14-4106-4D57-A966-841D28FA2C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F98D87-FFF2-41D1-84C5-5B5D14A9A1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C89EFF-1244-4E70-9703-062CF5F73A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D42C04-9346-458F-A06C-0F1FA8F36F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B5F1D-A032-4F73-B9AB-066441233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66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F89F8A-4D9C-41BB-B607-42F54ADD0F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5A5484-4D52-4851-8873-A5F36D9B5F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A2595E-6208-41A3-A54B-7574619F6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3E231-D2BF-42D1-B6F8-945C3F4DB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73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834686-6303-4ADE-AC09-4C5746566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6E28A-B925-4E65-8D24-B57E0F791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8C4DC8-0CF5-4F97-9A9D-B0F4D5D03C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1DCC2-57A4-4182-9F6B-C2DCB432A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03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34702E-35DE-42A2-A290-937CE5172C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E9B298-8964-4A00-9110-0DBC984AF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932F0F-2BCD-48A6-BA37-2D4DE766F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B438-A833-4EF3-9C33-AD72DE2CC8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75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4147C9-A3F1-433F-AAFF-6ECA9D478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73EA48-7B33-4777-8A3C-EDB44182DA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4A91A2-B1BE-49B2-A188-D4F95793F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790CD-B251-47C4-8093-16BDA4369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58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8D967E-F350-40B1-919C-E575A11685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4E2942-544A-469B-AB2E-7DFA450F28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D87BED-4BC3-4933-B77A-CF96324A21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D56C-4A5D-40BB-A9CB-E8F5FBED6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09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098DB6-F78D-4B85-96E1-99C3B88C1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69AFD-271D-4764-A228-7A2B382F1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22691-E3A7-4FEC-8503-3D7B10778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A409D-BB9A-49DD-9EE7-D83C34375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56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7EBEBA-6559-43C8-A599-BC51EB7FD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509530-16DF-48D1-B5F5-C98A8D3D8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5ED5AD-6DB9-4ADA-9DB5-F56AF46829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290AD-1421-4630-B7C0-21FD9A44DC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37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CF1B833-C6E0-46FB-A23C-F4986F4EE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337713B-F5E7-430C-A59B-1DDF47496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036185-70A9-42BE-9A12-B66F77F465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873452-E442-4C5E-AA4F-DEECDAFB79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153418-0622-41A8-B1A5-9138FED9B5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373DC09-5685-4D12-8DF6-4F8A4E96F1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40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BC1824-2D85-4E16-8CEF-63034EC2D16E}"/>
              </a:ext>
            </a:extLst>
          </p:cNvPr>
          <p:cNvSpPr/>
          <p:nvPr/>
        </p:nvSpPr>
        <p:spPr>
          <a:xfrm>
            <a:off x="1701566" y="524166"/>
            <a:ext cx="5748913" cy="138083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Zephaniah’s Zeal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BC1824-2D85-4E16-8CEF-63034EC2D16E}"/>
              </a:ext>
            </a:extLst>
          </p:cNvPr>
          <p:cNvSpPr/>
          <p:nvPr/>
        </p:nvSpPr>
        <p:spPr>
          <a:xfrm>
            <a:off x="1417780" y="630384"/>
            <a:ext cx="6324599" cy="1364671"/>
          </a:xfrm>
          <a:prstGeom prst="roundRect">
            <a:avLst/>
          </a:prstGeom>
          <a:solidFill>
            <a:schemeClr val="tx1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I. </a:t>
            </a: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Timing of Judgment: </a:t>
            </a:r>
            <a:b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</a:br>
            <a:r>
              <a: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1:1, days of Josiah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181BFD-9585-4D59-95ED-12B7F6BB9A0E}"/>
              </a:ext>
            </a:extLst>
          </p:cNvPr>
          <p:cNvSpPr/>
          <p:nvPr/>
        </p:nvSpPr>
        <p:spPr>
          <a:xfrm>
            <a:off x="1417780" y="2438400"/>
            <a:ext cx="6324599" cy="2971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100" dirty="0"/>
              <a:t>Sin is accepted</a:t>
            </a:r>
          </a:p>
          <a:p>
            <a:pPr algn="ctr">
              <a:spcAft>
                <a:spcPts val="600"/>
              </a:spcAft>
            </a:pPr>
            <a:r>
              <a:rPr lang="en-US" sz="3100" dirty="0"/>
              <a:t>Evil dominates</a:t>
            </a:r>
          </a:p>
          <a:p>
            <a:pPr algn="ctr">
              <a:spcAft>
                <a:spcPts val="600"/>
              </a:spcAft>
            </a:pPr>
            <a:r>
              <a:rPr lang="en-US" sz="3100" dirty="0"/>
              <a:t>Timid folks jump on bandwagon</a:t>
            </a:r>
          </a:p>
          <a:p>
            <a:pPr algn="ctr">
              <a:spcAft>
                <a:spcPts val="600"/>
              </a:spcAft>
            </a:pPr>
            <a:r>
              <a:rPr lang="en-US" sz="3100" dirty="0">
                <a:solidFill>
                  <a:srgbClr val="CCFFCC"/>
                </a:solidFill>
              </a:rPr>
              <a:t>BUT…it’s not all bad</a:t>
            </a:r>
          </a:p>
          <a:p>
            <a:pPr algn="ctr"/>
            <a:r>
              <a:rPr lang="en-US" sz="3100" dirty="0">
                <a:solidFill>
                  <a:srgbClr val="CCFFCC"/>
                </a:solidFill>
              </a:rPr>
              <a:t>Ruth – Judges </a:t>
            </a:r>
          </a:p>
        </p:txBody>
      </p:sp>
    </p:spTree>
    <p:extLst>
      <p:ext uri="{BB962C8B-B14F-4D97-AF65-F5344CB8AC3E}">
        <p14:creationId xmlns:p14="http://schemas.microsoft.com/office/powerpoint/2010/main" val="22599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BC1824-2D85-4E16-8CEF-63034EC2D16E}"/>
              </a:ext>
            </a:extLst>
          </p:cNvPr>
          <p:cNvSpPr/>
          <p:nvPr/>
        </p:nvSpPr>
        <p:spPr>
          <a:xfrm>
            <a:off x="2421533" y="457200"/>
            <a:ext cx="4319786" cy="761999"/>
          </a:xfrm>
          <a:prstGeom prst="roundRect">
            <a:avLst/>
          </a:prstGeom>
          <a:solidFill>
            <a:schemeClr val="tx1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I. </a:t>
            </a: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Timing of Judgment: </a:t>
            </a:r>
            <a:b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</a:b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1:1, days of Josiah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ADD822-9502-4D89-8071-A3914E7C0805}"/>
              </a:ext>
            </a:extLst>
          </p:cNvPr>
          <p:cNvSpPr/>
          <p:nvPr/>
        </p:nvSpPr>
        <p:spPr>
          <a:xfrm>
            <a:off x="1410093" y="1371600"/>
            <a:ext cx="6324599" cy="1364671"/>
          </a:xfrm>
          <a:prstGeom prst="roundRect">
            <a:avLst/>
          </a:prstGeom>
          <a:solidFill>
            <a:schemeClr val="tx1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II. </a:t>
            </a: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Terror of Judgment: </a:t>
            </a:r>
            <a:b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</a:br>
            <a:r>
              <a: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1:2-4, reversal of creation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589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0AA40-8993-49BB-A9CF-F4DCFF86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108"/>
            <a:ext cx="8229600" cy="609600"/>
          </a:xfrm>
        </p:spPr>
        <p:txBody>
          <a:bodyPr/>
          <a:lstStyle/>
          <a:p>
            <a:r>
              <a:rPr lang="en-US" sz="3400" dirty="0">
                <a:solidFill>
                  <a:schemeClr val="bg1"/>
                </a:solidFill>
              </a:rPr>
              <a:t>Judah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5E771-FD47-4A15-A82C-9B0574F1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2,</a:t>
            </a: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Judah must be totaled.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Creator becomes Destroyer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Cosmos becomes chaos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3:6, sound of silence   </a:t>
            </a:r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Lamentations 1:1, 3, 4, 5; 4:4, 6, 9-10</a:t>
            </a:r>
          </a:p>
          <a:p>
            <a:pPr marL="0" indent="0">
              <a:buNone/>
            </a:pPr>
            <a:endParaRPr lang="en-US" sz="33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5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0AA40-8993-49BB-A9CF-F4DCFF86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108"/>
            <a:ext cx="8229600" cy="609600"/>
          </a:xfrm>
        </p:spPr>
        <p:txBody>
          <a:bodyPr/>
          <a:lstStyle/>
          <a:p>
            <a:r>
              <a:rPr lang="en-US" sz="3400" dirty="0">
                <a:solidFill>
                  <a:schemeClr val="bg1"/>
                </a:solidFill>
              </a:rPr>
              <a:t>Judah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5E771-FD47-4A15-A82C-9B0574F1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pPr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3-4,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God’s outstretched </a:t>
            </a:r>
            <a:r>
              <a:rPr lang="en-US" i="1" dirty="0">
                <a:solidFill>
                  <a:srgbClr val="FFFF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hand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(as Egypt,   	 	Ex.3:20 – </a:t>
            </a:r>
            <a:r>
              <a:rPr lang="en-US" dirty="0">
                <a:solidFill>
                  <a:srgbClr val="99FF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122x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of God, Moses, Aaron, 	Joshua) … </a:t>
            </a:r>
          </a:p>
          <a:p>
            <a:pPr lvl="2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Ex.6:6 [God’s outstretched </a:t>
            </a:r>
            <a:r>
              <a:rPr lang="en-US" sz="3200" i="1" dirty="0">
                <a:solidFill>
                  <a:srgbClr val="FFFF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arm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99FF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16x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]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 power in universe could draw it back.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His hand saved Israel from Egypt; now it cuts off man (1:3) and </a:t>
            </a:r>
            <a:r>
              <a:rPr lang="en-US" sz="33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baal</a:t>
            </a: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(1:4).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 idol, no ally could rescue them.</a:t>
            </a:r>
          </a:p>
        </p:txBody>
      </p:sp>
    </p:spTree>
    <p:extLst>
      <p:ext uri="{BB962C8B-B14F-4D97-AF65-F5344CB8AC3E}">
        <p14:creationId xmlns:p14="http://schemas.microsoft.com/office/powerpoint/2010/main" val="347276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BC1824-2D85-4E16-8CEF-63034EC2D16E}"/>
              </a:ext>
            </a:extLst>
          </p:cNvPr>
          <p:cNvSpPr/>
          <p:nvPr/>
        </p:nvSpPr>
        <p:spPr>
          <a:xfrm>
            <a:off x="2421533" y="457200"/>
            <a:ext cx="4319786" cy="761999"/>
          </a:xfrm>
          <a:prstGeom prst="roundRect">
            <a:avLst/>
          </a:prstGeom>
          <a:solidFill>
            <a:schemeClr val="tx1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I. </a:t>
            </a: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Timing of Judgment: </a:t>
            </a:r>
            <a:b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</a:b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1:1, days of Josiah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ADD822-9502-4D89-8071-A3914E7C0805}"/>
              </a:ext>
            </a:extLst>
          </p:cNvPr>
          <p:cNvSpPr/>
          <p:nvPr/>
        </p:nvSpPr>
        <p:spPr>
          <a:xfrm>
            <a:off x="1419127" y="2295427"/>
            <a:ext cx="6324599" cy="1364671"/>
          </a:xfrm>
          <a:prstGeom prst="roundRect">
            <a:avLst/>
          </a:prstGeom>
          <a:solidFill>
            <a:schemeClr val="tx1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III. </a:t>
            </a: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Targets of Judgment: </a:t>
            </a:r>
            <a:b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</a:br>
            <a:r>
              <a: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1:5-3:7, main focus: God’s people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4C3A2B-CD51-455D-960F-75BF7649FCA8}"/>
              </a:ext>
            </a:extLst>
          </p:cNvPr>
          <p:cNvSpPr/>
          <p:nvPr/>
        </p:nvSpPr>
        <p:spPr>
          <a:xfrm>
            <a:off x="2419546" y="1371601"/>
            <a:ext cx="4319786" cy="761999"/>
          </a:xfrm>
          <a:prstGeom prst="roundRect">
            <a:avLst/>
          </a:prstGeom>
          <a:solidFill>
            <a:schemeClr val="tx1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II. </a:t>
            </a: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Terror of Judgment: </a:t>
            </a:r>
            <a:b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</a:b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1:2-4, reversal of creation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97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0AA40-8993-49BB-A9CF-F4DCFF86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108"/>
            <a:ext cx="8229600" cy="609600"/>
          </a:xfrm>
        </p:spPr>
        <p:txBody>
          <a:bodyPr/>
          <a:lstStyle/>
          <a:p>
            <a:r>
              <a:rPr lang="en-US" sz="3400" dirty="0">
                <a:solidFill>
                  <a:schemeClr val="bg1"/>
                </a:solidFill>
              </a:rPr>
              <a:t>God’s power once protected Judah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5E771-FD47-4A15-A82C-9B0574F1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Now His power will pulverize them.   Ro.8:31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Blessings impose great responsibilities (Mt.25).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Family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Church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Word of God</a:t>
            </a:r>
          </a:p>
        </p:txBody>
      </p:sp>
    </p:spTree>
    <p:extLst>
      <p:ext uri="{BB962C8B-B14F-4D97-AF65-F5344CB8AC3E}">
        <p14:creationId xmlns:p14="http://schemas.microsoft.com/office/powerpoint/2010/main" val="24611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0AA40-8993-49BB-A9CF-F4DCFF86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108"/>
            <a:ext cx="8229600" cy="609600"/>
          </a:xfrm>
        </p:spPr>
        <p:txBody>
          <a:bodyPr/>
          <a:lstStyle/>
          <a:p>
            <a:r>
              <a:rPr lang="en-US" sz="3400" dirty="0">
                <a:solidFill>
                  <a:schemeClr val="bg1"/>
                </a:solidFill>
              </a:rPr>
              <a:t>Indictment against Judah </a:t>
            </a:r>
            <a:r>
              <a:rPr lang="en-US" sz="3200" dirty="0">
                <a:solidFill>
                  <a:schemeClr val="bg1"/>
                </a:solidFill>
              </a:rPr>
              <a:t>(God’s people)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5E771-FD47-4A15-A82C-9B0574F1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“Welcome to Jerusalem”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3:1-2,</a:t>
            </a: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rebels, stubborn, faithless, spiritually aloof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2:</a:t>
            </a: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Judged for what she has not done (4x)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3:7,</a:t>
            </a: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favorite pastime: sin</a:t>
            </a:r>
          </a:p>
        </p:txBody>
      </p:sp>
    </p:spTree>
    <p:extLst>
      <p:ext uri="{BB962C8B-B14F-4D97-AF65-F5344CB8AC3E}">
        <p14:creationId xmlns:p14="http://schemas.microsoft.com/office/powerpoint/2010/main" val="356195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BC1824-2D85-4E16-8CEF-63034EC2D16E}"/>
              </a:ext>
            </a:extLst>
          </p:cNvPr>
          <p:cNvSpPr/>
          <p:nvPr/>
        </p:nvSpPr>
        <p:spPr>
          <a:xfrm>
            <a:off x="2421533" y="457200"/>
            <a:ext cx="4319786" cy="761999"/>
          </a:xfrm>
          <a:prstGeom prst="roundRect">
            <a:avLst/>
          </a:prstGeom>
          <a:solidFill>
            <a:schemeClr val="tx1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I. </a:t>
            </a: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Timing of Judgment: </a:t>
            </a:r>
            <a:b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</a:b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1:1, days of Josiah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ADD822-9502-4D89-8071-A3914E7C0805}"/>
              </a:ext>
            </a:extLst>
          </p:cNvPr>
          <p:cNvSpPr/>
          <p:nvPr/>
        </p:nvSpPr>
        <p:spPr>
          <a:xfrm>
            <a:off x="1410093" y="3229465"/>
            <a:ext cx="6324599" cy="1371600"/>
          </a:xfrm>
          <a:prstGeom prst="roundRect">
            <a:avLst/>
          </a:prstGeom>
          <a:solidFill>
            <a:schemeClr val="tx1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IV. </a:t>
            </a: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Termination of Judgment:</a:t>
            </a:r>
            <a:b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</a:br>
            <a:r>
              <a:rPr kumimoji="0" lang="en-US" sz="26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Only refuge is in God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 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4C3A2B-CD51-455D-960F-75BF7649FCA8}"/>
              </a:ext>
            </a:extLst>
          </p:cNvPr>
          <p:cNvSpPr/>
          <p:nvPr/>
        </p:nvSpPr>
        <p:spPr>
          <a:xfrm>
            <a:off x="2419546" y="1371601"/>
            <a:ext cx="4319786" cy="761999"/>
          </a:xfrm>
          <a:prstGeom prst="roundRect">
            <a:avLst/>
          </a:prstGeom>
          <a:solidFill>
            <a:schemeClr val="tx1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II. </a:t>
            </a: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Terror of Judgment: </a:t>
            </a:r>
            <a:b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</a:b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1:2-4, reversal of creation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97F4EA-0AC0-4B82-9609-AD2B800A0D5A}"/>
              </a:ext>
            </a:extLst>
          </p:cNvPr>
          <p:cNvSpPr/>
          <p:nvPr/>
        </p:nvSpPr>
        <p:spPr>
          <a:xfrm>
            <a:off x="2419546" y="2295427"/>
            <a:ext cx="4319786" cy="761999"/>
          </a:xfrm>
          <a:prstGeom prst="roundRect">
            <a:avLst/>
          </a:prstGeom>
          <a:solidFill>
            <a:schemeClr val="tx1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III. </a:t>
            </a: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Targets of Judgment: </a:t>
            </a:r>
            <a:b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</a:b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+mn-cs"/>
              </a:rPr>
              <a:t>1:2-4, reversal of creation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622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0AA40-8993-49BB-A9CF-F4DCFF86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108"/>
            <a:ext cx="8229600" cy="609600"/>
          </a:xfrm>
        </p:spPr>
        <p:txBody>
          <a:bodyPr/>
          <a:lstStyle/>
          <a:p>
            <a:r>
              <a:rPr lang="en-US" sz="3400" dirty="0">
                <a:solidFill>
                  <a:schemeClr val="bg1"/>
                </a:solidFill>
              </a:rPr>
              <a:t>Plea: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5E771-FD47-4A15-A82C-9B0574F1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92" y="838200"/>
            <a:ext cx="8305800" cy="5791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2:1-3,</a:t>
            </a: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ray of hope:  “</a:t>
            </a:r>
            <a:r>
              <a:rPr lang="en-US" sz="3300" i="1" dirty="0">
                <a:solidFill>
                  <a:srgbClr val="CCFF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It may be</a:t>
            </a: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…” (2:3)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3:6-7,</a:t>
            </a: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either learn from history or be doomed to repeat 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 face same choices – Lk.13:1-5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EDA9F6-C343-408C-AC8E-BEE8334E06B2}"/>
              </a:ext>
            </a:extLst>
          </p:cNvPr>
          <p:cNvSpPr/>
          <p:nvPr/>
        </p:nvSpPr>
        <p:spPr>
          <a:xfrm>
            <a:off x="656735" y="3352800"/>
            <a:ext cx="7848600" cy="16002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>
                <a:solidFill>
                  <a:srgbClr val="CCFFFF"/>
                </a:solidFill>
              </a:rPr>
              <a:t>Judgment forces us to face our mortality,</a:t>
            </a:r>
            <a:br>
              <a:rPr lang="en-US" sz="3100" dirty="0">
                <a:solidFill>
                  <a:srgbClr val="CCFFFF"/>
                </a:solidFill>
              </a:rPr>
            </a:br>
            <a:r>
              <a:rPr lang="en-US" sz="3100" dirty="0">
                <a:solidFill>
                  <a:srgbClr val="CCFFFF"/>
                </a:solidFill>
              </a:rPr>
              <a:t>in hope that we will prepare for immortality, by repenting of immorality </a:t>
            </a:r>
          </a:p>
        </p:txBody>
      </p:sp>
    </p:spTree>
    <p:extLst>
      <p:ext uri="{BB962C8B-B14F-4D97-AF65-F5344CB8AC3E}">
        <p14:creationId xmlns:p14="http://schemas.microsoft.com/office/powerpoint/2010/main" val="325556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0AA40-8993-49BB-A9CF-F4DCFF86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108"/>
            <a:ext cx="8229600" cy="609600"/>
          </a:xfrm>
        </p:spPr>
        <p:txBody>
          <a:bodyPr/>
          <a:lstStyle/>
          <a:p>
            <a:r>
              <a:rPr lang="en-US" sz="3400" dirty="0">
                <a:solidFill>
                  <a:schemeClr val="bg1"/>
                </a:solidFill>
              </a:rPr>
              <a:t>Plan: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5E771-FD47-4A15-A82C-9B0574F1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146" y="762000"/>
            <a:ext cx="8419708" cy="5791200"/>
          </a:xfrm>
        </p:spPr>
        <p:txBody>
          <a:bodyPr/>
          <a:lstStyle/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3:8-9, </a:t>
            </a: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doomsday . . .  BUT 3:9, His supreme purpose: salvation.    </a:t>
            </a:r>
            <a:r>
              <a:rPr lang="en-US" sz="3300" dirty="0">
                <a:solidFill>
                  <a:srgbClr val="CC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 more idol talk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3:10-11, </a:t>
            </a: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after judgment, meek are </a:t>
            </a:r>
            <a:r>
              <a:rPr lang="en-US" sz="3300" dirty="0">
                <a:solidFill>
                  <a:srgbClr val="CC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‘</a:t>
            </a:r>
            <a:r>
              <a:rPr lang="en-US" sz="3300" i="1" dirty="0">
                <a:solidFill>
                  <a:srgbClr val="CC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 My holy mountain</a:t>
            </a:r>
            <a:r>
              <a:rPr lang="en-US" sz="3300" dirty="0">
                <a:solidFill>
                  <a:srgbClr val="CC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’</a:t>
            </a: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(Isa.2, 11).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3:12-15,</a:t>
            </a: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faithful few </a:t>
            </a:r>
            <a:r>
              <a:rPr lang="en-US" sz="3300" dirty="0">
                <a:solidFill>
                  <a:srgbClr val="CC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rejoice in God</a:t>
            </a: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King.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3:16-17,</a:t>
            </a: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Father rejoices over prodigal’s return (Lk.15).  [He will quiet you with His love.]  </a:t>
            </a:r>
            <a:r>
              <a:rPr lang="en-US" sz="3300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V.17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3:18-20,</a:t>
            </a: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“I will” (6x) – ct. 1:3-4</a:t>
            </a:r>
          </a:p>
        </p:txBody>
      </p:sp>
    </p:spTree>
    <p:extLst>
      <p:ext uri="{BB962C8B-B14F-4D97-AF65-F5344CB8AC3E}">
        <p14:creationId xmlns:p14="http://schemas.microsoft.com/office/powerpoint/2010/main" val="6216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68B49D-680A-4825-95F9-4AF8394F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400" dirty="0">
                <a:solidFill>
                  <a:srgbClr val="CCFFFF"/>
                </a:solidFill>
              </a:rPr>
              <a:t>Zephaniah –</a:t>
            </a:r>
            <a:br>
              <a:rPr lang="en-US" sz="3400" dirty="0">
                <a:solidFill>
                  <a:srgbClr val="CCFFFF"/>
                </a:solidFill>
              </a:rPr>
            </a:br>
            <a:r>
              <a:rPr lang="en-US" sz="3400" dirty="0">
                <a:solidFill>
                  <a:srgbClr val="CCFFFF"/>
                </a:solidFill>
              </a:rPr>
              <a:t>God’s judgment is coming!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FEF49-D215-45CC-B150-F310FB4A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257800"/>
          </a:xfrm>
        </p:spPr>
        <p:txBody>
          <a:bodyPr/>
          <a:lstStyle/>
          <a:p>
            <a:pPr marL="0" indent="0" algn="ctr">
              <a:spcAft>
                <a:spcPts val="2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Zephaniah: Israel is not only sinful nation</a:t>
            </a:r>
          </a:p>
          <a:p>
            <a:pPr marL="230188" indent="-2301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2:4-7 – </a:t>
            </a:r>
            <a:r>
              <a:rPr lang="en-US" dirty="0">
                <a:solidFill>
                  <a:srgbClr val="FFFF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Philistia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</a:p>
          <a:p>
            <a:pPr marL="630238" lvl="1" indent="-2301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Noon (4): when least expected…</a:t>
            </a:r>
          </a:p>
          <a:p>
            <a:pPr marL="630238" lvl="1" indent="-2301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God’s word “against you” (fierce storm)</a:t>
            </a:r>
          </a:p>
          <a:p>
            <a:pPr marL="630238" lvl="1" indent="-2301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survivors (5)</a:t>
            </a:r>
          </a:p>
          <a:p>
            <a:pPr marL="630238" lvl="1" indent="-2301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WEST</a:t>
            </a:r>
          </a:p>
          <a:p>
            <a:pPr marL="400050" lvl="1" indent="0">
              <a:spcAft>
                <a:spcPts val="200"/>
              </a:spcAft>
              <a:buNone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0AA40-8993-49BB-A9CF-F4DCFF86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108"/>
            <a:ext cx="8229600" cy="609600"/>
          </a:xfrm>
        </p:spPr>
        <p:txBody>
          <a:bodyPr/>
          <a:lstStyle/>
          <a:p>
            <a:r>
              <a:rPr lang="en-US" sz="3400" dirty="0">
                <a:solidFill>
                  <a:schemeClr val="bg1"/>
                </a:solidFill>
              </a:rPr>
              <a:t>Lesson:  U.S.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5E771-FD47-4A15-A82C-9B0574F1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146" y="762000"/>
            <a:ext cx="8419708" cy="5791200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 are autonomous / independent.   We need no one.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 no longer need God.   We have science.  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Our greatest hope lies in living the ‘good life’ here and now.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Truth is relative.   [Is this ‘truth’ relative?]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There is no sin or judgment, so relax and enjoy life.   </a:t>
            </a:r>
          </a:p>
          <a:p>
            <a:pPr marL="0" indent="0" defTabSz="339725">
              <a:buNone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[Mistake God’s longsuffering for leniency.]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1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68B49D-680A-4825-95F9-4AF8394F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400" dirty="0">
                <a:solidFill>
                  <a:srgbClr val="CCFFFF"/>
                </a:solidFill>
              </a:rPr>
              <a:t>Zephaniah –</a:t>
            </a:r>
            <a:br>
              <a:rPr lang="en-US" sz="3400" dirty="0">
                <a:solidFill>
                  <a:srgbClr val="CCFFFF"/>
                </a:solidFill>
              </a:rPr>
            </a:br>
            <a:r>
              <a:rPr lang="en-US" sz="3400" dirty="0">
                <a:solidFill>
                  <a:srgbClr val="CCFFFF"/>
                </a:solidFill>
              </a:rPr>
              <a:t>God’s judgment is coming!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FEF49-D215-45CC-B150-F310FB4A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257800"/>
          </a:xfrm>
        </p:spPr>
        <p:txBody>
          <a:bodyPr/>
          <a:lstStyle/>
          <a:p>
            <a:pPr marL="230188" indent="-2301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2:8-11 – </a:t>
            </a:r>
            <a:r>
              <a:rPr lang="en-US" dirty="0">
                <a:solidFill>
                  <a:srgbClr val="FFFF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Moab / Ammon   </a:t>
            </a:r>
          </a:p>
          <a:p>
            <a:pPr marL="630238" lvl="1" indent="-2301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Surely (8): a sure thing…as Sodom/Gomorrah</a:t>
            </a:r>
          </a:p>
          <a:p>
            <a:pPr marL="630238" lvl="1" indent="-2301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Perpetual desolation (9)</a:t>
            </a:r>
          </a:p>
          <a:p>
            <a:pPr marL="630238" lvl="1" indent="-2301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Reduced to nothing (11)</a:t>
            </a:r>
          </a:p>
          <a:p>
            <a:pPr marL="1030288" lvl="2" indent="-2301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Archaeology: hundreds of ruins of cities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630238" lvl="1" indent="-2301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EAST</a:t>
            </a:r>
          </a:p>
          <a:p>
            <a:pPr marL="400050" lvl="1" indent="0">
              <a:spcAft>
                <a:spcPts val="200"/>
              </a:spcAft>
              <a:buNone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68B49D-680A-4825-95F9-4AF8394F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400" dirty="0">
                <a:solidFill>
                  <a:srgbClr val="CCFFFF"/>
                </a:solidFill>
              </a:rPr>
              <a:t>Zephaniah –</a:t>
            </a:r>
            <a:br>
              <a:rPr lang="en-US" sz="3400" dirty="0">
                <a:solidFill>
                  <a:srgbClr val="CCFFFF"/>
                </a:solidFill>
              </a:rPr>
            </a:br>
            <a:r>
              <a:rPr lang="en-US" sz="3400" dirty="0">
                <a:solidFill>
                  <a:srgbClr val="CCFFFF"/>
                </a:solidFill>
              </a:rPr>
              <a:t>God’s judgment is coming!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FEF49-D215-45CC-B150-F310FB4A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257800"/>
          </a:xfrm>
        </p:spPr>
        <p:txBody>
          <a:bodyPr/>
          <a:lstStyle/>
          <a:p>
            <a:pPr marL="230188" indent="-2301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2:12 – </a:t>
            </a:r>
            <a:r>
              <a:rPr lang="en-US" dirty="0">
                <a:solidFill>
                  <a:srgbClr val="FFFF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Ethiopia</a:t>
            </a:r>
          </a:p>
          <a:p>
            <a:pPr marL="630238" lvl="1" indent="-2301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Egypt: wages for Nebuchadnezzar, Ezk.29:17-30:5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630238" lvl="1" indent="-2301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SOUTH</a:t>
            </a:r>
          </a:p>
          <a:p>
            <a:pPr marL="400050" lvl="1" indent="0">
              <a:spcAft>
                <a:spcPts val="200"/>
              </a:spcAft>
              <a:buNone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1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68B49D-680A-4825-95F9-4AF8394F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400" dirty="0">
                <a:solidFill>
                  <a:srgbClr val="CCFFFF"/>
                </a:solidFill>
              </a:rPr>
              <a:t>Zephaniah –</a:t>
            </a:r>
            <a:br>
              <a:rPr lang="en-US" sz="3400" dirty="0">
                <a:solidFill>
                  <a:srgbClr val="CCFFFF"/>
                </a:solidFill>
              </a:rPr>
            </a:br>
            <a:r>
              <a:rPr lang="en-US" sz="3400" dirty="0">
                <a:solidFill>
                  <a:srgbClr val="CCFFFF"/>
                </a:solidFill>
              </a:rPr>
              <a:t>God’s judgment is coming!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FEF49-D215-45CC-B150-F310FB4A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257800"/>
          </a:xfrm>
        </p:spPr>
        <p:txBody>
          <a:bodyPr/>
          <a:lstStyle/>
          <a:p>
            <a:pPr marL="230188" indent="-2301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2:13-15 – </a:t>
            </a:r>
            <a:r>
              <a:rPr lang="en-US" dirty="0">
                <a:solidFill>
                  <a:srgbClr val="FFFF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Assyria</a:t>
            </a:r>
          </a:p>
          <a:p>
            <a:pPr marL="630238" lvl="1" indent="-2301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 powerful nation as Zephaniah wrote.</a:t>
            </a:r>
          </a:p>
          <a:p>
            <a:pPr marL="630238" lvl="1" indent="-2301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NORTH</a:t>
            </a:r>
          </a:p>
          <a:p>
            <a:pPr marL="400050" lvl="1" indent="0">
              <a:spcAft>
                <a:spcPts val="200"/>
              </a:spcAft>
              <a:buNone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9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68B49D-680A-4825-95F9-4AF8394F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400" dirty="0">
                <a:solidFill>
                  <a:srgbClr val="CCFFFF"/>
                </a:solidFill>
              </a:rPr>
              <a:t>God punished foreign sinners</a:t>
            </a:r>
            <a:endParaRPr lang="en-US" sz="3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EECEA5-971F-4A75-837D-012F8340B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066" y="1066800"/>
            <a:ext cx="804472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6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68B49D-680A-4825-95F9-4AF8394F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42999"/>
          </a:xfrm>
        </p:spPr>
        <p:txBody>
          <a:bodyPr/>
          <a:lstStyle/>
          <a:p>
            <a:r>
              <a:rPr lang="en-US" sz="3400" dirty="0">
                <a:solidFill>
                  <a:srgbClr val="CCFFFF"/>
                </a:solidFill>
              </a:rPr>
              <a:t>God punished Jerusalem too, </a:t>
            </a:r>
            <a:r>
              <a:rPr lang="en-US" sz="3200" dirty="0">
                <a:solidFill>
                  <a:schemeClr val="bg1"/>
                </a:solidFill>
              </a:rPr>
              <a:t>3:1-7.  [Ezk.9]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FEF49-D215-45CC-B150-F310FB4A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2578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1: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sounds like continuation of Assyria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2: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four charges: rebellious; stubborn; faithless; distant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3-4: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four guides . . . full of sin</a:t>
            </a:r>
          </a:p>
          <a:p>
            <a:pPr lvl="1" defTabSz="33972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CCFF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Princes</a:t>
            </a:r>
            <a:r>
              <a:rPr lang="en-US" sz="3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civil leaders are uncivil; devour prey</a:t>
            </a:r>
          </a:p>
          <a:p>
            <a:pPr lvl="1" defTabSz="3397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CCFF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Judges</a:t>
            </a:r>
            <a:r>
              <a:rPr lang="en-US" sz="3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dirty dogs</a:t>
            </a:r>
          </a:p>
          <a:p>
            <a:pPr lvl="1" defTabSz="3397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CCFF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Prophets</a:t>
            </a:r>
            <a:r>
              <a:rPr lang="en-US" sz="3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religious guides: insolent; faithless</a:t>
            </a:r>
          </a:p>
          <a:p>
            <a:pPr lvl="1" defTabSz="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CCFF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Priests</a:t>
            </a:r>
            <a:r>
              <a:rPr lang="en-US" sz="3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religious pollution (profanity); violently oppose the Law</a:t>
            </a:r>
            <a:endParaRPr lang="en-US" sz="3100" dirty="0">
              <a:solidFill>
                <a:srgbClr val="FFFF99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30188" indent="-23018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68B49D-680A-4825-95F9-4AF8394F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09599"/>
          </a:xfrm>
        </p:spPr>
        <p:txBody>
          <a:bodyPr/>
          <a:lstStyle/>
          <a:p>
            <a:r>
              <a:rPr lang="en-US" sz="3400" dirty="0">
                <a:solidFill>
                  <a:srgbClr val="CCFFFF"/>
                </a:solidFill>
              </a:rPr>
              <a:t>God punished Jerusalem too, </a:t>
            </a:r>
            <a:r>
              <a:rPr lang="en-US" sz="3200" dirty="0">
                <a:solidFill>
                  <a:schemeClr val="bg1"/>
                </a:solidFill>
              </a:rPr>
              <a:t>3:1-7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FEF49-D215-45CC-B150-F310FB4A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09600"/>
            <a:ext cx="8382000" cy="57912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5: L</a:t>
            </a:r>
            <a:r>
              <a:rPr lang="en-US" sz="27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 righteous.   So what?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Righteous God cannot overlook sins [Gn.18]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will do NO unrighteousness  [Gn.18]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Every morning He brings justice to light  (fair)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never fails (no one overthrows His plans)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unjust knows no shame (= Jer.6:15)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636CE9-32FD-4DCE-A7AE-22BB0B1DFC9F}"/>
              </a:ext>
            </a:extLst>
          </p:cNvPr>
          <p:cNvSpPr/>
          <p:nvPr/>
        </p:nvSpPr>
        <p:spPr>
          <a:xfrm>
            <a:off x="1690255" y="4208463"/>
            <a:ext cx="5777345" cy="1811337"/>
          </a:xfrm>
          <a:prstGeom prst="roundRect">
            <a:avLst/>
          </a:prstGeom>
          <a:solidFill>
            <a:schemeClr val="tx1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Huldah, 2 Kings 22:…15-20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Zephaniah does not mention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these outward reforms…</a:t>
            </a:r>
          </a:p>
        </p:txBody>
      </p:sp>
    </p:spTree>
    <p:extLst>
      <p:ext uri="{BB962C8B-B14F-4D97-AF65-F5344CB8AC3E}">
        <p14:creationId xmlns:p14="http://schemas.microsoft.com/office/powerpoint/2010/main" val="342080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68B49D-680A-4825-95F9-4AF8394F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09599"/>
          </a:xfrm>
        </p:spPr>
        <p:txBody>
          <a:bodyPr/>
          <a:lstStyle/>
          <a:p>
            <a:r>
              <a:rPr lang="en-US" sz="3400" dirty="0">
                <a:solidFill>
                  <a:srgbClr val="CCFFFF"/>
                </a:solidFill>
              </a:rPr>
              <a:t>God punished Jerusalem too, </a:t>
            </a:r>
            <a:r>
              <a:rPr lang="en-US" sz="3200" dirty="0">
                <a:solidFill>
                  <a:schemeClr val="bg1"/>
                </a:solidFill>
              </a:rPr>
              <a:t>3:1-7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FEF49-D215-45CC-B150-F310FB4A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57912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6: object lesson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Cut off nations . . . Desolate streets…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Lv.26;  Dt.28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7: “Surely you will fear me…receive instruction” –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 rose early (eager!) 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 corrupted all their deeds.   Gn.6</a:t>
            </a:r>
          </a:p>
          <a:p>
            <a:pPr lvl="2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God does not bring universal judgment </a:t>
            </a:r>
            <a:br>
              <a:rPr lang="en-US" sz="3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3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(as Flood) until the end, but on nations.  </a:t>
            </a:r>
          </a:p>
          <a:p>
            <a:pPr lvl="2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Ps.9:17;   Pr.14:34</a:t>
            </a:r>
          </a:p>
          <a:p>
            <a:pPr lvl="2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God does not judge our sins…</a:t>
            </a:r>
          </a:p>
        </p:txBody>
      </p:sp>
    </p:spTree>
    <p:extLst>
      <p:ext uri="{BB962C8B-B14F-4D97-AF65-F5344CB8AC3E}">
        <p14:creationId xmlns:p14="http://schemas.microsoft.com/office/powerpoint/2010/main" val="298542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2021</TotalTime>
  <Words>917</Words>
  <Application>Microsoft Office PowerPoint</Application>
  <PresentationFormat>On-screen Show (4:3)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Verdana</vt:lpstr>
      <vt:lpstr>Wingdings</vt:lpstr>
      <vt:lpstr>1_Default Design</vt:lpstr>
      <vt:lpstr>PowerPoint Presentation</vt:lpstr>
      <vt:lpstr>Zephaniah – God’s judgment is coming!</vt:lpstr>
      <vt:lpstr>Zephaniah – God’s judgment is coming!</vt:lpstr>
      <vt:lpstr>Zephaniah – God’s judgment is coming!</vt:lpstr>
      <vt:lpstr>Zephaniah – God’s judgment is coming!</vt:lpstr>
      <vt:lpstr>God punished foreign sinners</vt:lpstr>
      <vt:lpstr>God punished Jerusalem too, 3:1-7.  [Ezk.9]</vt:lpstr>
      <vt:lpstr>God punished Jerusalem too, 3:1-7</vt:lpstr>
      <vt:lpstr>God punished Jerusalem too, 3:1-7</vt:lpstr>
      <vt:lpstr>PowerPoint Presentation</vt:lpstr>
      <vt:lpstr>PowerPoint Presentation</vt:lpstr>
      <vt:lpstr>Judah </vt:lpstr>
      <vt:lpstr>Judah </vt:lpstr>
      <vt:lpstr>PowerPoint Presentation</vt:lpstr>
      <vt:lpstr>God’s power once protected Judah </vt:lpstr>
      <vt:lpstr>Indictment against Judah (God’s people)</vt:lpstr>
      <vt:lpstr>PowerPoint Presentation</vt:lpstr>
      <vt:lpstr>Plea:</vt:lpstr>
      <vt:lpstr>Plan:</vt:lpstr>
      <vt:lpstr>Lesson:  U.S.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</dc:creator>
  <cp:lastModifiedBy>Ty Johnson</cp:lastModifiedBy>
  <cp:revision>70</cp:revision>
  <dcterms:created xsi:type="dcterms:W3CDTF">2008-11-06T23:35:45Z</dcterms:created>
  <dcterms:modified xsi:type="dcterms:W3CDTF">2022-01-16T02:03:18Z</dcterms:modified>
</cp:coreProperties>
</file>