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31"/>
  </p:notesMasterIdLst>
  <p:sldIdLst>
    <p:sldId id="256" r:id="rId2"/>
    <p:sldId id="296" r:id="rId3"/>
    <p:sldId id="313" r:id="rId4"/>
    <p:sldId id="259" r:id="rId5"/>
    <p:sldId id="314"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8" r:id="rId22"/>
    <p:sldId id="331" r:id="rId23"/>
    <p:sldId id="332" r:id="rId24"/>
    <p:sldId id="333" r:id="rId25"/>
    <p:sldId id="334" r:id="rId26"/>
    <p:sldId id="335" r:id="rId27"/>
    <p:sldId id="336" r:id="rId28"/>
    <p:sldId id="341" r:id="rId29"/>
    <p:sldId id="33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00FFFF"/>
    <a:srgbClr val="B0DC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D1B84-44AB-4D76-9CF9-C6DADCD664F7}" v="9" dt="2022-01-20T21:22:41.124"/>
    <p1510:client id="{3B030533-015E-4CAA-BD8B-9BF8D570A405}" v="3263" dt="2022-01-20T21:17:20.643"/>
    <p1510:client id="{4B788ABC-D103-427C-BB50-8FCC6D043B27}" v="3" dt="2022-01-23T01:03:58.991"/>
    <p1510:client id="{8CD49F48-C440-4022-B8A4-1D4583A7A156}" v="200" dt="2022-01-15T23:41:01.724"/>
    <p1510:client id="{E1F2107D-AE73-4D52-B422-DB9C4A8096F2}" v="1135" dt="2022-01-16T20:59:53.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4660"/>
  </p:normalViewPr>
  <p:slideViewPr>
    <p:cSldViewPr snapToGrid="0">
      <p:cViewPr varScale="1">
        <p:scale>
          <a:sx n="82" d="100"/>
          <a:sy n="82" d="100"/>
        </p:scale>
        <p:origin x="1277"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1/26/2022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Cor. 5:10 – There will be a day when we are all judged</a:t>
            </a:r>
          </a:p>
          <a:p>
            <a:r>
              <a:rPr lang="en-US" dirty="0"/>
              <a:t>2 Tim. 3:16-17 – The Bible contains God’s performance plan</a:t>
            </a:r>
          </a:p>
        </p:txBody>
      </p:sp>
      <p:sp>
        <p:nvSpPr>
          <p:cNvPr id="4" name="Slide Number Placeholder 3"/>
          <p:cNvSpPr>
            <a:spLocks noGrp="1"/>
          </p:cNvSpPr>
          <p:nvPr>
            <p:ph type="sldNum" sz="quarter" idx="5"/>
          </p:nvPr>
        </p:nvSpPr>
        <p:spPr/>
        <p:txBody>
          <a:bodyPr/>
          <a:lstStyle/>
          <a:p>
            <a:fld id="{EEA88FF8-367A-BD46-929B-28241155A64D}" type="slidenum">
              <a:rPr lang="en-US"/>
              <a:t>2</a:t>
            </a:fld>
            <a:endParaRPr lang="en-US"/>
          </a:p>
        </p:txBody>
      </p:sp>
    </p:spTree>
    <p:extLst>
      <p:ext uri="{BB962C8B-B14F-4D97-AF65-F5344CB8AC3E}">
        <p14:creationId xmlns:p14="http://schemas.microsoft.com/office/powerpoint/2010/main" val="4125613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equates loving Him to obeying Him</a:t>
            </a:r>
          </a:p>
          <a:p>
            <a:r>
              <a:rPr lang="en-US" dirty="0"/>
              <a:t>A lack of obedience, therefore, shows a lack of love</a:t>
            </a:r>
          </a:p>
          <a:p>
            <a:r>
              <a:rPr lang="en-US" dirty="0"/>
              <a:t>True in many relationships:</a:t>
            </a:r>
          </a:p>
          <a:p>
            <a:pPr marL="171450" indent="-171450">
              <a:buFontTx/>
              <a:buChar char="-"/>
            </a:pPr>
            <a:r>
              <a:rPr lang="en-US" dirty="0"/>
              <a:t>Wife shows love and trust for husband by submitting to his decisions and care</a:t>
            </a:r>
          </a:p>
          <a:p>
            <a:pPr marL="171450" indent="-171450">
              <a:buFontTx/>
              <a:buChar char="-"/>
            </a:pPr>
            <a:r>
              <a:rPr lang="en-US" dirty="0"/>
              <a:t>Children show love and respect for parents by submitting to instructions and teachings</a:t>
            </a:r>
          </a:p>
          <a:p>
            <a:pPr marL="171450" indent="-171450">
              <a:buFontTx/>
              <a:buChar char="-"/>
            </a:pPr>
            <a:r>
              <a:rPr lang="en-US" dirty="0"/>
              <a:t>Christians show their love and faith in God by submitting to His commandments and expectations</a:t>
            </a:r>
          </a:p>
        </p:txBody>
      </p:sp>
      <p:sp>
        <p:nvSpPr>
          <p:cNvPr id="4" name="Slide Number Placeholder 3"/>
          <p:cNvSpPr>
            <a:spLocks noGrp="1"/>
          </p:cNvSpPr>
          <p:nvPr>
            <p:ph type="sldNum" sz="quarter" idx="5"/>
          </p:nvPr>
        </p:nvSpPr>
        <p:spPr/>
        <p:txBody>
          <a:bodyPr/>
          <a:lstStyle/>
          <a:p>
            <a:fld id="{EEA88FF8-367A-BD46-929B-28241155A64D}" type="slidenum">
              <a:rPr lang="en-US"/>
              <a:t>11</a:t>
            </a:fld>
            <a:endParaRPr lang="en-US"/>
          </a:p>
        </p:txBody>
      </p:sp>
    </p:spTree>
    <p:extLst>
      <p:ext uri="{BB962C8B-B14F-4D97-AF65-F5344CB8AC3E}">
        <p14:creationId xmlns:p14="http://schemas.microsoft.com/office/powerpoint/2010/main" val="1055319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assess ourselves: are there commandments that we knowingly overlook? Do we go with what we can remember from sermons and occasionally reading and leave it at that?</a:t>
            </a:r>
          </a:p>
          <a:p>
            <a:r>
              <a:rPr lang="en-US" dirty="0"/>
              <a:t>Or do we make it our goal each and every day to find out what He says in His Word and then </a:t>
            </a:r>
            <a:r>
              <a:rPr lang="en-US" i="1" dirty="0"/>
              <a:t>do it</a:t>
            </a:r>
            <a:r>
              <a:rPr lang="en-US" i="0" dirty="0"/>
              <a:t>? Do we do so even if we don’t understand or if it seems to go against worldly wisdom?</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12</a:t>
            </a:fld>
            <a:endParaRPr lang="en-US"/>
          </a:p>
        </p:txBody>
      </p:sp>
    </p:spTree>
    <p:extLst>
      <p:ext uri="{BB962C8B-B14F-4D97-AF65-F5344CB8AC3E}">
        <p14:creationId xmlns:p14="http://schemas.microsoft.com/office/powerpoint/2010/main" val="431923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13</a:t>
            </a:fld>
            <a:endParaRPr lang="en-US"/>
          </a:p>
        </p:txBody>
      </p:sp>
    </p:spTree>
    <p:extLst>
      <p:ext uri="{BB962C8B-B14F-4D97-AF65-F5344CB8AC3E}">
        <p14:creationId xmlns:p14="http://schemas.microsoft.com/office/powerpoint/2010/main" val="1286726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Love or Hate: no third option or middle ground. Not loving </a:t>
            </a:r>
            <a:r>
              <a:rPr lang="en-US" i="1" dirty="0"/>
              <a:t>means</a:t>
            </a:r>
            <a:r>
              <a:rPr lang="en-US" i="0" dirty="0"/>
              <a:t> hating.</a:t>
            </a:r>
          </a:p>
          <a:p>
            <a:r>
              <a:rPr lang="en-US" i="0" dirty="0"/>
              <a:t>Hate isolates us from each other, keeps us in darkness so that we can’t follow God as we should</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14</a:t>
            </a:fld>
            <a:endParaRPr lang="en-US"/>
          </a:p>
        </p:txBody>
      </p:sp>
    </p:spTree>
    <p:extLst>
      <p:ext uri="{BB962C8B-B14F-4D97-AF65-F5344CB8AC3E}">
        <p14:creationId xmlns:p14="http://schemas.microsoft.com/office/powerpoint/2010/main" val="3907479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show our understanding of God’s love by loving our brethren in turn.</a:t>
            </a:r>
          </a:p>
        </p:txBody>
      </p:sp>
      <p:sp>
        <p:nvSpPr>
          <p:cNvPr id="4" name="Slide Number Placeholder 3"/>
          <p:cNvSpPr>
            <a:spLocks noGrp="1"/>
          </p:cNvSpPr>
          <p:nvPr>
            <p:ph type="sldNum" sz="quarter" idx="5"/>
          </p:nvPr>
        </p:nvSpPr>
        <p:spPr/>
        <p:txBody>
          <a:bodyPr/>
          <a:lstStyle/>
          <a:p>
            <a:fld id="{EEA88FF8-367A-BD46-929B-28241155A64D}" type="slidenum">
              <a:rPr lang="en-US"/>
              <a:t>15</a:t>
            </a:fld>
            <a:endParaRPr lang="en-US"/>
          </a:p>
        </p:txBody>
      </p:sp>
    </p:spTree>
    <p:extLst>
      <p:ext uri="{BB962C8B-B14F-4D97-AF65-F5344CB8AC3E}">
        <p14:creationId xmlns:p14="http://schemas.microsoft.com/office/powerpoint/2010/main" val="2353375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look out for each other, encouraging and exhorting one another</a:t>
            </a:r>
          </a:p>
          <a:p>
            <a:r>
              <a:rPr lang="en-US" dirty="0"/>
              <a:t>Not only treating each other properly directly, but indirectly as well: Other verses, such as Hebrews 10:24-25, show that indirect encouragement, such as our attendance and attentiveness, matters just as much to God as direct encouragement.</a:t>
            </a:r>
          </a:p>
        </p:txBody>
      </p:sp>
      <p:sp>
        <p:nvSpPr>
          <p:cNvPr id="4" name="Slide Number Placeholder 3"/>
          <p:cNvSpPr>
            <a:spLocks noGrp="1"/>
          </p:cNvSpPr>
          <p:nvPr>
            <p:ph type="sldNum" sz="quarter" idx="5"/>
          </p:nvPr>
        </p:nvSpPr>
        <p:spPr/>
        <p:txBody>
          <a:bodyPr/>
          <a:lstStyle/>
          <a:p>
            <a:fld id="{EEA88FF8-367A-BD46-929B-28241155A64D}" type="slidenum">
              <a:rPr lang="en-US"/>
              <a:t>16</a:t>
            </a:fld>
            <a:endParaRPr lang="en-US"/>
          </a:p>
        </p:txBody>
      </p:sp>
    </p:spTree>
    <p:extLst>
      <p:ext uri="{BB962C8B-B14F-4D97-AF65-F5344CB8AC3E}">
        <p14:creationId xmlns:p14="http://schemas.microsoft.com/office/powerpoint/2010/main" val="1160985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assess ourselves: do we have actual problems against each other? Are we in need of forgiveness, or needing to forgive others? Do we merely </a:t>
            </a:r>
            <a:r>
              <a:rPr lang="en-US" i="1" dirty="0"/>
              <a:t>say</a:t>
            </a:r>
            <a:r>
              <a:rPr lang="en-US" i="0" dirty="0"/>
              <a:t> we love each other without the actions to prove it? Do we only interact with them on Sundays but the rest of the week forget they exist?</a:t>
            </a:r>
          </a:p>
          <a:p>
            <a:r>
              <a:rPr lang="en-US" i="0" dirty="0"/>
              <a:t>Or do we have our brethren on our minds and in our prayers constantly? Do we try to be an encouragement during services, during interactions outside of the assembly, so on?</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17</a:t>
            </a:fld>
            <a:endParaRPr lang="en-US"/>
          </a:p>
        </p:txBody>
      </p:sp>
    </p:spTree>
    <p:extLst>
      <p:ext uri="{BB962C8B-B14F-4D97-AF65-F5344CB8AC3E}">
        <p14:creationId xmlns:p14="http://schemas.microsoft.com/office/powerpoint/2010/main" val="3778562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 numbers – I, I, III</a:t>
            </a:r>
          </a:p>
          <a:p>
            <a:endParaRPr lang="en-US"/>
          </a:p>
          <a:p>
            <a:endParaRPr lang="en-US"/>
          </a:p>
        </p:txBody>
      </p:sp>
      <p:sp>
        <p:nvSpPr>
          <p:cNvPr id="4" name="Slide Number Placeholder 3"/>
          <p:cNvSpPr>
            <a:spLocks noGrp="1"/>
          </p:cNvSpPr>
          <p:nvPr>
            <p:ph type="sldNum" sz="quarter" idx="5"/>
          </p:nvPr>
        </p:nvSpPr>
        <p:spPr/>
        <p:txBody>
          <a:bodyPr/>
          <a:lstStyle/>
          <a:p>
            <a:fld id="{EEA88FF8-367A-BD46-929B-28241155A64D}" type="slidenum">
              <a:rPr lang="en-US"/>
              <a:t>18</a:t>
            </a:fld>
            <a:endParaRPr lang="en-US"/>
          </a:p>
        </p:txBody>
      </p:sp>
    </p:spTree>
    <p:extLst>
      <p:ext uri="{BB962C8B-B14F-4D97-AF65-F5344CB8AC3E}">
        <p14:creationId xmlns:p14="http://schemas.microsoft.com/office/powerpoint/2010/main" val="1650401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created everything, but the creation will not last forever. Our love should be directed to the Creator, not the creation.</a:t>
            </a:r>
          </a:p>
          <a:p>
            <a:pPr marL="171450" indent="-171450">
              <a:buFont typeface="Arial" panose="020B0604020202020204" pitchFamily="34" charset="0"/>
              <a:buChar char="•"/>
            </a:pPr>
            <a:r>
              <a:rPr lang="en-US" dirty="0"/>
              <a:t>Lust of the flesh: going beyond satisfying our physical needs: overindulging on food, sexual immorality, laziness</a:t>
            </a:r>
          </a:p>
          <a:p>
            <a:pPr marL="171450" indent="-171450">
              <a:buFont typeface="Arial" panose="020B0604020202020204" pitchFamily="34" charset="0"/>
              <a:buChar char="•"/>
            </a:pPr>
            <a:r>
              <a:rPr lang="en-US" dirty="0"/>
              <a:t>Lust of the eyes: being blinded by things we see in the world: greed, envy, temptations</a:t>
            </a:r>
          </a:p>
          <a:p>
            <a:pPr marL="171450" indent="-171450">
              <a:buFont typeface="Arial" panose="020B0604020202020204" pitchFamily="34" charset="0"/>
              <a:buChar char="•"/>
            </a:pPr>
            <a:r>
              <a:rPr lang="en-US" dirty="0"/>
              <a:t>Pride of life: focusing on self rather than God: arrogance, self-importance, reliance on our own abilities</a:t>
            </a:r>
          </a:p>
          <a:p>
            <a:pPr marL="0" indent="0">
              <a:buFont typeface="Arial" panose="020B0604020202020204" pitchFamily="34" charset="0"/>
              <a:buNone/>
            </a:pPr>
            <a:r>
              <a:rPr lang="en-US" dirty="0"/>
              <a:t>Opposite is the one who “does the will of God” </a:t>
            </a:r>
            <a:r>
              <a:rPr lang="en-US" i="1" dirty="0"/>
              <a:t>instead</a:t>
            </a:r>
            <a:r>
              <a:rPr lang="en-US" i="0" dirty="0"/>
              <a:t> of these – looking up from the world and ourselves and looking to God</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19</a:t>
            </a:fld>
            <a:endParaRPr lang="en-US"/>
          </a:p>
        </p:txBody>
      </p:sp>
    </p:spTree>
    <p:extLst>
      <p:ext uri="{BB962C8B-B14F-4D97-AF65-F5344CB8AC3E}">
        <p14:creationId xmlns:p14="http://schemas.microsoft.com/office/powerpoint/2010/main" val="2681333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gives us numerous blessings and freedom to enjoy many things</a:t>
            </a:r>
          </a:p>
          <a:p>
            <a:r>
              <a:rPr lang="en-US" dirty="0"/>
              <a:t>Paul’s caution is not trust in what is uncertain (riches) and trust in what </a:t>
            </a:r>
            <a:r>
              <a:rPr lang="en-US" i="1" dirty="0"/>
              <a:t>is</a:t>
            </a:r>
            <a:r>
              <a:rPr lang="en-US" i="0" dirty="0"/>
              <a:t> certain (God) – it’s easy to enjoy the gift and forget the Giver</a:t>
            </a:r>
          </a:p>
          <a:p>
            <a:r>
              <a:rPr lang="en-US" i="0" dirty="0"/>
              <a:t>Proper way to resist materialism is to put God’s will first:</a:t>
            </a:r>
          </a:p>
          <a:p>
            <a:pPr marL="171450" indent="-171450">
              <a:buFont typeface="Arial" panose="020B0604020202020204" pitchFamily="34" charset="0"/>
              <a:buChar char="•"/>
            </a:pPr>
            <a:r>
              <a:rPr lang="en-US" i="0" dirty="0"/>
              <a:t>Priority is being rich in the </a:t>
            </a:r>
            <a:r>
              <a:rPr lang="en-US" i="1" dirty="0"/>
              <a:t>right thing</a:t>
            </a:r>
            <a:r>
              <a:rPr lang="en-US" i="0" dirty="0"/>
              <a:t>: good works</a:t>
            </a:r>
          </a:p>
          <a:p>
            <a:pPr marL="171450" indent="-171450">
              <a:buFont typeface="Arial" panose="020B0604020202020204" pitchFamily="34" charset="0"/>
              <a:buChar char="•"/>
            </a:pPr>
            <a:r>
              <a:rPr lang="en-US" i="0" dirty="0"/>
              <a:t>Contrast is being ready to give away and share what’s been given to you</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20</a:t>
            </a:fld>
            <a:endParaRPr lang="en-US"/>
          </a:p>
        </p:txBody>
      </p:sp>
    </p:spTree>
    <p:extLst>
      <p:ext uri="{BB962C8B-B14F-4D97-AF65-F5344CB8AC3E}">
        <p14:creationId xmlns:p14="http://schemas.microsoft.com/office/powerpoint/2010/main" val="776180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Cor. 13:5 – we’re commanded to examine and test ourselves</a:t>
            </a:r>
          </a:p>
          <a:p>
            <a:r>
              <a:rPr lang="en-US" dirty="0"/>
              <a:t>Application: we need to measure our spiritual progress and remind ourselves of God’s expectation</a:t>
            </a:r>
          </a:p>
        </p:txBody>
      </p:sp>
      <p:sp>
        <p:nvSpPr>
          <p:cNvPr id="4" name="Slide Number Placeholder 3"/>
          <p:cNvSpPr>
            <a:spLocks noGrp="1"/>
          </p:cNvSpPr>
          <p:nvPr>
            <p:ph type="sldNum" sz="quarter" idx="5"/>
          </p:nvPr>
        </p:nvSpPr>
        <p:spPr/>
        <p:txBody>
          <a:bodyPr/>
          <a:lstStyle/>
          <a:p>
            <a:fld id="{EEA88FF8-367A-BD46-929B-28241155A64D}" type="slidenum">
              <a:rPr lang="en-US"/>
              <a:t>3</a:t>
            </a:fld>
            <a:endParaRPr lang="en-US"/>
          </a:p>
        </p:txBody>
      </p:sp>
    </p:spTree>
    <p:extLst>
      <p:ext uri="{BB962C8B-B14F-4D97-AF65-F5344CB8AC3E}">
        <p14:creationId xmlns:p14="http://schemas.microsoft.com/office/powerpoint/2010/main" val="2529976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 said “the world is passing away, and the lust of it” – James agrees</a:t>
            </a:r>
          </a:p>
          <a:p>
            <a:r>
              <a:rPr lang="en-US" dirty="0"/>
              <a:t>We’ve been given time to enjoy God’s blessings, but we can become complacent and assume we’ll have all the time we want: </a:t>
            </a:r>
            <a:r>
              <a:rPr lang="en-US" b="1" dirty="0"/>
              <a:t>arrogance</a:t>
            </a:r>
          </a:p>
          <a:p>
            <a:pPr marL="0" indent="0">
              <a:buFontTx/>
              <a:buNone/>
            </a:pPr>
            <a:r>
              <a:rPr lang="en-US" b="0" dirty="0"/>
              <a:t>The one who has little time should not rely on that which also has little time, but instead He Who has all eternity</a:t>
            </a:r>
          </a:p>
          <a:p>
            <a:pPr marL="0" indent="0">
              <a:buFontTx/>
              <a:buNone/>
            </a:pPr>
            <a:r>
              <a:rPr lang="en-US" b="0" dirty="0"/>
              <a:t>Note these people are </a:t>
            </a:r>
            <a:r>
              <a:rPr lang="en-US" b="0" i="1" dirty="0"/>
              <a:t>working</a:t>
            </a:r>
            <a:r>
              <a:rPr lang="en-US" b="0" i="0" dirty="0"/>
              <a:t>: traders trying to make money. God commands work, yet condemns these people</a:t>
            </a:r>
          </a:p>
          <a:p>
            <a:pPr marL="0" indent="0">
              <a:buFontTx/>
              <a:buNone/>
            </a:pPr>
            <a:r>
              <a:rPr lang="en-US" b="0" i="0" dirty="0"/>
              <a:t>Even a command from God can be sinful if we put the command before the Commander – we lose sight of why we’ve been given the command in the desire to delight in the rewards of fulfilling said command</a:t>
            </a:r>
            <a:endParaRPr lang="en-US" b="0" dirty="0"/>
          </a:p>
        </p:txBody>
      </p:sp>
      <p:sp>
        <p:nvSpPr>
          <p:cNvPr id="4" name="Slide Number Placeholder 3"/>
          <p:cNvSpPr>
            <a:spLocks noGrp="1"/>
          </p:cNvSpPr>
          <p:nvPr>
            <p:ph type="sldNum" sz="quarter" idx="5"/>
          </p:nvPr>
        </p:nvSpPr>
        <p:spPr/>
        <p:txBody>
          <a:bodyPr/>
          <a:lstStyle/>
          <a:p>
            <a:fld id="{EEA88FF8-367A-BD46-929B-28241155A64D}" type="slidenum">
              <a:rPr lang="en-US"/>
              <a:t>21</a:t>
            </a:fld>
            <a:endParaRPr lang="en-US"/>
          </a:p>
        </p:txBody>
      </p:sp>
    </p:spTree>
    <p:extLst>
      <p:ext uri="{BB962C8B-B14F-4D97-AF65-F5344CB8AC3E}">
        <p14:creationId xmlns:p14="http://schemas.microsoft.com/office/powerpoint/2010/main" val="4038346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assess ourselves: do we spend more time with God’s </a:t>
            </a:r>
            <a:r>
              <a:rPr lang="en-US" i="1" dirty="0"/>
              <a:t>gifts</a:t>
            </a:r>
            <a:r>
              <a:rPr lang="en-US" i="0" dirty="0"/>
              <a:t> than we do with God who gave them? Do we focus more on work and financial matters than we do in trusting Him? Do we get caught up in material desires?</a:t>
            </a:r>
          </a:p>
          <a:p>
            <a:r>
              <a:rPr lang="en-US" i="0" dirty="0"/>
              <a:t>Or do we enjoy what God has blessed us with while giving credit to Him? Do we work at storing up heavenly treasures first, even if we can’t get as many earthly treasures, or even if it costs us our earthly ones?</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22</a:t>
            </a:fld>
            <a:endParaRPr lang="en-US"/>
          </a:p>
        </p:txBody>
      </p:sp>
    </p:spTree>
    <p:extLst>
      <p:ext uri="{BB962C8B-B14F-4D97-AF65-F5344CB8AC3E}">
        <p14:creationId xmlns:p14="http://schemas.microsoft.com/office/powerpoint/2010/main" val="2345355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 numbers – I, I, III</a:t>
            </a:r>
          </a:p>
          <a:p>
            <a:endParaRPr lang="en-US"/>
          </a:p>
          <a:p>
            <a:endParaRPr lang="en-US"/>
          </a:p>
        </p:txBody>
      </p:sp>
      <p:sp>
        <p:nvSpPr>
          <p:cNvPr id="4" name="Slide Number Placeholder 3"/>
          <p:cNvSpPr>
            <a:spLocks noGrp="1"/>
          </p:cNvSpPr>
          <p:nvPr>
            <p:ph type="sldNum" sz="quarter" idx="5"/>
          </p:nvPr>
        </p:nvSpPr>
        <p:spPr/>
        <p:txBody>
          <a:bodyPr/>
          <a:lstStyle/>
          <a:p>
            <a:fld id="{EEA88FF8-367A-BD46-929B-28241155A64D}" type="slidenum">
              <a:rPr lang="en-US"/>
              <a:t>23</a:t>
            </a:fld>
            <a:endParaRPr lang="en-US"/>
          </a:p>
        </p:txBody>
      </p:sp>
    </p:spTree>
    <p:extLst>
      <p:ext uri="{BB962C8B-B14F-4D97-AF65-F5344CB8AC3E}">
        <p14:creationId xmlns:p14="http://schemas.microsoft.com/office/powerpoint/2010/main" val="32899465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makes a bold claim: His Truth is an objective and non-negotiable standard</a:t>
            </a:r>
          </a:p>
          <a:p>
            <a:r>
              <a:rPr lang="en-US" dirty="0"/>
              <a:t>To deny a part (the Son) is the same as denying the whole (the Father)</a:t>
            </a:r>
          </a:p>
          <a:p>
            <a:r>
              <a:rPr lang="en-US" dirty="0"/>
              <a:t>Many religious groups deny the Incarnation, and many who claim to accept Jesus turn around and deny other parts of God’s Word:</a:t>
            </a:r>
          </a:p>
          <a:p>
            <a:pPr marL="171450" indent="-171450">
              <a:buFontTx/>
              <a:buChar char="-"/>
            </a:pPr>
            <a:r>
              <a:rPr lang="en-US" dirty="0"/>
              <a:t>The Jews were </a:t>
            </a:r>
            <a:r>
              <a:rPr lang="en-US" i="1" dirty="0"/>
              <a:t>right</a:t>
            </a:r>
            <a:r>
              <a:rPr lang="en-US" i="0" dirty="0"/>
              <a:t>, but then they denied their Messiah, and thus denied their God</a:t>
            </a:r>
          </a:p>
          <a:p>
            <a:pPr marL="171450" indent="-171450">
              <a:buFontTx/>
              <a:buChar char="-"/>
            </a:pPr>
            <a:r>
              <a:rPr lang="en-US" i="0" dirty="0"/>
              <a:t>The Muslims claim that Allah is the same God, but that Jesus was merely a prophet, and thus they show that their Allah is </a:t>
            </a:r>
            <a:r>
              <a:rPr lang="en-US" i="1" dirty="0"/>
              <a:t>not</a:t>
            </a:r>
            <a:r>
              <a:rPr lang="en-US" i="0" dirty="0"/>
              <a:t> the Father</a:t>
            </a:r>
          </a:p>
          <a:p>
            <a:pPr marL="171450" indent="-171450">
              <a:buFontTx/>
              <a:buChar char="-"/>
            </a:pPr>
            <a:r>
              <a:rPr lang="en-US" i="0" dirty="0"/>
              <a:t>Many denominational ‘Christians’ claim that Jesus is Christ, their Savior, but then ignore their Savior’s instructions on salvation</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24</a:t>
            </a:fld>
            <a:endParaRPr lang="en-US"/>
          </a:p>
        </p:txBody>
      </p:sp>
    </p:spTree>
    <p:extLst>
      <p:ext uri="{BB962C8B-B14F-4D97-AF65-F5344CB8AC3E}">
        <p14:creationId xmlns:p14="http://schemas.microsoft.com/office/powerpoint/2010/main" val="3249496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 knows people will stray from this objective truth, ultimately doing as John says: denying Jesus, and assuring their result: destruction</a:t>
            </a:r>
          </a:p>
          <a:p>
            <a:r>
              <a:rPr lang="en-US" dirty="0"/>
              <a:t>Danger to us is that once a teaching exists, it becomes a path that others can end up following</a:t>
            </a:r>
          </a:p>
          <a:p>
            <a:r>
              <a:rPr lang="en-US" dirty="0"/>
              <a:t>We must hold to “what we have heard from the beginning” as John says: the initial and true Word of God</a:t>
            </a:r>
          </a:p>
        </p:txBody>
      </p:sp>
      <p:sp>
        <p:nvSpPr>
          <p:cNvPr id="4" name="Slide Number Placeholder 3"/>
          <p:cNvSpPr>
            <a:spLocks noGrp="1"/>
          </p:cNvSpPr>
          <p:nvPr>
            <p:ph type="sldNum" sz="quarter" idx="5"/>
          </p:nvPr>
        </p:nvSpPr>
        <p:spPr/>
        <p:txBody>
          <a:bodyPr/>
          <a:lstStyle/>
          <a:p>
            <a:fld id="{EEA88FF8-367A-BD46-929B-28241155A64D}" type="slidenum">
              <a:rPr lang="en-US"/>
              <a:t>25</a:t>
            </a:fld>
            <a:endParaRPr lang="en-US"/>
          </a:p>
        </p:txBody>
      </p:sp>
    </p:spTree>
    <p:extLst>
      <p:ext uri="{BB962C8B-B14F-4D97-AF65-F5344CB8AC3E}">
        <p14:creationId xmlns:p14="http://schemas.microsoft.com/office/powerpoint/2010/main" val="1776946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assess ourselves: do we ignore parts of God’s Word because it’s uncomfortable or we don’t like it? Do we listen to what others say about Scripture, or what we </a:t>
            </a:r>
            <a:r>
              <a:rPr lang="en-US" i="1" dirty="0"/>
              <a:t>think</a:t>
            </a:r>
            <a:r>
              <a:rPr lang="en-US" i="0" dirty="0"/>
              <a:t> is, or should be, in Scripture?</a:t>
            </a:r>
          </a:p>
          <a:p>
            <a:r>
              <a:rPr lang="en-US" i="0" dirty="0"/>
              <a:t>Or do we mane sure that we’re holding to God’s truth? Do we make sure to believe what God’s Word says on a subject, whether we initially like the teaching or not? Do we make sure that we’re listening to the </a:t>
            </a:r>
            <a:r>
              <a:rPr lang="en-US" i="1" dirty="0"/>
              <a:t>whole</a:t>
            </a:r>
            <a:r>
              <a:rPr lang="en-US" i="0" dirty="0"/>
              <a:t> counsel of God? Are we making stands against false teachings and teachers?</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26</a:t>
            </a:fld>
            <a:endParaRPr lang="en-US"/>
          </a:p>
        </p:txBody>
      </p:sp>
    </p:spTree>
    <p:extLst>
      <p:ext uri="{BB962C8B-B14F-4D97-AF65-F5344CB8AC3E}">
        <p14:creationId xmlns:p14="http://schemas.microsoft.com/office/powerpoint/2010/main" val="3022742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look over our self-assessment, how did we score ourselves?</a:t>
            </a:r>
          </a:p>
          <a:p>
            <a:r>
              <a:rPr lang="en-US" dirty="0"/>
              <a:t>Part of our worship to God is partaking of the Lord’s Supper, which we’ll do soon: we’re called to examine ourselves, to give ourselves an assessment</a:t>
            </a:r>
          </a:p>
          <a:p>
            <a:pPr marL="171450" indent="-171450">
              <a:buFontTx/>
              <a:buChar char="-"/>
            </a:pPr>
            <a:r>
              <a:rPr lang="en-US" dirty="0"/>
              <a:t>Have we improved since our last assessment last week?</a:t>
            </a:r>
          </a:p>
          <a:p>
            <a:pPr marL="171450" indent="-171450">
              <a:buFontTx/>
              <a:buChar char="-"/>
            </a:pPr>
            <a:r>
              <a:rPr lang="en-US" dirty="0"/>
              <a:t>How can we improve before our next assessment next week?</a:t>
            </a:r>
          </a:p>
        </p:txBody>
      </p:sp>
      <p:sp>
        <p:nvSpPr>
          <p:cNvPr id="4" name="Slide Number Placeholder 3"/>
          <p:cNvSpPr>
            <a:spLocks noGrp="1"/>
          </p:cNvSpPr>
          <p:nvPr>
            <p:ph type="sldNum" sz="quarter" idx="5"/>
          </p:nvPr>
        </p:nvSpPr>
        <p:spPr/>
        <p:txBody>
          <a:bodyPr/>
          <a:lstStyle/>
          <a:p>
            <a:fld id="{EEA88FF8-367A-BD46-929B-28241155A64D}" type="slidenum">
              <a:rPr lang="en-US"/>
              <a:t>27</a:t>
            </a:fld>
            <a:endParaRPr lang="en-US"/>
          </a:p>
        </p:txBody>
      </p:sp>
    </p:spTree>
    <p:extLst>
      <p:ext uri="{BB962C8B-B14F-4D97-AF65-F5344CB8AC3E}">
        <p14:creationId xmlns:p14="http://schemas.microsoft.com/office/powerpoint/2010/main" val="30414611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An assessment always looks at the past to illuminate the future.</a:t>
            </a:r>
          </a:p>
          <a:p>
            <a:pPr marL="0" indent="0">
              <a:buFontTx/>
              <a:buNone/>
            </a:pPr>
            <a:r>
              <a:rPr lang="en-US" dirty="0"/>
              <a:t>A work assessment reminds us of what we should be doing at our jobs, and helps us see where we can improve – the goal is to be encouraging, not discouraging: no matter how we’ve performed, we’ve still got time and room to grow</a:t>
            </a:r>
          </a:p>
          <a:p>
            <a:pPr marL="0" indent="0">
              <a:buFontTx/>
              <a:buNone/>
            </a:pPr>
            <a:r>
              <a:rPr lang="en-US" dirty="0"/>
              <a:t>John’s assessment reminds us of what God wants us to be doing, and helps us see where we can improve. John’s goal is to:</a:t>
            </a:r>
          </a:p>
          <a:p>
            <a:pPr marL="171450" indent="-171450">
              <a:buFontTx/>
              <a:buChar char="-"/>
            </a:pPr>
            <a:r>
              <a:rPr lang="en-US" i="1" dirty="0"/>
              <a:t>Assure</a:t>
            </a:r>
            <a:r>
              <a:rPr lang="en-US" i="0" dirty="0"/>
              <a:t> us that eternal life will be given to those who are in God, who love Him and follow Him and do His will</a:t>
            </a:r>
          </a:p>
          <a:p>
            <a:pPr marL="171450" indent="-171450">
              <a:buFontTx/>
              <a:buChar char="-"/>
            </a:pPr>
            <a:r>
              <a:rPr lang="en-US" i="1" dirty="0"/>
              <a:t>Encourage</a:t>
            </a:r>
            <a:r>
              <a:rPr lang="en-US" i="0" dirty="0"/>
              <a:t> us when we can genuinely can ‘score’ ourselves well</a:t>
            </a:r>
          </a:p>
          <a:p>
            <a:pPr marL="171450" indent="-171450">
              <a:buFontTx/>
              <a:buChar char="-"/>
            </a:pPr>
            <a:r>
              <a:rPr lang="en-US" i="1" dirty="0"/>
              <a:t>Motivate</a:t>
            </a:r>
            <a:r>
              <a:rPr lang="en-US" i="0" dirty="0"/>
              <a:t> us to improve in our weak areas, to better ourselves and walk closer to God</a:t>
            </a:r>
            <a:endParaRPr lang="en-US" i="1" dirty="0"/>
          </a:p>
        </p:txBody>
      </p:sp>
      <p:sp>
        <p:nvSpPr>
          <p:cNvPr id="4" name="Slide Number Placeholder 3"/>
          <p:cNvSpPr>
            <a:spLocks noGrp="1"/>
          </p:cNvSpPr>
          <p:nvPr>
            <p:ph type="sldNum" sz="quarter" idx="5"/>
          </p:nvPr>
        </p:nvSpPr>
        <p:spPr/>
        <p:txBody>
          <a:bodyPr/>
          <a:lstStyle/>
          <a:p>
            <a:fld id="{EEA88FF8-367A-BD46-929B-28241155A64D}" type="slidenum">
              <a:rPr lang="en-US"/>
              <a:t>28</a:t>
            </a:fld>
            <a:endParaRPr lang="en-US"/>
          </a:p>
        </p:txBody>
      </p:sp>
    </p:spTree>
    <p:extLst>
      <p:ext uri="{BB962C8B-B14F-4D97-AF65-F5344CB8AC3E}">
        <p14:creationId xmlns:p14="http://schemas.microsoft.com/office/powerpoint/2010/main" val="32012317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self-assessment does no good if you’re not an employee (Christian) – opportunity to submit to God, be baptized, begin work for the Lord</a:t>
            </a:r>
          </a:p>
          <a:p>
            <a:r>
              <a:rPr lang="en-US" dirty="0"/>
              <a:t>A self-assessment may reveal you’ve stopped working </a:t>
            </a:r>
            <a:r>
              <a:rPr lang="en-US" i="1" dirty="0"/>
              <a:t>entirely</a:t>
            </a:r>
            <a:r>
              <a:rPr lang="en-US" i="0" dirty="0"/>
              <a:t> – opportunity to come to Him and pick the work back up</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29</a:t>
            </a:fld>
            <a:endParaRPr lang="en-US"/>
          </a:p>
        </p:txBody>
      </p:sp>
    </p:spTree>
    <p:extLst>
      <p:ext uri="{BB962C8B-B14F-4D97-AF65-F5344CB8AC3E}">
        <p14:creationId xmlns:p14="http://schemas.microsoft.com/office/powerpoint/2010/main" val="1494083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John contains various exhortations and reminders of how a Christian should behave, and can give us a list of self-assessment questions for us to ask ourselves and measure our progress by. Taking a look at 5 points from the first 2 chapters</a:t>
            </a:r>
          </a:p>
        </p:txBody>
      </p:sp>
      <p:sp>
        <p:nvSpPr>
          <p:cNvPr id="4" name="Slide Number Placeholder 3"/>
          <p:cNvSpPr>
            <a:spLocks noGrp="1"/>
          </p:cNvSpPr>
          <p:nvPr>
            <p:ph type="sldNum" sz="quarter" idx="5"/>
          </p:nvPr>
        </p:nvSpPr>
        <p:spPr/>
        <p:txBody>
          <a:bodyPr/>
          <a:lstStyle/>
          <a:p>
            <a:fld id="{EEA88FF8-367A-BD46-929B-28241155A64D}" type="slidenum">
              <a:rPr lang="en-US"/>
              <a:t>4</a:t>
            </a:fld>
            <a:endParaRPr lang="en-US"/>
          </a:p>
        </p:txBody>
      </p:sp>
    </p:spTree>
    <p:extLst>
      <p:ext uri="{BB962C8B-B14F-4D97-AF65-F5344CB8AC3E}">
        <p14:creationId xmlns:p14="http://schemas.microsoft.com/office/powerpoint/2010/main" val="1600804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 light, an overwhelming flood of pure light, illuminating everything, casting light even on our darkest parts</a:t>
            </a:r>
          </a:p>
          <a:p>
            <a:r>
              <a:rPr lang="en-US" dirty="0"/>
              <a:t>God not </a:t>
            </a:r>
            <a:r>
              <a:rPr lang="en-US" i="1" dirty="0"/>
              <a:t>a</a:t>
            </a:r>
            <a:r>
              <a:rPr lang="en-US" i="0" dirty="0"/>
              <a:t> light, but Light itself, and all light is God, and therefore darkness is everything God is not</a:t>
            </a:r>
          </a:p>
          <a:p>
            <a:r>
              <a:rPr lang="en-US" dirty="0"/>
              <a:t>Walking in fellowship with God requires us to stay out of the dark</a:t>
            </a:r>
          </a:p>
        </p:txBody>
      </p:sp>
      <p:sp>
        <p:nvSpPr>
          <p:cNvPr id="4" name="Slide Number Placeholder 3"/>
          <p:cNvSpPr>
            <a:spLocks noGrp="1"/>
          </p:cNvSpPr>
          <p:nvPr>
            <p:ph type="sldNum" sz="quarter" idx="5"/>
          </p:nvPr>
        </p:nvSpPr>
        <p:spPr/>
        <p:txBody>
          <a:bodyPr/>
          <a:lstStyle/>
          <a:p>
            <a:fld id="{EEA88FF8-367A-BD46-929B-28241155A64D}" type="slidenum">
              <a:rPr lang="en-US"/>
              <a:t>5</a:t>
            </a:fld>
            <a:endParaRPr lang="en-US"/>
          </a:p>
        </p:txBody>
      </p:sp>
    </p:spTree>
    <p:extLst>
      <p:ext uri="{BB962C8B-B14F-4D97-AF65-F5344CB8AC3E}">
        <p14:creationId xmlns:p14="http://schemas.microsoft.com/office/powerpoint/2010/main" val="2563457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God’s Word the light, the lamp: we can use it to see what is in the light and also cast a light on the things in the dark</a:t>
            </a:r>
          </a:p>
        </p:txBody>
      </p:sp>
      <p:sp>
        <p:nvSpPr>
          <p:cNvPr id="4" name="Slide Number Placeholder 3"/>
          <p:cNvSpPr>
            <a:spLocks noGrp="1"/>
          </p:cNvSpPr>
          <p:nvPr>
            <p:ph type="sldNum" sz="quarter" idx="5"/>
          </p:nvPr>
        </p:nvSpPr>
        <p:spPr/>
        <p:txBody>
          <a:bodyPr/>
          <a:lstStyle/>
          <a:p>
            <a:fld id="{EEA88FF8-367A-BD46-929B-28241155A64D}" type="slidenum">
              <a:rPr lang="en-US"/>
              <a:t>6</a:t>
            </a:fld>
            <a:endParaRPr lang="en-US"/>
          </a:p>
        </p:txBody>
      </p:sp>
    </p:spTree>
    <p:extLst>
      <p:ext uri="{BB962C8B-B14F-4D97-AF65-F5344CB8AC3E}">
        <p14:creationId xmlns:p14="http://schemas.microsoft.com/office/powerpoint/2010/main" val="2787932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 goal of a Christian: </a:t>
            </a:r>
            <a:r>
              <a:rPr lang="en-US" u="sng" dirty="0"/>
              <a:t>follow Christ</a:t>
            </a:r>
            <a:endParaRPr lang="en-US" u="none" dirty="0"/>
          </a:p>
          <a:p>
            <a:r>
              <a:rPr lang="en-US" u="none" dirty="0"/>
              <a:t>Must leave the darkness behind and walk behind Him in His light</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7</a:t>
            </a:fld>
            <a:endParaRPr lang="en-US"/>
          </a:p>
        </p:txBody>
      </p:sp>
    </p:spTree>
    <p:extLst>
      <p:ext uri="{BB962C8B-B14F-4D97-AF65-F5344CB8AC3E}">
        <p14:creationId xmlns:p14="http://schemas.microsoft.com/office/powerpoint/2010/main" val="454257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 imperfect, our ultimate striving is to live a life with no more sin, because sin is darkness</a:t>
            </a:r>
          </a:p>
          <a:p>
            <a:r>
              <a:rPr lang="en-US" dirty="0"/>
              <a:t>We must assess ourselves: are there behaviors that we keep hidden in the dark? Are we holding onto a secret sin, or excusing what </a:t>
            </a:r>
            <a:r>
              <a:rPr lang="en-US" i="1" dirty="0"/>
              <a:t>seems</a:t>
            </a:r>
            <a:r>
              <a:rPr lang="en-US" i="0" dirty="0"/>
              <a:t> like a “minor” sin?</a:t>
            </a:r>
          </a:p>
          <a:p>
            <a:r>
              <a:rPr lang="en-US" i="0" dirty="0"/>
              <a:t>Or do we willingly bring ourselves—and our sins—out of the darkness and allow God’s Light to be cast upon them, repenting and asking for forgiveness?</a:t>
            </a:r>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8</a:t>
            </a:fld>
            <a:endParaRPr lang="en-US"/>
          </a:p>
        </p:txBody>
      </p:sp>
    </p:spTree>
    <p:extLst>
      <p:ext uri="{BB962C8B-B14F-4D97-AF65-F5344CB8AC3E}">
        <p14:creationId xmlns:p14="http://schemas.microsoft.com/office/powerpoint/2010/main" val="3926103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9</a:t>
            </a:fld>
            <a:endParaRPr lang="en-US"/>
          </a:p>
        </p:txBody>
      </p:sp>
    </p:spTree>
    <p:extLst>
      <p:ext uri="{BB962C8B-B14F-4D97-AF65-F5344CB8AC3E}">
        <p14:creationId xmlns:p14="http://schemas.microsoft.com/office/powerpoint/2010/main" val="2311521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God is not just ‘stopping a behavior’ but </a:t>
            </a:r>
            <a:r>
              <a:rPr lang="en-US" i="1" dirty="0"/>
              <a:t>also</a:t>
            </a:r>
            <a:r>
              <a:rPr lang="en-US" i="0" dirty="0"/>
              <a:t> ‘starting new behaviors’</a:t>
            </a:r>
          </a:p>
          <a:p>
            <a:r>
              <a:rPr lang="en-US" i="0" dirty="0"/>
              <a:t>If we claim to know God, we must also know what He says</a:t>
            </a:r>
          </a:p>
          <a:p>
            <a:r>
              <a:rPr lang="en-US" i="0" dirty="0"/>
              <a:t>If I say “I know Greg”, but I’ve never paid attention to anything he’s ever said, how can I say I know Greg? I just know </a:t>
            </a:r>
            <a:r>
              <a:rPr lang="en-US" i="1" dirty="0"/>
              <a:t>of</a:t>
            </a:r>
            <a:r>
              <a:rPr lang="en-US" i="0" dirty="0"/>
              <a:t> him, there’s no relationship</a:t>
            </a:r>
          </a:p>
        </p:txBody>
      </p:sp>
      <p:sp>
        <p:nvSpPr>
          <p:cNvPr id="4" name="Slide Number Placeholder 3"/>
          <p:cNvSpPr>
            <a:spLocks noGrp="1"/>
          </p:cNvSpPr>
          <p:nvPr>
            <p:ph type="sldNum" sz="quarter" idx="5"/>
          </p:nvPr>
        </p:nvSpPr>
        <p:spPr/>
        <p:txBody>
          <a:bodyPr/>
          <a:lstStyle/>
          <a:p>
            <a:fld id="{EEA88FF8-367A-BD46-929B-28241155A64D}" type="slidenum">
              <a:rPr lang="en-US"/>
              <a:t>10</a:t>
            </a:fld>
            <a:endParaRPr lang="en-US"/>
          </a:p>
        </p:txBody>
      </p:sp>
    </p:spTree>
    <p:extLst>
      <p:ext uri="{BB962C8B-B14F-4D97-AF65-F5344CB8AC3E}">
        <p14:creationId xmlns:p14="http://schemas.microsoft.com/office/powerpoint/2010/main" val="303171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1430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696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7414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020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5665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9621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5488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70938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7887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9132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1/26/2022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John's</a:t>
            </a:r>
            <a:br>
              <a:rPr lang="en-US" dirty="0">
                <a:solidFill>
                  <a:srgbClr val="B0DCFF"/>
                </a:solidFill>
                <a:cs typeface="Calibri Light"/>
              </a:rPr>
            </a:br>
            <a:r>
              <a:rPr lang="en-US" dirty="0">
                <a:solidFill>
                  <a:srgbClr val="B0DCFF"/>
                </a:solidFill>
              </a:rPr>
              <a:t>Self-Assessment</a:t>
            </a:r>
            <a:endParaRPr lang="en-US" dirty="0"/>
          </a:p>
        </p:txBody>
      </p:sp>
      <p:sp>
        <p:nvSpPr>
          <p:cNvPr id="3" name="Subtitle 2"/>
          <p:cNvSpPr>
            <a:spLocks noGrp="1"/>
          </p:cNvSpPr>
          <p:nvPr>
            <p:ph type="subTitle" idx="1"/>
          </p:nvPr>
        </p:nvSpPr>
        <p:spPr/>
        <p:txBody>
          <a:bodyPr vert="horz" lIns="68580" tIns="34290" rIns="68580" bIns="34290" rtlCol="0" anchor="t">
            <a:normAutofit/>
          </a:bodyPr>
          <a:lstStyle/>
          <a:p>
            <a:pPr marL="0" indent="0">
              <a:buNone/>
            </a:pPr>
            <a:endParaRPr lang="en-US"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II. Keep God's Commandments</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1 John 2:3-6</a:t>
            </a:r>
            <a:endParaRPr lang="en-US" dirty="0"/>
          </a:p>
          <a:p>
            <a:pPr lvl="1"/>
            <a:r>
              <a:rPr lang="en-US" sz="2200" dirty="0">
                <a:ea typeface="+mn-lt"/>
                <a:cs typeface="+mn-lt"/>
              </a:rPr>
              <a:t>Now by this we know that we know Him, if we keep His commandments. He who says, “I know Him,” and does not keep His commandments, is a liar, and the truth is not in him. But whoever keeps His word, truly the love of God is perfected in him. By this we know that we are in Him. He who says he abides in Him ought himself also to walk just as He walked.</a:t>
            </a:r>
          </a:p>
          <a:p>
            <a:r>
              <a:rPr lang="en-US" sz="2600" dirty="0">
                <a:cs typeface="Calibri"/>
              </a:rPr>
              <a:t>More than just 'not sinning'</a:t>
            </a:r>
          </a:p>
          <a:p>
            <a:r>
              <a:rPr lang="en-US" sz="2600" dirty="0">
                <a:cs typeface="Calibri"/>
              </a:rPr>
              <a:t>Actively seeking out and following God's Word</a:t>
            </a:r>
          </a:p>
        </p:txBody>
      </p:sp>
    </p:spTree>
    <p:extLst>
      <p:ext uri="{BB962C8B-B14F-4D97-AF65-F5344CB8AC3E}">
        <p14:creationId xmlns:p14="http://schemas.microsoft.com/office/powerpoint/2010/main" val="90079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II. Keep God's Commandments</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999999"/>
                </a:solidFill>
                <a:cs typeface="Calibri"/>
              </a:rPr>
              <a:t>1 John 2:3-6</a:t>
            </a:r>
          </a:p>
          <a:p>
            <a:r>
              <a:rPr lang="en-US" sz="2600" dirty="0">
                <a:cs typeface="Calibri"/>
              </a:rPr>
              <a:t>John 14:23-24</a:t>
            </a:r>
          </a:p>
          <a:p>
            <a:pPr lvl="1"/>
            <a:r>
              <a:rPr lang="en-US" sz="2200" dirty="0">
                <a:ea typeface="+mn-lt"/>
                <a:cs typeface="+mn-lt"/>
              </a:rPr>
              <a:t>Jesus answered and said to him, “If anyone loves Me, he will keep My word; and My Father will love him, and We will come to him and make Our home with him. He who does not love Me does not keep My words; and the word which you hear is not Mine but the </a:t>
            </a:r>
            <a:r>
              <a:rPr lang="en-US" sz="2200" dirty="0" err="1">
                <a:ea typeface="+mn-lt"/>
                <a:cs typeface="+mn-lt"/>
              </a:rPr>
              <a:t>Father’s</a:t>
            </a:r>
            <a:r>
              <a:rPr lang="en-US" sz="2200" dirty="0">
                <a:ea typeface="+mn-lt"/>
                <a:cs typeface="+mn-lt"/>
              </a:rPr>
              <a:t> who sent Me.”</a:t>
            </a:r>
          </a:p>
          <a:p>
            <a:r>
              <a:rPr lang="en-US" sz="2600" dirty="0">
                <a:cs typeface="Calibri"/>
              </a:rPr>
              <a:t>Obedience reveals love in personal relationships</a:t>
            </a:r>
            <a:endParaRPr lang="en-US" sz="2200" dirty="0">
              <a:cs typeface="Calibri"/>
            </a:endParaRPr>
          </a:p>
          <a:p>
            <a:pPr lvl="1"/>
            <a:r>
              <a:rPr lang="en-US" sz="2200" dirty="0">
                <a:cs typeface="Calibri"/>
              </a:rPr>
              <a:t>Wife to husband</a:t>
            </a:r>
            <a:endParaRPr lang="en-US" dirty="0"/>
          </a:p>
          <a:p>
            <a:pPr lvl="1"/>
            <a:r>
              <a:rPr lang="en-US" sz="2200" dirty="0">
                <a:cs typeface="Calibri"/>
              </a:rPr>
              <a:t>Children to parents</a:t>
            </a:r>
          </a:p>
          <a:p>
            <a:pPr lvl="1"/>
            <a:r>
              <a:rPr lang="en-US" sz="2200" dirty="0">
                <a:cs typeface="Calibri"/>
              </a:rPr>
              <a:t>Christian to God</a:t>
            </a:r>
          </a:p>
        </p:txBody>
      </p:sp>
    </p:spTree>
    <p:extLst>
      <p:ext uri="{BB962C8B-B14F-4D97-AF65-F5344CB8AC3E}">
        <p14:creationId xmlns:p14="http://schemas.microsoft.com/office/powerpoint/2010/main" val="373231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II. Keep God's Commandments</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Our goal is to do what God commands</a:t>
            </a:r>
            <a:endParaRPr lang="en-US" sz="2600" dirty="0">
              <a:solidFill>
                <a:srgbClr val="999999"/>
              </a:solidFill>
              <a:cs typeface="Calibri"/>
            </a:endParaRPr>
          </a:p>
          <a:p>
            <a:r>
              <a:rPr lang="en-US" sz="2600" dirty="0">
                <a:solidFill>
                  <a:srgbClr val="FFFFFF"/>
                </a:solidFill>
                <a:cs typeface="Calibri"/>
              </a:rPr>
              <a:t>How would we rate our performance?</a:t>
            </a:r>
          </a:p>
          <a:p>
            <a:pPr lvl="1"/>
            <a:r>
              <a:rPr lang="en-US" sz="2200" dirty="0">
                <a:solidFill>
                  <a:srgbClr val="FFFFFF"/>
                </a:solidFill>
                <a:cs typeface="Calibri"/>
              </a:rPr>
              <a:t>Do we overlook troublesome commandments?</a:t>
            </a:r>
          </a:p>
          <a:p>
            <a:pPr lvl="1"/>
            <a:r>
              <a:rPr lang="en-US" sz="2200" dirty="0">
                <a:solidFill>
                  <a:srgbClr val="FFFFFF"/>
                </a:solidFill>
                <a:cs typeface="Calibri"/>
              </a:rPr>
              <a:t>Do we obey just what we can remember?</a:t>
            </a:r>
          </a:p>
          <a:p>
            <a:pPr lvl="1"/>
            <a:r>
              <a:rPr lang="en-US" sz="2200" dirty="0">
                <a:solidFill>
                  <a:srgbClr val="FFFFFF"/>
                </a:solidFill>
                <a:cs typeface="Calibri"/>
              </a:rPr>
              <a:t>Do we search for commands of God and follow them?</a:t>
            </a:r>
            <a:endParaRPr lang="en-US" dirty="0"/>
          </a:p>
          <a:p>
            <a:pPr lvl="1"/>
            <a:r>
              <a:rPr lang="en-US" sz="2200" dirty="0">
                <a:solidFill>
                  <a:srgbClr val="FFFFFF"/>
                </a:solidFill>
                <a:cs typeface="Calibri"/>
              </a:rPr>
              <a:t>Do we obey even if we don't understand or others disagree?</a:t>
            </a:r>
          </a:p>
          <a:p>
            <a:r>
              <a:rPr lang="en-US" sz="2600" dirty="0">
                <a:solidFill>
                  <a:srgbClr val="FFFFFF"/>
                </a:solidFill>
                <a:cs typeface="Calibri"/>
              </a:rPr>
              <a:t>Would God agree with our rating?</a:t>
            </a:r>
          </a:p>
        </p:txBody>
      </p:sp>
    </p:spTree>
    <p:extLst>
      <p:ext uri="{BB962C8B-B14F-4D97-AF65-F5344CB8AC3E}">
        <p14:creationId xmlns:p14="http://schemas.microsoft.com/office/powerpoint/2010/main" val="148855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FE7A-72DA-4198-87E1-468FC40B485F}"/>
              </a:ext>
            </a:extLst>
          </p:cNvPr>
          <p:cNvSpPr>
            <a:spLocks noGrp="1"/>
          </p:cNvSpPr>
          <p:nvPr>
            <p:ph type="title"/>
          </p:nvPr>
        </p:nvSpPr>
        <p:spPr/>
        <p:txBody>
          <a:bodyPr>
            <a:normAutofit/>
          </a:bodyPr>
          <a:lstStyle/>
          <a:p>
            <a:r>
              <a:rPr lang="en-US" sz="4800" dirty="0">
                <a:solidFill>
                  <a:srgbClr val="B0DCFF"/>
                </a:solidFill>
                <a:cs typeface="Calibri Light"/>
              </a:rPr>
              <a:t>John's Self-Assessment</a:t>
            </a:r>
            <a:endParaRPr lang="en-US" dirty="0"/>
          </a:p>
        </p:txBody>
      </p:sp>
      <p:sp>
        <p:nvSpPr>
          <p:cNvPr id="3" name="Content Placeholder 2">
            <a:extLst>
              <a:ext uri="{FF2B5EF4-FFF2-40B4-BE49-F238E27FC236}">
                <a16:creationId xmlns:a16="http://schemas.microsoft.com/office/drawing/2014/main" id="{44C45AA9-85CA-4643-8259-FDDD3F28CD9E}"/>
              </a:ext>
            </a:extLst>
          </p:cNvPr>
          <p:cNvSpPr>
            <a:spLocks noGrp="1"/>
          </p:cNvSpPr>
          <p:nvPr>
            <p:ph idx="1"/>
          </p:nvPr>
        </p:nvSpPr>
        <p:spPr/>
        <p:txBody>
          <a:bodyPr vert="horz" lIns="91440" tIns="45720" rIns="91440" bIns="45720" rtlCol="0" anchor="t">
            <a:normAutofit/>
          </a:bodyPr>
          <a:lstStyle/>
          <a:p>
            <a:pPr marL="514350" indent="-514350">
              <a:buAutoNum type="romanUcPeriod"/>
            </a:pPr>
            <a:r>
              <a:rPr lang="en-US" dirty="0">
                <a:solidFill>
                  <a:srgbClr val="999999"/>
                </a:solidFill>
                <a:cs typeface="Calibri" panose="020F0502020204030204"/>
              </a:rPr>
              <a:t>Walk in God's Light</a:t>
            </a:r>
          </a:p>
          <a:p>
            <a:pPr marL="514350" indent="-514350">
              <a:buAutoNum type="romanUcPeriod"/>
            </a:pPr>
            <a:r>
              <a:rPr lang="en-US" dirty="0">
                <a:solidFill>
                  <a:srgbClr val="999999"/>
                </a:solidFill>
                <a:cs typeface="Calibri" panose="020F0502020204030204"/>
              </a:rPr>
              <a:t>Keep God's Commandments</a:t>
            </a:r>
          </a:p>
          <a:p>
            <a:pPr marL="514350" indent="-514350">
              <a:buAutoNum type="romanUcPeriod"/>
            </a:pPr>
            <a:r>
              <a:rPr lang="en-US" b="1" dirty="0">
                <a:solidFill>
                  <a:srgbClr val="B0DCFF"/>
                </a:solidFill>
                <a:cs typeface="Calibri" panose="020F0502020204030204"/>
              </a:rPr>
              <a:t>Love One Another</a:t>
            </a:r>
          </a:p>
        </p:txBody>
      </p:sp>
    </p:spTree>
    <p:extLst>
      <p:ext uri="{BB962C8B-B14F-4D97-AF65-F5344CB8AC3E}">
        <p14:creationId xmlns:p14="http://schemas.microsoft.com/office/powerpoint/2010/main" val="867009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III. Love One Another</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1 John 2:9-11</a:t>
            </a:r>
          </a:p>
          <a:p>
            <a:pPr lvl="1"/>
            <a:r>
              <a:rPr lang="en-US" sz="2200" dirty="0">
                <a:ea typeface="+mn-lt"/>
                <a:cs typeface="+mn-lt"/>
              </a:rPr>
              <a:t>He who says he is in the light, and hates his brother, is in darkness until now. He who loves his brother abides in the light, and there is no cause for stumbling in him. But he who hates his brother is in darkness and walks in darkness, and does not know where he is going, because the darkness has blinded his eyes.</a:t>
            </a:r>
          </a:p>
          <a:p>
            <a:r>
              <a:rPr lang="en-US" sz="2600" dirty="0">
                <a:cs typeface="Calibri"/>
              </a:rPr>
              <a:t>Only two options: love or hate</a:t>
            </a:r>
          </a:p>
          <a:p>
            <a:r>
              <a:rPr lang="en-US" sz="2600" dirty="0">
                <a:cs typeface="Calibri"/>
              </a:rPr>
              <a:t>Hate keeps us in the dark</a:t>
            </a:r>
            <a:endParaRPr lang="en-US" dirty="0"/>
          </a:p>
          <a:p>
            <a:r>
              <a:rPr lang="en-US" sz="2600" dirty="0">
                <a:cs typeface="Calibri"/>
              </a:rPr>
              <a:t>God expects us to show love towards each other</a:t>
            </a:r>
          </a:p>
        </p:txBody>
      </p:sp>
    </p:spTree>
    <p:extLst>
      <p:ext uri="{BB962C8B-B14F-4D97-AF65-F5344CB8AC3E}">
        <p14:creationId xmlns:p14="http://schemas.microsoft.com/office/powerpoint/2010/main" val="352426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III. Love One Another</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999999"/>
                </a:solidFill>
                <a:cs typeface="Calibri"/>
              </a:rPr>
              <a:t>1 John 2:9-11</a:t>
            </a:r>
          </a:p>
          <a:p>
            <a:r>
              <a:rPr lang="en-US" sz="2600" dirty="0">
                <a:cs typeface="Calibri"/>
              </a:rPr>
              <a:t>John 13:34</a:t>
            </a:r>
            <a:endParaRPr lang="en-US" dirty="0">
              <a:cs typeface="Calibri"/>
            </a:endParaRPr>
          </a:p>
          <a:p>
            <a:pPr lvl="1"/>
            <a:r>
              <a:rPr lang="en-US" sz="2200" dirty="0">
                <a:ea typeface="+mn-lt"/>
                <a:cs typeface="+mn-lt"/>
              </a:rPr>
              <a:t>A new commandment I give to you, that you love one another; as I have loved you, that you also love one another.</a:t>
            </a:r>
            <a:endParaRPr lang="en-US" sz="2600" dirty="0">
              <a:ea typeface="+mn-lt"/>
              <a:cs typeface="+mn-lt"/>
            </a:endParaRPr>
          </a:p>
          <a:p>
            <a:r>
              <a:rPr lang="en-US" sz="2600" dirty="0">
                <a:cs typeface="Calibri"/>
              </a:rPr>
              <a:t>We show love because Christ showed love</a:t>
            </a:r>
          </a:p>
          <a:p>
            <a:r>
              <a:rPr lang="en-US" sz="2600" dirty="0">
                <a:cs typeface="Calibri"/>
              </a:rPr>
              <a:t>We show the </a:t>
            </a:r>
            <a:r>
              <a:rPr lang="en-US" sz="2600" i="1" dirty="0">
                <a:cs typeface="Calibri"/>
              </a:rPr>
              <a:t>same kind</a:t>
            </a:r>
            <a:r>
              <a:rPr lang="en-US" sz="2600" dirty="0">
                <a:cs typeface="Calibri"/>
              </a:rPr>
              <a:t> of love</a:t>
            </a:r>
          </a:p>
          <a:p>
            <a:endParaRPr lang="en-US" sz="2600" dirty="0">
              <a:cs typeface="Calibri"/>
            </a:endParaRPr>
          </a:p>
        </p:txBody>
      </p:sp>
    </p:spTree>
    <p:extLst>
      <p:ext uri="{BB962C8B-B14F-4D97-AF65-F5344CB8AC3E}">
        <p14:creationId xmlns:p14="http://schemas.microsoft.com/office/powerpoint/2010/main" val="261771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III. Love One Another</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999999"/>
                </a:solidFill>
                <a:cs typeface="Calibri"/>
              </a:rPr>
              <a:t>1 John 2:9-11</a:t>
            </a:r>
          </a:p>
          <a:p>
            <a:r>
              <a:rPr lang="en-US" sz="2600" dirty="0">
                <a:solidFill>
                  <a:srgbClr val="999999"/>
                </a:solidFill>
                <a:cs typeface="Calibri"/>
              </a:rPr>
              <a:t>John 13:34</a:t>
            </a:r>
          </a:p>
          <a:p>
            <a:r>
              <a:rPr lang="en-US" sz="2600" dirty="0">
                <a:cs typeface="Calibri"/>
              </a:rPr>
              <a:t>Hebrews 3:12-13</a:t>
            </a:r>
          </a:p>
          <a:p>
            <a:pPr lvl="1"/>
            <a:r>
              <a:rPr lang="en-US" sz="2200" dirty="0">
                <a:ea typeface="+mn-lt"/>
                <a:cs typeface="+mn-lt"/>
              </a:rPr>
              <a:t>Beware, brethren, lest there be in any of you an evil heart of unbelief in departing from the living God; but exhort one another daily, while it is called “Today,” lest any of you be hardened through the deceitfulness of sin.</a:t>
            </a:r>
          </a:p>
          <a:p>
            <a:r>
              <a:rPr lang="en-US" sz="2600" dirty="0">
                <a:cs typeface="Calibri"/>
              </a:rPr>
              <a:t>"Exhort": </a:t>
            </a:r>
            <a:r>
              <a:rPr lang="en-US" sz="2600" dirty="0">
                <a:ea typeface="+mn-lt"/>
                <a:cs typeface="+mn-lt"/>
              </a:rPr>
              <a:t>to address, speak to (call to, call on), which may be done in the way of exhortation, entreaty, comfort, instruction, etc.</a:t>
            </a:r>
          </a:p>
          <a:p>
            <a:pPr lvl="1"/>
            <a:r>
              <a:rPr lang="en-US" sz="2200" dirty="0">
                <a:ea typeface="+mn-lt"/>
                <a:cs typeface="+mn-lt"/>
              </a:rPr>
              <a:t>Root word for "Helper" in John 14-16</a:t>
            </a:r>
          </a:p>
          <a:p>
            <a:r>
              <a:rPr lang="en-US" sz="2600" dirty="0">
                <a:ea typeface="+mn-lt"/>
                <a:cs typeface="+mn-lt"/>
              </a:rPr>
              <a:t>Commanded to exhort, encourage, and comfort one another, both directly and by example – Heb. 10:24-25</a:t>
            </a:r>
          </a:p>
        </p:txBody>
      </p:sp>
    </p:spTree>
    <p:extLst>
      <p:ext uri="{BB962C8B-B14F-4D97-AF65-F5344CB8AC3E}">
        <p14:creationId xmlns:p14="http://schemas.microsoft.com/office/powerpoint/2010/main" val="197897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III. Love One Another</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Our goal is to love one another</a:t>
            </a:r>
            <a:endParaRPr lang="en-US" sz="2600" dirty="0">
              <a:solidFill>
                <a:srgbClr val="999999"/>
              </a:solidFill>
              <a:cs typeface="Calibri"/>
            </a:endParaRPr>
          </a:p>
          <a:p>
            <a:r>
              <a:rPr lang="en-US" sz="2600" dirty="0">
                <a:solidFill>
                  <a:srgbClr val="FFFFFF"/>
                </a:solidFill>
                <a:cs typeface="Calibri"/>
              </a:rPr>
              <a:t>How would we rate our performance?</a:t>
            </a:r>
          </a:p>
          <a:p>
            <a:pPr lvl="1"/>
            <a:r>
              <a:rPr lang="en-US" sz="2200" dirty="0">
                <a:solidFill>
                  <a:srgbClr val="FFFFFF"/>
                </a:solidFill>
                <a:cs typeface="Calibri"/>
              </a:rPr>
              <a:t>Do we harbor ill feelings for someone?</a:t>
            </a:r>
          </a:p>
          <a:p>
            <a:pPr lvl="1"/>
            <a:r>
              <a:rPr lang="en-US" sz="2200" dirty="0">
                <a:solidFill>
                  <a:srgbClr val="FFFFFF"/>
                </a:solidFill>
                <a:cs typeface="Calibri"/>
              </a:rPr>
              <a:t>Do we </a:t>
            </a:r>
            <a:r>
              <a:rPr lang="en-US" sz="2200" i="1" dirty="0">
                <a:solidFill>
                  <a:srgbClr val="FFFFFF"/>
                </a:solidFill>
                <a:cs typeface="Calibri"/>
              </a:rPr>
              <a:t>say</a:t>
            </a:r>
            <a:r>
              <a:rPr lang="en-US" sz="2200" dirty="0">
                <a:solidFill>
                  <a:srgbClr val="FFFFFF"/>
                </a:solidFill>
                <a:cs typeface="Calibri"/>
              </a:rPr>
              <a:t> we love each other without showing it?</a:t>
            </a:r>
          </a:p>
          <a:p>
            <a:pPr lvl="1"/>
            <a:r>
              <a:rPr lang="en-US" sz="2200" dirty="0">
                <a:solidFill>
                  <a:srgbClr val="FFFFFF"/>
                </a:solidFill>
                <a:cs typeface="Calibri"/>
              </a:rPr>
              <a:t>Do we only think of our brethren on Sundays?</a:t>
            </a:r>
          </a:p>
          <a:p>
            <a:pPr lvl="1"/>
            <a:r>
              <a:rPr lang="en-US" sz="2200" dirty="0">
                <a:solidFill>
                  <a:srgbClr val="FFFFFF"/>
                </a:solidFill>
                <a:cs typeface="Calibri"/>
              </a:rPr>
              <a:t>Do we keep our brethren on our minds and hearts throughout the week?</a:t>
            </a:r>
          </a:p>
          <a:p>
            <a:pPr lvl="1"/>
            <a:r>
              <a:rPr lang="en-US" sz="2200" dirty="0">
                <a:solidFill>
                  <a:srgbClr val="FFFFFF"/>
                </a:solidFill>
                <a:cs typeface="Calibri"/>
              </a:rPr>
              <a:t>Do we work towards being an encouragement both directly and indirectly?</a:t>
            </a:r>
          </a:p>
          <a:p>
            <a:r>
              <a:rPr lang="en-US" sz="2600" dirty="0">
                <a:solidFill>
                  <a:srgbClr val="FFFFFF"/>
                </a:solidFill>
                <a:cs typeface="Calibri"/>
              </a:rPr>
              <a:t>Would God agree with our rating?</a:t>
            </a:r>
          </a:p>
        </p:txBody>
      </p:sp>
    </p:spTree>
    <p:extLst>
      <p:ext uri="{BB962C8B-B14F-4D97-AF65-F5344CB8AC3E}">
        <p14:creationId xmlns:p14="http://schemas.microsoft.com/office/powerpoint/2010/main" val="50719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FE7A-72DA-4198-87E1-468FC40B485F}"/>
              </a:ext>
            </a:extLst>
          </p:cNvPr>
          <p:cNvSpPr>
            <a:spLocks noGrp="1"/>
          </p:cNvSpPr>
          <p:nvPr>
            <p:ph type="title"/>
          </p:nvPr>
        </p:nvSpPr>
        <p:spPr/>
        <p:txBody>
          <a:bodyPr>
            <a:normAutofit/>
          </a:bodyPr>
          <a:lstStyle/>
          <a:p>
            <a:r>
              <a:rPr lang="en-US" sz="4800" dirty="0">
                <a:solidFill>
                  <a:srgbClr val="B0DCFF"/>
                </a:solidFill>
                <a:cs typeface="Calibri Light"/>
              </a:rPr>
              <a:t>John's Self-Assessment</a:t>
            </a:r>
            <a:endParaRPr lang="en-US" dirty="0"/>
          </a:p>
        </p:txBody>
      </p:sp>
      <p:sp>
        <p:nvSpPr>
          <p:cNvPr id="3" name="Content Placeholder 2">
            <a:extLst>
              <a:ext uri="{FF2B5EF4-FFF2-40B4-BE49-F238E27FC236}">
                <a16:creationId xmlns:a16="http://schemas.microsoft.com/office/drawing/2014/main" id="{44C45AA9-85CA-4643-8259-FDDD3F28CD9E}"/>
              </a:ext>
            </a:extLst>
          </p:cNvPr>
          <p:cNvSpPr>
            <a:spLocks noGrp="1"/>
          </p:cNvSpPr>
          <p:nvPr>
            <p:ph idx="1"/>
          </p:nvPr>
        </p:nvSpPr>
        <p:spPr/>
        <p:txBody>
          <a:bodyPr vert="horz" lIns="91440" tIns="45720" rIns="91440" bIns="45720" rtlCol="0" anchor="t">
            <a:normAutofit/>
          </a:bodyPr>
          <a:lstStyle/>
          <a:p>
            <a:pPr marL="514350" indent="-514350">
              <a:buAutoNum type="romanUcPeriod"/>
            </a:pPr>
            <a:r>
              <a:rPr lang="en-US" dirty="0">
                <a:solidFill>
                  <a:srgbClr val="999999"/>
                </a:solidFill>
                <a:cs typeface="Calibri" panose="020F0502020204030204"/>
              </a:rPr>
              <a:t>Walk in God's Light</a:t>
            </a:r>
          </a:p>
          <a:p>
            <a:pPr marL="514350" indent="-514350">
              <a:buAutoNum type="romanUcPeriod"/>
            </a:pPr>
            <a:r>
              <a:rPr lang="en-US" dirty="0">
                <a:solidFill>
                  <a:srgbClr val="999999"/>
                </a:solidFill>
                <a:cs typeface="Calibri" panose="020F0502020204030204"/>
              </a:rPr>
              <a:t>Keep God's Commandments</a:t>
            </a:r>
          </a:p>
          <a:p>
            <a:pPr marL="514350" indent="-514350">
              <a:buAutoNum type="romanUcPeriod"/>
            </a:pPr>
            <a:r>
              <a:rPr lang="en-US" dirty="0">
                <a:solidFill>
                  <a:srgbClr val="999999"/>
                </a:solidFill>
                <a:cs typeface="Calibri" panose="020F0502020204030204"/>
              </a:rPr>
              <a:t>Love One Another</a:t>
            </a:r>
          </a:p>
          <a:p>
            <a:pPr marL="514350" indent="-514350">
              <a:buAutoNum type="romanUcPeriod"/>
            </a:pPr>
            <a:r>
              <a:rPr lang="en-US" b="1" dirty="0">
                <a:solidFill>
                  <a:srgbClr val="B0DCFF"/>
                </a:solidFill>
                <a:cs typeface="Calibri" panose="020F0502020204030204"/>
              </a:rPr>
              <a:t>Put God Before the World</a:t>
            </a:r>
          </a:p>
        </p:txBody>
      </p:sp>
    </p:spTree>
    <p:extLst>
      <p:ext uri="{BB962C8B-B14F-4D97-AF65-F5344CB8AC3E}">
        <p14:creationId xmlns:p14="http://schemas.microsoft.com/office/powerpoint/2010/main" val="1988925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IV. Put God Before the World</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1 John 2:15-17</a:t>
            </a:r>
          </a:p>
          <a:p>
            <a:pPr lvl="1"/>
            <a:r>
              <a:rPr lang="en-US" sz="2200" dirty="0">
                <a:ea typeface="+mn-lt"/>
                <a:cs typeface="+mn-lt"/>
              </a:rPr>
              <a:t>Do not love the world or the things in the world. If anyone loves the world, the love of the Father is not in him. For all that is in the world—the lust of the flesh, the lust of the eyes, and the pride of life—is not of the Father but is of the world. And the world is passing away, and the lust of it; but he who does the will of God abides forever.</a:t>
            </a:r>
          </a:p>
          <a:p>
            <a:r>
              <a:rPr lang="en-US" sz="2600" dirty="0">
                <a:cs typeface="Calibri"/>
              </a:rPr>
              <a:t>God wants us to love Him, not merely His Creation</a:t>
            </a:r>
          </a:p>
          <a:p>
            <a:r>
              <a:rPr lang="en-US" sz="2600" dirty="0">
                <a:cs typeface="Calibri"/>
              </a:rPr>
              <a:t>Major categories of sin</a:t>
            </a:r>
          </a:p>
          <a:p>
            <a:pPr lvl="1"/>
            <a:r>
              <a:rPr lang="en-US" sz="2200" dirty="0">
                <a:cs typeface="Calibri"/>
              </a:rPr>
              <a:t>Lust of the flesh</a:t>
            </a:r>
          </a:p>
          <a:p>
            <a:pPr lvl="1"/>
            <a:r>
              <a:rPr lang="en-US" sz="2200" dirty="0">
                <a:cs typeface="Calibri"/>
              </a:rPr>
              <a:t>Lust of the eyes</a:t>
            </a:r>
          </a:p>
          <a:p>
            <a:pPr lvl="1"/>
            <a:r>
              <a:rPr lang="en-US" sz="2200" dirty="0">
                <a:cs typeface="Calibri"/>
              </a:rPr>
              <a:t>Pride of life</a:t>
            </a:r>
          </a:p>
          <a:p>
            <a:r>
              <a:rPr lang="en-US" sz="2600" dirty="0">
                <a:cs typeface="Calibri"/>
              </a:rPr>
              <a:t>Contrasted with the one who "does the will of God"</a:t>
            </a:r>
          </a:p>
        </p:txBody>
      </p:sp>
    </p:spTree>
    <p:extLst>
      <p:ext uri="{BB962C8B-B14F-4D97-AF65-F5344CB8AC3E}">
        <p14:creationId xmlns:p14="http://schemas.microsoft.com/office/powerpoint/2010/main" val="356045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Performance Reviews</a:t>
            </a:r>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Yearly performance plans</a:t>
            </a:r>
          </a:p>
          <a:p>
            <a:pPr lvl="1"/>
            <a:r>
              <a:rPr lang="en-US" sz="2200" dirty="0">
                <a:cs typeface="Calibri"/>
              </a:rPr>
              <a:t>Lists duties and responsibilities</a:t>
            </a:r>
          </a:p>
          <a:p>
            <a:pPr lvl="1"/>
            <a:r>
              <a:rPr lang="en-US" sz="2200" dirty="0">
                <a:cs typeface="Calibri"/>
              </a:rPr>
              <a:t>Objectively review employees</a:t>
            </a:r>
          </a:p>
          <a:p>
            <a:endParaRPr lang="en-US" sz="2600" dirty="0">
              <a:cs typeface="Calibri"/>
            </a:endParaRPr>
          </a:p>
          <a:p>
            <a:r>
              <a:rPr lang="en-US" sz="2600" dirty="0">
                <a:cs typeface="Calibri"/>
              </a:rPr>
              <a:t>Clear spiritual application</a:t>
            </a:r>
          </a:p>
          <a:p>
            <a:pPr lvl="1"/>
            <a:r>
              <a:rPr lang="en-US" sz="2200" dirty="0">
                <a:cs typeface="Calibri"/>
              </a:rPr>
              <a:t>2 Corinthians 5:10</a:t>
            </a:r>
          </a:p>
          <a:p>
            <a:pPr lvl="2"/>
            <a:r>
              <a:rPr lang="en-US" sz="1800" dirty="0">
                <a:cs typeface="Calibri"/>
              </a:rPr>
              <a:t>For</a:t>
            </a:r>
            <a:r>
              <a:rPr lang="en-US" sz="1800" dirty="0">
                <a:ea typeface="+mn-lt"/>
                <a:cs typeface="+mn-lt"/>
              </a:rPr>
              <a:t> we must all appear before the judgment seat of Christ, that each one may receive the things done in the body, according to what he has done, whether good or bad.</a:t>
            </a:r>
            <a:endParaRPr lang="en-US" dirty="0"/>
          </a:p>
          <a:p>
            <a:pPr lvl="1"/>
            <a:r>
              <a:rPr lang="en-US" sz="2200" dirty="0">
                <a:cs typeface="Calibri"/>
              </a:rPr>
              <a:t>2 Timothy 3:16-17</a:t>
            </a:r>
          </a:p>
          <a:p>
            <a:pPr lvl="2"/>
            <a:r>
              <a:rPr lang="en-US" sz="1800" dirty="0">
                <a:cs typeface="Calibri"/>
              </a:rPr>
              <a:t>All</a:t>
            </a:r>
            <a:r>
              <a:rPr lang="en-US" sz="1800" dirty="0">
                <a:ea typeface="+mn-lt"/>
                <a:cs typeface="+mn-lt"/>
              </a:rPr>
              <a:t> Scripture is given by inspiration of God, and is profitable for doctrine, for reproof, for correction, for instruction in righteousness, that the man of God may be complete, thoroughly equipped for every good work.</a:t>
            </a:r>
            <a:endParaRPr lang="en-US" sz="1800" dirty="0">
              <a:cs typeface="Calibri"/>
            </a:endParaRPr>
          </a:p>
        </p:txBody>
      </p:sp>
    </p:spTree>
    <p:extLst>
      <p:ext uri="{BB962C8B-B14F-4D97-AF65-F5344CB8AC3E}">
        <p14:creationId xmlns:p14="http://schemas.microsoft.com/office/powerpoint/2010/main" val="202258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IV. Put God Before the World</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999999"/>
                </a:solidFill>
                <a:cs typeface="Calibri"/>
              </a:rPr>
              <a:t>1 John 2:15-17</a:t>
            </a:r>
          </a:p>
          <a:p>
            <a:r>
              <a:rPr lang="en-US" sz="2600" dirty="0">
                <a:cs typeface="Calibri"/>
              </a:rPr>
              <a:t>1 Timothy 6:17-19</a:t>
            </a:r>
          </a:p>
          <a:p>
            <a:pPr lvl="1"/>
            <a:r>
              <a:rPr lang="en-US" sz="2200" dirty="0">
                <a:ea typeface="+mn-lt"/>
                <a:cs typeface="+mn-lt"/>
              </a:rPr>
              <a:t>Command those who are rich in this present age not to be haughty, nor to trust in uncertain riches but in the living God, who gives us richly all things to enjoy. Let them do good, that they be rich in good works, ready to give, willing to share, storing up for themselves a good foundation for the time to come, that they may lay hold on eternal life.</a:t>
            </a:r>
          </a:p>
          <a:p>
            <a:r>
              <a:rPr lang="en-US" sz="2600" dirty="0">
                <a:ea typeface="+mn-lt"/>
                <a:cs typeface="+mn-lt"/>
              </a:rPr>
              <a:t>God blesses us and wants us to enjoy life</a:t>
            </a:r>
          </a:p>
          <a:p>
            <a:r>
              <a:rPr lang="en-US" sz="2600" dirty="0">
                <a:ea typeface="+mn-lt"/>
                <a:cs typeface="+mn-lt"/>
              </a:rPr>
              <a:t>Danger is materialism – the love of things in the world</a:t>
            </a:r>
          </a:p>
          <a:p>
            <a:r>
              <a:rPr lang="en-US" sz="2600" dirty="0">
                <a:ea typeface="+mn-lt"/>
                <a:cs typeface="+mn-lt"/>
              </a:rPr>
              <a:t>Doing the will of God comes first</a:t>
            </a:r>
          </a:p>
          <a:p>
            <a:pPr lvl="1"/>
            <a:r>
              <a:rPr lang="en-US" sz="2200" dirty="0">
                <a:ea typeface="+mn-lt"/>
                <a:cs typeface="+mn-lt"/>
              </a:rPr>
              <a:t>Do good, good works, give, share</a:t>
            </a:r>
          </a:p>
        </p:txBody>
      </p:sp>
    </p:spTree>
    <p:extLst>
      <p:ext uri="{BB962C8B-B14F-4D97-AF65-F5344CB8AC3E}">
        <p14:creationId xmlns:p14="http://schemas.microsoft.com/office/powerpoint/2010/main" val="162269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IV. Put God Before the World</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999999"/>
                </a:solidFill>
                <a:cs typeface="Calibri"/>
              </a:rPr>
              <a:t>1 John 2:15-17</a:t>
            </a:r>
          </a:p>
          <a:p>
            <a:r>
              <a:rPr lang="en-US" sz="2600" dirty="0">
                <a:solidFill>
                  <a:srgbClr val="999999"/>
                </a:solidFill>
                <a:cs typeface="Calibri"/>
              </a:rPr>
              <a:t>1 Timothy 6:17-19</a:t>
            </a:r>
            <a:endParaRPr lang="en-US" sz="2200" dirty="0">
              <a:solidFill>
                <a:srgbClr val="999999"/>
              </a:solidFill>
              <a:cs typeface="Calibri"/>
            </a:endParaRPr>
          </a:p>
          <a:p>
            <a:r>
              <a:rPr lang="en-US" sz="2600" dirty="0">
                <a:ea typeface="+mn-lt"/>
                <a:cs typeface="+mn-lt"/>
              </a:rPr>
              <a:t>James 4:13-16</a:t>
            </a:r>
          </a:p>
          <a:p>
            <a:pPr lvl="1"/>
            <a:r>
              <a:rPr lang="en-US" sz="2200" dirty="0">
                <a:ea typeface="+mn-lt"/>
                <a:cs typeface="+mn-lt"/>
              </a:rPr>
              <a:t>Come now, you who say, “Today or tomorrow we will go to such and such a city, spend a year there, buy and sell, and make a profit”; whereas you do not know what will happen tomorrow. For what is your life? It is even a vapor that appears for a little time and then vanishes away. Instead you ought to say, “If the Lord wills, we shall live and do this or that.” But now you boast in your arrogance. All such boasting is evil.</a:t>
            </a:r>
          </a:p>
          <a:p>
            <a:r>
              <a:rPr lang="en-US" sz="2600" dirty="0">
                <a:ea typeface="+mn-lt"/>
                <a:cs typeface="+mn-lt"/>
              </a:rPr>
              <a:t>Our time is short – God wants us to properly prioritize</a:t>
            </a:r>
          </a:p>
          <a:p>
            <a:r>
              <a:rPr lang="en-US" sz="2600" dirty="0">
                <a:ea typeface="+mn-lt"/>
                <a:cs typeface="+mn-lt"/>
              </a:rPr>
              <a:t>Even a command can be sinful if we take it too far</a:t>
            </a:r>
          </a:p>
        </p:txBody>
      </p:sp>
    </p:spTree>
    <p:extLst>
      <p:ext uri="{BB962C8B-B14F-4D97-AF65-F5344CB8AC3E}">
        <p14:creationId xmlns:p14="http://schemas.microsoft.com/office/powerpoint/2010/main" val="95531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IV. Put God Before the World</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Our goal is to put God before the world</a:t>
            </a:r>
            <a:endParaRPr lang="en-US" sz="2600" dirty="0">
              <a:solidFill>
                <a:srgbClr val="999999"/>
              </a:solidFill>
              <a:cs typeface="Calibri"/>
            </a:endParaRPr>
          </a:p>
          <a:p>
            <a:r>
              <a:rPr lang="en-US" sz="2600" dirty="0">
                <a:solidFill>
                  <a:srgbClr val="FFFFFF"/>
                </a:solidFill>
                <a:cs typeface="Calibri"/>
              </a:rPr>
              <a:t>How would we rate our performance?</a:t>
            </a:r>
          </a:p>
          <a:p>
            <a:pPr lvl="1"/>
            <a:r>
              <a:rPr lang="en-US" sz="2200" dirty="0">
                <a:solidFill>
                  <a:srgbClr val="FFFFFF"/>
                </a:solidFill>
                <a:cs typeface="Calibri"/>
              </a:rPr>
              <a:t>Do we spend more time at work or play than with God?</a:t>
            </a:r>
          </a:p>
          <a:p>
            <a:pPr lvl="1"/>
            <a:r>
              <a:rPr lang="en-US" sz="2200" dirty="0">
                <a:solidFill>
                  <a:srgbClr val="FFFFFF"/>
                </a:solidFill>
                <a:cs typeface="Calibri"/>
              </a:rPr>
              <a:t>Do we find ourselves caught up in materialism?</a:t>
            </a:r>
            <a:endParaRPr lang="en-US" dirty="0"/>
          </a:p>
          <a:p>
            <a:pPr lvl="1"/>
            <a:r>
              <a:rPr lang="en-US" sz="2200" dirty="0">
                <a:solidFill>
                  <a:srgbClr val="FFFFFF"/>
                </a:solidFill>
                <a:cs typeface="Calibri"/>
              </a:rPr>
              <a:t>Do we put too much focus on our physical desires?</a:t>
            </a:r>
          </a:p>
          <a:p>
            <a:pPr lvl="1"/>
            <a:r>
              <a:rPr lang="en-US" sz="2200" dirty="0">
                <a:solidFill>
                  <a:srgbClr val="FFFFFF"/>
                </a:solidFill>
                <a:cs typeface="Calibri"/>
              </a:rPr>
              <a:t>Do we enjoy God's gifts without being ensnared by them?</a:t>
            </a:r>
          </a:p>
          <a:p>
            <a:pPr lvl="1"/>
            <a:r>
              <a:rPr lang="en-US" sz="2200" dirty="0">
                <a:solidFill>
                  <a:srgbClr val="FFFFFF"/>
                </a:solidFill>
                <a:cs typeface="Calibri"/>
              </a:rPr>
              <a:t>Do we store up heavenly treasures even if it costs us our earthly treasures?</a:t>
            </a:r>
            <a:endParaRPr lang="en-US" dirty="0"/>
          </a:p>
          <a:p>
            <a:r>
              <a:rPr lang="en-US" sz="2600" dirty="0">
                <a:solidFill>
                  <a:srgbClr val="FFFFFF"/>
                </a:solidFill>
                <a:cs typeface="Calibri"/>
              </a:rPr>
              <a:t>Would God agree with our rating?</a:t>
            </a:r>
          </a:p>
        </p:txBody>
      </p:sp>
    </p:spTree>
    <p:extLst>
      <p:ext uri="{BB962C8B-B14F-4D97-AF65-F5344CB8AC3E}">
        <p14:creationId xmlns:p14="http://schemas.microsoft.com/office/powerpoint/2010/main" val="28499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FE7A-72DA-4198-87E1-468FC40B485F}"/>
              </a:ext>
            </a:extLst>
          </p:cNvPr>
          <p:cNvSpPr>
            <a:spLocks noGrp="1"/>
          </p:cNvSpPr>
          <p:nvPr>
            <p:ph type="title"/>
          </p:nvPr>
        </p:nvSpPr>
        <p:spPr/>
        <p:txBody>
          <a:bodyPr>
            <a:normAutofit/>
          </a:bodyPr>
          <a:lstStyle/>
          <a:p>
            <a:r>
              <a:rPr lang="en-US" sz="4800" dirty="0">
                <a:solidFill>
                  <a:srgbClr val="B0DCFF"/>
                </a:solidFill>
                <a:cs typeface="Calibri Light"/>
              </a:rPr>
              <a:t>John's Self-Assessment</a:t>
            </a:r>
            <a:endParaRPr lang="en-US" dirty="0"/>
          </a:p>
        </p:txBody>
      </p:sp>
      <p:sp>
        <p:nvSpPr>
          <p:cNvPr id="3" name="Content Placeholder 2">
            <a:extLst>
              <a:ext uri="{FF2B5EF4-FFF2-40B4-BE49-F238E27FC236}">
                <a16:creationId xmlns:a16="http://schemas.microsoft.com/office/drawing/2014/main" id="{44C45AA9-85CA-4643-8259-FDDD3F28CD9E}"/>
              </a:ext>
            </a:extLst>
          </p:cNvPr>
          <p:cNvSpPr>
            <a:spLocks noGrp="1"/>
          </p:cNvSpPr>
          <p:nvPr>
            <p:ph idx="1"/>
          </p:nvPr>
        </p:nvSpPr>
        <p:spPr/>
        <p:txBody>
          <a:bodyPr vert="horz" lIns="91440" tIns="45720" rIns="91440" bIns="45720" rtlCol="0" anchor="t">
            <a:normAutofit/>
          </a:bodyPr>
          <a:lstStyle/>
          <a:p>
            <a:pPr marL="514350" indent="-514350">
              <a:buAutoNum type="romanUcPeriod"/>
            </a:pPr>
            <a:r>
              <a:rPr lang="en-US" dirty="0">
                <a:solidFill>
                  <a:srgbClr val="999999"/>
                </a:solidFill>
                <a:cs typeface="Calibri" panose="020F0502020204030204"/>
              </a:rPr>
              <a:t>Walk in God's Light</a:t>
            </a:r>
          </a:p>
          <a:p>
            <a:pPr marL="514350" indent="-514350">
              <a:buAutoNum type="romanUcPeriod"/>
            </a:pPr>
            <a:r>
              <a:rPr lang="en-US" dirty="0">
                <a:solidFill>
                  <a:srgbClr val="999999"/>
                </a:solidFill>
                <a:cs typeface="Calibri" panose="020F0502020204030204"/>
              </a:rPr>
              <a:t>Keep God's Commandments</a:t>
            </a:r>
          </a:p>
          <a:p>
            <a:pPr marL="514350" indent="-514350">
              <a:buAutoNum type="romanUcPeriod"/>
            </a:pPr>
            <a:r>
              <a:rPr lang="en-US" dirty="0">
                <a:solidFill>
                  <a:srgbClr val="999999"/>
                </a:solidFill>
                <a:cs typeface="Calibri" panose="020F0502020204030204"/>
              </a:rPr>
              <a:t>Love One Another</a:t>
            </a:r>
          </a:p>
          <a:p>
            <a:pPr marL="514350" indent="-514350">
              <a:buAutoNum type="romanUcPeriod"/>
            </a:pPr>
            <a:r>
              <a:rPr lang="en-US" dirty="0">
                <a:solidFill>
                  <a:srgbClr val="999999"/>
                </a:solidFill>
                <a:cs typeface="Calibri" panose="020F0502020204030204"/>
              </a:rPr>
              <a:t>Put God Before the World</a:t>
            </a:r>
          </a:p>
          <a:p>
            <a:pPr marL="514350" indent="-514350">
              <a:buAutoNum type="romanUcPeriod"/>
            </a:pPr>
            <a:r>
              <a:rPr lang="en-US" b="1" dirty="0">
                <a:solidFill>
                  <a:srgbClr val="B0DCFF"/>
                </a:solidFill>
                <a:cs typeface="Calibri" panose="020F0502020204030204"/>
              </a:rPr>
              <a:t>Hold to the Truth</a:t>
            </a:r>
          </a:p>
        </p:txBody>
      </p:sp>
    </p:spTree>
    <p:extLst>
      <p:ext uri="{BB962C8B-B14F-4D97-AF65-F5344CB8AC3E}">
        <p14:creationId xmlns:p14="http://schemas.microsoft.com/office/powerpoint/2010/main" val="1672503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V. Hold to the Truth</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1 John 2:22-24</a:t>
            </a:r>
          </a:p>
          <a:p>
            <a:pPr lvl="1"/>
            <a:r>
              <a:rPr lang="en-US" sz="2200" dirty="0">
                <a:ea typeface="+mn-lt"/>
                <a:cs typeface="+mn-lt"/>
              </a:rPr>
              <a:t>Who is a liar but he who denies that Jesus is the Christ? He is antichrist who denies the Father and the Son. Whoever denies the Son does not have the Father either; he who acknowledges the Son has the Father also. Therefore let that abide in you which you heard from the beginning. If what you heard from the beginning abides in you, you also will abide in the Son and in the Father.</a:t>
            </a:r>
            <a:endParaRPr lang="en-US" sz="2200" dirty="0">
              <a:cs typeface="Calibri"/>
            </a:endParaRPr>
          </a:p>
          <a:p>
            <a:r>
              <a:rPr lang="en-US" sz="2600" dirty="0">
                <a:cs typeface="Calibri"/>
              </a:rPr>
              <a:t>God's Truth is an objective standard</a:t>
            </a:r>
          </a:p>
          <a:p>
            <a:r>
              <a:rPr lang="en-US" sz="2600" dirty="0">
                <a:cs typeface="Calibri"/>
              </a:rPr>
              <a:t>Denying any portion means denying it all</a:t>
            </a:r>
          </a:p>
          <a:p>
            <a:pPr lvl="1"/>
            <a:r>
              <a:rPr lang="en-US" sz="2200" dirty="0">
                <a:cs typeface="Calibri"/>
              </a:rPr>
              <a:t>Jews, Muslims, and others claim to have the Father but deny the Son as God.</a:t>
            </a:r>
          </a:p>
          <a:p>
            <a:pPr lvl="1"/>
            <a:r>
              <a:rPr lang="en-US" sz="2200" dirty="0">
                <a:cs typeface="Calibri"/>
              </a:rPr>
              <a:t>Many 'Christians' claim to have the Son but don't hold solely to God's Word.</a:t>
            </a:r>
          </a:p>
        </p:txBody>
      </p:sp>
    </p:spTree>
    <p:extLst>
      <p:ext uri="{BB962C8B-B14F-4D97-AF65-F5344CB8AC3E}">
        <p14:creationId xmlns:p14="http://schemas.microsoft.com/office/powerpoint/2010/main" val="4539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V. Hold to the Truth</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999999"/>
                </a:solidFill>
                <a:cs typeface="Calibri"/>
              </a:rPr>
              <a:t>1 John 2:22-24</a:t>
            </a:r>
          </a:p>
          <a:p>
            <a:r>
              <a:rPr lang="en-US" sz="2600" dirty="0">
                <a:cs typeface="Calibri"/>
              </a:rPr>
              <a:t>2 Peter 2:1-2</a:t>
            </a:r>
          </a:p>
          <a:p>
            <a:pPr lvl="1"/>
            <a:r>
              <a:rPr lang="en-US" sz="2200" dirty="0">
                <a:ea typeface="+mn-lt"/>
                <a:cs typeface="+mn-lt"/>
              </a:rPr>
              <a:t>But there were also false prophets among the people, even as there will be false teachers among you, who will secretly bring in destructive heresies, even denying the Lord who bought them, and bring on themselves swift destruction. And many will follow their destructive ways, because of whom the way of truth will be blasphemed.</a:t>
            </a:r>
          </a:p>
          <a:p>
            <a:r>
              <a:rPr lang="en-US" sz="2600" dirty="0">
                <a:ea typeface="+mn-lt"/>
                <a:cs typeface="+mn-lt"/>
              </a:rPr>
              <a:t>Departure from truth is self-destructive</a:t>
            </a:r>
          </a:p>
          <a:p>
            <a:r>
              <a:rPr lang="en-US" sz="2600" dirty="0">
                <a:ea typeface="+mn-lt"/>
                <a:cs typeface="+mn-lt"/>
              </a:rPr>
              <a:t>Departure from truth leaves a path others will follow</a:t>
            </a:r>
          </a:p>
        </p:txBody>
      </p:sp>
    </p:spTree>
    <p:extLst>
      <p:ext uri="{BB962C8B-B14F-4D97-AF65-F5344CB8AC3E}">
        <p14:creationId xmlns:p14="http://schemas.microsoft.com/office/powerpoint/2010/main" val="309650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V. Hold to the Truth</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Our goal is to hold to God's complete truth</a:t>
            </a:r>
            <a:endParaRPr lang="en-US" sz="2600" dirty="0">
              <a:solidFill>
                <a:srgbClr val="999999"/>
              </a:solidFill>
              <a:cs typeface="Calibri"/>
            </a:endParaRPr>
          </a:p>
          <a:p>
            <a:r>
              <a:rPr lang="en-US" sz="2600" dirty="0">
                <a:solidFill>
                  <a:srgbClr val="FFFFFF"/>
                </a:solidFill>
                <a:cs typeface="Calibri"/>
              </a:rPr>
              <a:t>How would we rate our performance?</a:t>
            </a:r>
          </a:p>
          <a:p>
            <a:pPr lvl="1"/>
            <a:r>
              <a:rPr lang="en-US" sz="2200" dirty="0">
                <a:solidFill>
                  <a:srgbClr val="FFFFFF"/>
                </a:solidFill>
                <a:cs typeface="Calibri"/>
              </a:rPr>
              <a:t>Do we ignore parts of God's Word because we don't like it?</a:t>
            </a:r>
          </a:p>
          <a:p>
            <a:pPr lvl="1"/>
            <a:r>
              <a:rPr lang="en-US" sz="2200" dirty="0">
                <a:solidFill>
                  <a:srgbClr val="FFFFFF"/>
                </a:solidFill>
                <a:cs typeface="Calibri"/>
              </a:rPr>
              <a:t>Do we hold to what we </a:t>
            </a:r>
            <a:r>
              <a:rPr lang="en-US" sz="2200" i="1" dirty="0">
                <a:solidFill>
                  <a:srgbClr val="FFFFFF"/>
                </a:solidFill>
                <a:cs typeface="Calibri"/>
              </a:rPr>
              <a:t>think</a:t>
            </a:r>
            <a:r>
              <a:rPr lang="en-US" sz="2200" dirty="0">
                <a:solidFill>
                  <a:srgbClr val="FFFFFF"/>
                </a:solidFill>
                <a:cs typeface="Calibri"/>
              </a:rPr>
              <a:t> is in Scripture rather than verifying it?</a:t>
            </a:r>
            <a:endParaRPr lang="en-US" dirty="0">
              <a:cs typeface="Calibri"/>
            </a:endParaRPr>
          </a:p>
          <a:p>
            <a:pPr lvl="1"/>
            <a:r>
              <a:rPr lang="en-US" sz="2200" dirty="0">
                <a:solidFill>
                  <a:srgbClr val="FFFFFF"/>
                </a:solidFill>
                <a:cs typeface="Calibri"/>
              </a:rPr>
              <a:t>Do we make sure to study all of what God says on a topic?</a:t>
            </a:r>
          </a:p>
          <a:p>
            <a:pPr lvl="1"/>
            <a:r>
              <a:rPr lang="en-US" sz="2200" dirty="0">
                <a:solidFill>
                  <a:srgbClr val="FFFFFF"/>
                </a:solidFill>
                <a:cs typeface="Calibri"/>
              </a:rPr>
              <a:t>Do we make stands against false doctrines and teachers?</a:t>
            </a:r>
          </a:p>
          <a:p>
            <a:r>
              <a:rPr lang="en-US" sz="2600" dirty="0">
                <a:solidFill>
                  <a:srgbClr val="FFFFFF"/>
                </a:solidFill>
                <a:cs typeface="Calibri"/>
              </a:rPr>
              <a:t>Would God agree with our rating?</a:t>
            </a:r>
          </a:p>
        </p:txBody>
      </p:sp>
    </p:spTree>
    <p:extLst>
      <p:ext uri="{BB962C8B-B14F-4D97-AF65-F5344CB8AC3E}">
        <p14:creationId xmlns:p14="http://schemas.microsoft.com/office/powerpoint/2010/main" val="429278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Self-Assessment Summary</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Our goals are</a:t>
            </a:r>
            <a:endParaRPr lang="en-US" sz="2600" dirty="0">
              <a:solidFill>
                <a:srgbClr val="999999"/>
              </a:solidFill>
              <a:cs typeface="Calibri"/>
            </a:endParaRPr>
          </a:p>
          <a:p>
            <a:pPr lvl="1"/>
            <a:r>
              <a:rPr lang="en-US" sz="2200" dirty="0">
                <a:solidFill>
                  <a:srgbClr val="FFFFFF"/>
                </a:solidFill>
                <a:cs typeface="Calibri"/>
              </a:rPr>
              <a:t>Walking in God's light</a:t>
            </a:r>
          </a:p>
          <a:p>
            <a:pPr lvl="1"/>
            <a:r>
              <a:rPr lang="en-US" sz="2200" dirty="0">
                <a:solidFill>
                  <a:srgbClr val="FFFFFF"/>
                </a:solidFill>
                <a:cs typeface="Calibri"/>
              </a:rPr>
              <a:t>Keeping God's commandments</a:t>
            </a:r>
          </a:p>
          <a:p>
            <a:pPr lvl="1"/>
            <a:r>
              <a:rPr lang="en-US" sz="2200" dirty="0">
                <a:solidFill>
                  <a:srgbClr val="FFFFFF"/>
                </a:solidFill>
                <a:cs typeface="Calibri"/>
              </a:rPr>
              <a:t>Loving one another</a:t>
            </a:r>
          </a:p>
          <a:p>
            <a:pPr lvl="1"/>
            <a:r>
              <a:rPr lang="en-US" sz="2200" dirty="0">
                <a:solidFill>
                  <a:srgbClr val="FFFFFF"/>
                </a:solidFill>
                <a:cs typeface="Calibri"/>
              </a:rPr>
              <a:t>Putting God before the world</a:t>
            </a:r>
          </a:p>
          <a:p>
            <a:pPr lvl="1"/>
            <a:r>
              <a:rPr lang="en-US" sz="2200" dirty="0">
                <a:solidFill>
                  <a:srgbClr val="FFFFFF"/>
                </a:solidFill>
                <a:cs typeface="Calibri"/>
              </a:rPr>
              <a:t>Holding to the truth</a:t>
            </a:r>
          </a:p>
          <a:p>
            <a:r>
              <a:rPr lang="en-US" sz="2600" dirty="0">
                <a:solidFill>
                  <a:srgbClr val="FFFFFF"/>
                </a:solidFill>
                <a:cs typeface="Calibri"/>
              </a:rPr>
              <a:t>How are we performing?</a:t>
            </a:r>
          </a:p>
          <a:p>
            <a:r>
              <a:rPr lang="en-US" sz="2600" dirty="0">
                <a:solidFill>
                  <a:srgbClr val="FFFFFF"/>
                </a:solidFill>
                <a:cs typeface="Calibri"/>
              </a:rPr>
              <a:t>Have we improved since our last assessment?</a:t>
            </a:r>
            <a:endParaRPr lang="en-US" sz="2200" dirty="0">
              <a:solidFill>
                <a:srgbClr val="FFFFFF"/>
              </a:solidFill>
              <a:cs typeface="Calibri"/>
            </a:endParaRPr>
          </a:p>
          <a:p>
            <a:r>
              <a:rPr lang="en-US" sz="2600" dirty="0">
                <a:solidFill>
                  <a:srgbClr val="FFFFFF"/>
                </a:solidFill>
                <a:cs typeface="Calibri"/>
              </a:rPr>
              <a:t>How can we improve before our next assessment?</a:t>
            </a:r>
          </a:p>
        </p:txBody>
      </p:sp>
    </p:spTree>
    <p:extLst>
      <p:ext uri="{BB962C8B-B14F-4D97-AF65-F5344CB8AC3E}">
        <p14:creationId xmlns:p14="http://schemas.microsoft.com/office/powerpoint/2010/main" val="169119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Self-Assessment Summary</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FFFFFF"/>
                </a:solidFill>
                <a:cs typeface="Calibri"/>
              </a:rPr>
              <a:t>1 John 5:13</a:t>
            </a:r>
          </a:p>
          <a:p>
            <a:pPr lvl="1"/>
            <a:r>
              <a:rPr lang="en-US" sz="2200" dirty="0">
                <a:ea typeface="+mn-lt"/>
                <a:cs typeface="+mn-lt"/>
              </a:rPr>
              <a:t>These things I have written to you who believe in the name of the Son of God, that you may know that you have eternal life, and that you may continue to believe in the name of the Son of God.</a:t>
            </a:r>
          </a:p>
          <a:p>
            <a:r>
              <a:rPr lang="en-US" sz="2600" dirty="0">
                <a:solidFill>
                  <a:srgbClr val="FFFFFF"/>
                </a:solidFill>
                <a:ea typeface="+mn-lt"/>
                <a:cs typeface="+mn-lt"/>
              </a:rPr>
              <a:t>John gives us:</a:t>
            </a:r>
          </a:p>
          <a:p>
            <a:pPr lvl="1"/>
            <a:r>
              <a:rPr lang="en-US" sz="2200" dirty="0">
                <a:solidFill>
                  <a:srgbClr val="FFFFFF"/>
                </a:solidFill>
                <a:ea typeface="+mn-lt"/>
                <a:cs typeface="+mn-lt"/>
              </a:rPr>
              <a:t>Assurance that eternal life will be given to those in God</a:t>
            </a:r>
          </a:p>
          <a:p>
            <a:pPr lvl="1"/>
            <a:r>
              <a:rPr lang="en-US" sz="2200" dirty="0">
                <a:solidFill>
                  <a:srgbClr val="FFFFFF"/>
                </a:solidFill>
                <a:ea typeface="+mn-lt"/>
                <a:cs typeface="+mn-lt"/>
              </a:rPr>
              <a:t>Encouragement when we do well and grow</a:t>
            </a:r>
          </a:p>
          <a:p>
            <a:pPr lvl="1"/>
            <a:r>
              <a:rPr lang="en-US" sz="2200" dirty="0">
                <a:solidFill>
                  <a:srgbClr val="FFFFFF"/>
                </a:solidFill>
                <a:ea typeface="+mn-lt"/>
                <a:cs typeface="+mn-lt"/>
              </a:rPr>
              <a:t>Motivation to better ourselves and grow closer to Him</a:t>
            </a:r>
            <a:endParaRPr lang="en-US" sz="2200" dirty="0">
              <a:solidFill>
                <a:srgbClr val="FFFFFF"/>
              </a:solidFill>
              <a:cs typeface="Calibri"/>
            </a:endParaRPr>
          </a:p>
        </p:txBody>
      </p:sp>
    </p:spTree>
    <p:extLst>
      <p:ext uri="{BB962C8B-B14F-4D97-AF65-F5344CB8AC3E}">
        <p14:creationId xmlns:p14="http://schemas.microsoft.com/office/powerpoint/2010/main" val="197505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54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Performance Reviews</a:t>
            </a:r>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Work self-assessment</a:t>
            </a:r>
          </a:p>
          <a:p>
            <a:pPr lvl="1"/>
            <a:r>
              <a:rPr lang="en-US" sz="2200" dirty="0">
                <a:cs typeface="Calibri"/>
              </a:rPr>
              <a:t>Done halfway through the year</a:t>
            </a:r>
          </a:p>
          <a:p>
            <a:pPr lvl="1"/>
            <a:r>
              <a:rPr lang="en-US" sz="2200" dirty="0">
                <a:cs typeface="Calibri"/>
              </a:rPr>
              <a:t>Employee gauges own progress toward goals</a:t>
            </a:r>
          </a:p>
          <a:p>
            <a:endParaRPr lang="en-US" sz="2600" dirty="0">
              <a:cs typeface="Calibri"/>
            </a:endParaRPr>
          </a:p>
          <a:p>
            <a:r>
              <a:rPr lang="en-US" sz="2600" dirty="0">
                <a:cs typeface="Calibri"/>
              </a:rPr>
              <a:t>Spiritual application</a:t>
            </a:r>
          </a:p>
          <a:p>
            <a:pPr lvl="1"/>
            <a:r>
              <a:rPr lang="en-US" sz="2200" dirty="0">
                <a:cs typeface="Calibri"/>
              </a:rPr>
              <a:t>2 Corinthians 13:5</a:t>
            </a:r>
          </a:p>
          <a:p>
            <a:pPr lvl="2"/>
            <a:r>
              <a:rPr lang="en-US" sz="1800" dirty="0">
                <a:ea typeface="+mn-lt"/>
                <a:cs typeface="+mn-lt"/>
              </a:rPr>
              <a:t>Examine yourselves as to whether you are in the faith. Test yourselves. Do you not know yourselves, that Jesus Christ is in you?—unless indeed you are disqualified.</a:t>
            </a:r>
            <a:endParaRPr lang="en-US" dirty="0"/>
          </a:p>
          <a:p>
            <a:pPr lvl="1"/>
            <a:r>
              <a:rPr lang="en-US" sz="2200" dirty="0">
                <a:ea typeface="+mn-lt"/>
                <a:cs typeface="+mn-lt"/>
              </a:rPr>
              <a:t>Opportunity to remind us of expectations</a:t>
            </a:r>
          </a:p>
          <a:p>
            <a:pPr lvl="1"/>
            <a:r>
              <a:rPr lang="en-US" sz="2200" dirty="0">
                <a:ea typeface="+mn-lt"/>
                <a:cs typeface="+mn-lt"/>
              </a:rPr>
              <a:t>Opportunity to measure our progress</a:t>
            </a:r>
          </a:p>
        </p:txBody>
      </p:sp>
    </p:spTree>
    <p:extLst>
      <p:ext uri="{BB962C8B-B14F-4D97-AF65-F5344CB8AC3E}">
        <p14:creationId xmlns:p14="http://schemas.microsoft.com/office/powerpoint/2010/main" val="259005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FE7A-72DA-4198-87E1-468FC40B485F}"/>
              </a:ext>
            </a:extLst>
          </p:cNvPr>
          <p:cNvSpPr>
            <a:spLocks noGrp="1"/>
          </p:cNvSpPr>
          <p:nvPr>
            <p:ph type="title"/>
          </p:nvPr>
        </p:nvSpPr>
        <p:spPr/>
        <p:txBody>
          <a:bodyPr>
            <a:normAutofit/>
          </a:bodyPr>
          <a:lstStyle/>
          <a:p>
            <a:r>
              <a:rPr lang="en-US" sz="4800" dirty="0">
                <a:solidFill>
                  <a:srgbClr val="B0DCFF"/>
                </a:solidFill>
                <a:cs typeface="Calibri Light"/>
              </a:rPr>
              <a:t>John's Self-Assessment</a:t>
            </a:r>
            <a:endParaRPr lang="en-US" dirty="0"/>
          </a:p>
        </p:txBody>
      </p:sp>
      <p:sp>
        <p:nvSpPr>
          <p:cNvPr id="3" name="Content Placeholder 2">
            <a:extLst>
              <a:ext uri="{FF2B5EF4-FFF2-40B4-BE49-F238E27FC236}">
                <a16:creationId xmlns:a16="http://schemas.microsoft.com/office/drawing/2014/main" id="{44C45AA9-85CA-4643-8259-FDDD3F28CD9E}"/>
              </a:ext>
            </a:extLst>
          </p:cNvPr>
          <p:cNvSpPr>
            <a:spLocks noGrp="1"/>
          </p:cNvSpPr>
          <p:nvPr>
            <p:ph idx="1"/>
          </p:nvPr>
        </p:nvSpPr>
        <p:spPr/>
        <p:txBody>
          <a:bodyPr vert="horz" lIns="91440" tIns="45720" rIns="91440" bIns="45720" rtlCol="0" anchor="t">
            <a:normAutofit/>
          </a:bodyPr>
          <a:lstStyle/>
          <a:p>
            <a:pPr marL="514350" indent="-514350">
              <a:buAutoNum type="romanUcPeriod"/>
            </a:pPr>
            <a:r>
              <a:rPr lang="en-US" b="1" dirty="0">
                <a:solidFill>
                  <a:srgbClr val="B0DCFF"/>
                </a:solidFill>
                <a:cs typeface="Calibri" panose="020F0502020204030204"/>
              </a:rPr>
              <a:t>Walk in God's Light</a:t>
            </a:r>
          </a:p>
        </p:txBody>
      </p:sp>
    </p:spTree>
    <p:extLst>
      <p:ext uri="{BB962C8B-B14F-4D97-AF65-F5344CB8AC3E}">
        <p14:creationId xmlns:p14="http://schemas.microsoft.com/office/powerpoint/2010/main" val="115384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 Walk in God's Light</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1 John 1:5-7</a:t>
            </a:r>
            <a:endParaRPr lang="en-US" dirty="0"/>
          </a:p>
          <a:p>
            <a:pPr lvl="1"/>
            <a:r>
              <a:rPr lang="en-US" sz="2200" dirty="0">
                <a:ea typeface="+mn-lt"/>
                <a:cs typeface="+mn-lt"/>
              </a:rPr>
              <a:t>This is the message which we have heard from Him and declare to you, that God is light and in Him is no darkness at all. If we say that we have fellowship with Him, and walk in darkness, we lie and do not practice the truth. But if we walk in the light as He is in the light, we have fellowship with one another, and the blood of Jesus Christ His Son cleanses us from all sin.</a:t>
            </a:r>
          </a:p>
          <a:p>
            <a:r>
              <a:rPr lang="en-US" sz="2600" dirty="0">
                <a:cs typeface="Calibri"/>
              </a:rPr>
              <a:t>Light is goodness, purity, righteousness</a:t>
            </a:r>
          </a:p>
          <a:p>
            <a:r>
              <a:rPr lang="en-US" sz="2600" dirty="0">
                <a:cs typeface="Calibri"/>
              </a:rPr>
              <a:t>To "walk in the light" means to walk righteously</a:t>
            </a:r>
          </a:p>
          <a:p>
            <a:pPr lvl="1"/>
            <a:r>
              <a:rPr lang="en-US" sz="2200" dirty="0">
                <a:cs typeface="Calibri"/>
              </a:rPr>
              <a:t>We must stay </a:t>
            </a:r>
            <a:r>
              <a:rPr lang="en-US" sz="2200" i="1" dirty="0">
                <a:cs typeface="Calibri"/>
              </a:rPr>
              <a:t>out</a:t>
            </a:r>
            <a:r>
              <a:rPr lang="en-US" sz="2200" dirty="0">
                <a:cs typeface="Calibri"/>
              </a:rPr>
              <a:t> of the dark!</a:t>
            </a:r>
          </a:p>
        </p:txBody>
      </p:sp>
    </p:spTree>
    <p:extLst>
      <p:ext uri="{BB962C8B-B14F-4D97-AF65-F5344CB8AC3E}">
        <p14:creationId xmlns:p14="http://schemas.microsoft.com/office/powerpoint/2010/main" val="401184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 Walk in God's Light</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999999"/>
                </a:solidFill>
                <a:cs typeface="Calibri"/>
              </a:rPr>
              <a:t>1 John 1:5-7</a:t>
            </a:r>
          </a:p>
          <a:p>
            <a:r>
              <a:rPr lang="en-US" sz="2600" dirty="0">
                <a:cs typeface="Calibri"/>
              </a:rPr>
              <a:t>Psalm 119:105</a:t>
            </a:r>
          </a:p>
          <a:p>
            <a:pPr lvl="1"/>
            <a:r>
              <a:rPr lang="en-US" sz="2200" dirty="0">
                <a:ea typeface="+mn-lt"/>
                <a:cs typeface="+mn-lt"/>
              </a:rPr>
              <a:t>Your word is a lamp to my feet</a:t>
            </a:r>
            <a:br>
              <a:rPr lang="en-US" sz="2200" dirty="0">
                <a:ea typeface="+mn-lt"/>
                <a:cs typeface="+mn-lt"/>
              </a:rPr>
            </a:br>
            <a:r>
              <a:rPr lang="en-US" sz="2200" dirty="0">
                <a:ea typeface="+mn-lt"/>
                <a:cs typeface="+mn-lt"/>
              </a:rPr>
              <a:t>And a light to my path.</a:t>
            </a:r>
          </a:p>
          <a:p>
            <a:r>
              <a:rPr lang="en-US" sz="2600" dirty="0">
                <a:cs typeface="Calibri"/>
              </a:rPr>
              <a:t>Proverbs 6:23</a:t>
            </a:r>
          </a:p>
          <a:p>
            <a:pPr lvl="1"/>
            <a:r>
              <a:rPr lang="en-US" sz="2200" dirty="0">
                <a:ea typeface="+mn-lt"/>
                <a:cs typeface="+mn-lt"/>
              </a:rPr>
              <a:t>For the commandment </a:t>
            </a:r>
            <a:r>
              <a:rPr lang="en-US" sz="2200" i="1" dirty="0">
                <a:ea typeface="+mn-lt"/>
                <a:cs typeface="+mn-lt"/>
              </a:rPr>
              <a:t>is</a:t>
            </a:r>
            <a:r>
              <a:rPr lang="en-US" sz="2200" dirty="0">
                <a:ea typeface="+mn-lt"/>
                <a:cs typeface="+mn-lt"/>
              </a:rPr>
              <a:t> a lamp,</a:t>
            </a:r>
            <a:br>
              <a:rPr lang="en-US" sz="2200" dirty="0">
                <a:ea typeface="+mn-lt"/>
                <a:cs typeface="+mn-lt"/>
              </a:rPr>
            </a:br>
            <a:r>
              <a:rPr lang="en-US" sz="2200" dirty="0">
                <a:ea typeface="+mn-lt"/>
                <a:cs typeface="+mn-lt"/>
              </a:rPr>
              <a:t>And the law a light;</a:t>
            </a:r>
            <a:br>
              <a:rPr lang="en-US" sz="2200" dirty="0">
                <a:ea typeface="+mn-lt"/>
                <a:cs typeface="+mn-lt"/>
              </a:rPr>
            </a:br>
            <a:r>
              <a:rPr lang="en-US" sz="2200" dirty="0">
                <a:ea typeface="+mn-lt"/>
                <a:cs typeface="+mn-lt"/>
              </a:rPr>
              <a:t>Reproofs of instruction </a:t>
            </a:r>
            <a:r>
              <a:rPr lang="en-US" sz="2200" i="1" dirty="0">
                <a:ea typeface="+mn-lt"/>
                <a:cs typeface="+mn-lt"/>
              </a:rPr>
              <a:t>are</a:t>
            </a:r>
            <a:r>
              <a:rPr lang="en-US" sz="2200" dirty="0">
                <a:ea typeface="+mn-lt"/>
                <a:cs typeface="+mn-lt"/>
              </a:rPr>
              <a:t> the way of life</a:t>
            </a:r>
          </a:p>
          <a:p>
            <a:r>
              <a:rPr lang="en-US" sz="2600" dirty="0">
                <a:cs typeface="Calibri"/>
              </a:rPr>
              <a:t>The Word of God is how we determine righteousness</a:t>
            </a:r>
          </a:p>
        </p:txBody>
      </p:sp>
    </p:spTree>
    <p:extLst>
      <p:ext uri="{BB962C8B-B14F-4D97-AF65-F5344CB8AC3E}">
        <p14:creationId xmlns:p14="http://schemas.microsoft.com/office/powerpoint/2010/main" val="98218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 Walk in God's Light</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solidFill>
                  <a:srgbClr val="999999"/>
                </a:solidFill>
                <a:cs typeface="Calibri"/>
              </a:rPr>
              <a:t>1 John 1:5-7</a:t>
            </a:r>
          </a:p>
          <a:p>
            <a:r>
              <a:rPr lang="en-US" sz="2600" dirty="0">
                <a:solidFill>
                  <a:srgbClr val="999999"/>
                </a:solidFill>
                <a:cs typeface="Calibri"/>
              </a:rPr>
              <a:t>Psalm 119:105, Proverbs 6:23</a:t>
            </a:r>
          </a:p>
          <a:p>
            <a:r>
              <a:rPr lang="en-US" sz="2600" dirty="0">
                <a:cs typeface="Calibri"/>
              </a:rPr>
              <a:t>John 8:12</a:t>
            </a:r>
          </a:p>
          <a:p>
            <a:pPr lvl="1"/>
            <a:r>
              <a:rPr lang="en-US" sz="2200" dirty="0">
                <a:ea typeface="+mn-lt"/>
                <a:cs typeface="+mn-lt"/>
              </a:rPr>
              <a:t>Then Jesus spoke to them again, saying, “I am the light of the world. He who follows Me shall not walk in darkness, but have the light of life.”</a:t>
            </a:r>
          </a:p>
          <a:p>
            <a:r>
              <a:rPr lang="en-US" sz="2600" dirty="0">
                <a:ea typeface="+mn-lt"/>
                <a:cs typeface="+mn-lt"/>
              </a:rPr>
              <a:t>Following Jesus requires walking in light</a:t>
            </a:r>
          </a:p>
        </p:txBody>
      </p:sp>
    </p:spTree>
    <p:extLst>
      <p:ext uri="{BB962C8B-B14F-4D97-AF65-F5344CB8AC3E}">
        <p14:creationId xmlns:p14="http://schemas.microsoft.com/office/powerpoint/2010/main" val="266694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a:xfrm>
            <a:off x="628650" y="365126"/>
            <a:ext cx="7886700" cy="481502"/>
          </a:xfrm>
        </p:spPr>
        <p:txBody>
          <a:bodyPr/>
          <a:lstStyle/>
          <a:p>
            <a:pPr algn="ctr"/>
            <a:r>
              <a:rPr lang="en-US" sz="2800" b="1" dirty="0">
                <a:solidFill>
                  <a:srgbClr val="B0DCFF"/>
                </a:solidFill>
                <a:cs typeface="Calibri Light"/>
              </a:rPr>
              <a:t>I. Walk in God's Light</a:t>
            </a:r>
            <a:endParaRPr lang="en-US" dirty="0"/>
          </a:p>
        </p:txBody>
      </p:sp>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a:xfrm>
            <a:off x="628650" y="1315672"/>
            <a:ext cx="7886700" cy="5212983"/>
          </a:xfrm>
        </p:spPr>
        <p:txBody>
          <a:bodyPr vert="horz" lIns="91440" tIns="45720" rIns="91440" bIns="45720" rtlCol="0" anchor="t">
            <a:normAutofit/>
          </a:bodyPr>
          <a:lstStyle/>
          <a:p>
            <a:r>
              <a:rPr lang="en-US" sz="2600" dirty="0">
                <a:cs typeface="Calibri"/>
              </a:rPr>
              <a:t>Our goal is to walk in light, not darkness</a:t>
            </a:r>
            <a:endParaRPr lang="en-US" sz="2600" dirty="0">
              <a:solidFill>
                <a:srgbClr val="999999"/>
              </a:solidFill>
              <a:cs typeface="Calibri"/>
            </a:endParaRPr>
          </a:p>
          <a:p>
            <a:r>
              <a:rPr lang="en-US" sz="2600" dirty="0">
                <a:solidFill>
                  <a:srgbClr val="FFFFFF"/>
                </a:solidFill>
                <a:cs typeface="Calibri"/>
              </a:rPr>
              <a:t>How would we rate our performance?</a:t>
            </a:r>
          </a:p>
          <a:p>
            <a:pPr lvl="1"/>
            <a:r>
              <a:rPr lang="en-US" sz="2200" dirty="0">
                <a:solidFill>
                  <a:srgbClr val="FFFFFF"/>
                </a:solidFill>
                <a:cs typeface="Calibri"/>
              </a:rPr>
              <a:t>Do we keep 'secret' sin?</a:t>
            </a:r>
          </a:p>
          <a:p>
            <a:pPr lvl="1"/>
            <a:r>
              <a:rPr lang="en-US" sz="2200" dirty="0">
                <a:solidFill>
                  <a:srgbClr val="FFFFFF"/>
                </a:solidFill>
                <a:cs typeface="Calibri"/>
              </a:rPr>
              <a:t>Do we excuse 'minor' sin?</a:t>
            </a:r>
          </a:p>
          <a:p>
            <a:pPr lvl="1"/>
            <a:r>
              <a:rPr lang="en-US" sz="2200" dirty="0">
                <a:solidFill>
                  <a:srgbClr val="FFFFFF"/>
                </a:solidFill>
                <a:cs typeface="Calibri"/>
              </a:rPr>
              <a:t>Do we bring our sin into the light and ask forgiveness?</a:t>
            </a:r>
          </a:p>
          <a:p>
            <a:r>
              <a:rPr lang="en-US" sz="2600" dirty="0">
                <a:solidFill>
                  <a:srgbClr val="FFFFFF"/>
                </a:solidFill>
                <a:cs typeface="Calibri"/>
              </a:rPr>
              <a:t>Would God agree with our rating?</a:t>
            </a:r>
          </a:p>
        </p:txBody>
      </p:sp>
    </p:spTree>
    <p:extLst>
      <p:ext uri="{BB962C8B-B14F-4D97-AF65-F5344CB8AC3E}">
        <p14:creationId xmlns:p14="http://schemas.microsoft.com/office/powerpoint/2010/main" val="258947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FE7A-72DA-4198-87E1-468FC40B485F}"/>
              </a:ext>
            </a:extLst>
          </p:cNvPr>
          <p:cNvSpPr>
            <a:spLocks noGrp="1"/>
          </p:cNvSpPr>
          <p:nvPr>
            <p:ph type="title"/>
          </p:nvPr>
        </p:nvSpPr>
        <p:spPr/>
        <p:txBody>
          <a:bodyPr>
            <a:normAutofit/>
          </a:bodyPr>
          <a:lstStyle/>
          <a:p>
            <a:r>
              <a:rPr lang="en-US" sz="4800" dirty="0">
                <a:solidFill>
                  <a:srgbClr val="B0DCFF"/>
                </a:solidFill>
                <a:cs typeface="Calibri Light"/>
              </a:rPr>
              <a:t>John's Self-Assessment</a:t>
            </a:r>
            <a:endParaRPr lang="en-US" dirty="0"/>
          </a:p>
        </p:txBody>
      </p:sp>
      <p:sp>
        <p:nvSpPr>
          <p:cNvPr id="3" name="Content Placeholder 2">
            <a:extLst>
              <a:ext uri="{FF2B5EF4-FFF2-40B4-BE49-F238E27FC236}">
                <a16:creationId xmlns:a16="http://schemas.microsoft.com/office/drawing/2014/main" id="{44C45AA9-85CA-4643-8259-FDDD3F28CD9E}"/>
              </a:ext>
            </a:extLst>
          </p:cNvPr>
          <p:cNvSpPr>
            <a:spLocks noGrp="1"/>
          </p:cNvSpPr>
          <p:nvPr>
            <p:ph idx="1"/>
          </p:nvPr>
        </p:nvSpPr>
        <p:spPr/>
        <p:txBody>
          <a:bodyPr vert="horz" lIns="91440" tIns="45720" rIns="91440" bIns="45720" rtlCol="0" anchor="t">
            <a:normAutofit/>
          </a:bodyPr>
          <a:lstStyle/>
          <a:p>
            <a:pPr marL="514350" indent="-514350">
              <a:buAutoNum type="romanUcPeriod"/>
            </a:pPr>
            <a:r>
              <a:rPr lang="en-US" dirty="0">
                <a:solidFill>
                  <a:srgbClr val="999999"/>
                </a:solidFill>
                <a:cs typeface="Calibri" panose="020F0502020204030204"/>
              </a:rPr>
              <a:t>Walk in God's Light</a:t>
            </a:r>
          </a:p>
          <a:p>
            <a:pPr marL="514350" indent="-514350">
              <a:buAutoNum type="romanUcPeriod"/>
            </a:pPr>
            <a:r>
              <a:rPr lang="en-US" b="1" dirty="0">
                <a:solidFill>
                  <a:srgbClr val="B0DCFF"/>
                </a:solidFill>
                <a:cs typeface="Calibri" panose="020F0502020204030204"/>
              </a:rPr>
              <a:t>Keep God's Commandments</a:t>
            </a:r>
          </a:p>
        </p:txBody>
      </p:sp>
    </p:spTree>
    <p:extLst>
      <p:ext uri="{BB962C8B-B14F-4D97-AF65-F5344CB8AC3E}">
        <p14:creationId xmlns:p14="http://schemas.microsoft.com/office/powerpoint/2010/main" val="2164898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TotalTime>
  <Words>3778</Words>
  <Application>Microsoft Office PowerPoint</Application>
  <PresentationFormat>On-screen Show (4:3)</PresentationFormat>
  <Paragraphs>290</Paragraphs>
  <Slides>29</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John's Self-Assessment</vt:lpstr>
      <vt:lpstr>Performance Reviews</vt:lpstr>
      <vt:lpstr>Performance Reviews</vt:lpstr>
      <vt:lpstr>John's Self-Assessment</vt:lpstr>
      <vt:lpstr>I. Walk in God's Light</vt:lpstr>
      <vt:lpstr>I. Walk in God's Light</vt:lpstr>
      <vt:lpstr>I. Walk in God's Light</vt:lpstr>
      <vt:lpstr>I. Walk in God's Light</vt:lpstr>
      <vt:lpstr>John's Self-Assessment</vt:lpstr>
      <vt:lpstr>II. Keep God's Commandments</vt:lpstr>
      <vt:lpstr>II. Keep God's Commandments</vt:lpstr>
      <vt:lpstr>II. Keep God's Commandments</vt:lpstr>
      <vt:lpstr>John's Self-Assessment</vt:lpstr>
      <vt:lpstr>III. Love One Another</vt:lpstr>
      <vt:lpstr>III. Love One Another</vt:lpstr>
      <vt:lpstr>III. Love One Another</vt:lpstr>
      <vt:lpstr>III. Love One Another</vt:lpstr>
      <vt:lpstr>John's Self-Assessment</vt:lpstr>
      <vt:lpstr>IV. Put God Before the World</vt:lpstr>
      <vt:lpstr>IV. Put God Before the World</vt:lpstr>
      <vt:lpstr>IV. Put God Before the World</vt:lpstr>
      <vt:lpstr>IV. Put God Before the World</vt:lpstr>
      <vt:lpstr>John's Self-Assessment</vt:lpstr>
      <vt:lpstr>V. Hold to the Truth</vt:lpstr>
      <vt:lpstr>V. Hold to the Truth</vt:lpstr>
      <vt:lpstr>V. Hold to the Truth</vt:lpstr>
      <vt:lpstr>Self-Assessment Summary</vt:lpstr>
      <vt:lpstr>Self-Assessment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 Johnson</dc:creator>
  <cp:lastModifiedBy>Ty Johnson</cp:lastModifiedBy>
  <cp:revision>1821</cp:revision>
  <dcterms:created xsi:type="dcterms:W3CDTF">2022-01-14T13:50:44Z</dcterms:created>
  <dcterms:modified xsi:type="dcterms:W3CDTF">2022-01-26T23:09:59Z</dcterms:modified>
</cp:coreProperties>
</file>