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18"/>
  </p:notesMasterIdLst>
  <p:sldIdLst>
    <p:sldId id="305" r:id="rId3"/>
    <p:sldId id="373" r:id="rId4"/>
    <p:sldId id="428" r:id="rId5"/>
    <p:sldId id="473" r:id="rId6"/>
    <p:sldId id="474" r:id="rId7"/>
    <p:sldId id="475" r:id="rId8"/>
    <p:sldId id="454" r:id="rId9"/>
    <p:sldId id="429" r:id="rId10"/>
    <p:sldId id="476" r:id="rId11"/>
    <p:sldId id="477" r:id="rId12"/>
    <p:sldId id="482" r:id="rId13"/>
    <p:sldId id="478" r:id="rId14"/>
    <p:sldId id="483" r:id="rId15"/>
    <p:sldId id="479" r:id="rId16"/>
    <p:sldId id="484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CCFFFF"/>
    <a:srgbClr val="CCFFCC"/>
    <a:srgbClr val="CCECFF"/>
    <a:srgbClr val="FFFF99"/>
    <a:srgbClr val="800000"/>
    <a:srgbClr val="CC0066"/>
    <a:srgbClr val="777777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275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25248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92224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8362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1496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4244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2583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64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6382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139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090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191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nkjv?ref=BibleNKJV.Ac2.5&amp;off=21&amp;ctx=he+Crowd%E2%80%99s+Response%0a~5%C2%A0And+there+were+dw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066800" y="762000"/>
            <a:ext cx="70104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Pressing on the Upward Way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ounded Rectangle 1">
            <a:extLst>
              <a:ext uri="{FF2B5EF4-FFF2-40B4-BE49-F238E27FC236}">
                <a16:creationId xmlns:a16="http://schemas.microsoft.com/office/drawing/2014/main" id="{FE428FB4-FA1D-40F9-B4A1-34BEA34A6C2F}"/>
              </a:ext>
            </a:extLst>
          </p:cNvPr>
          <p:cNvSpPr/>
          <p:nvPr/>
        </p:nvSpPr>
        <p:spPr bwMode="auto">
          <a:xfrm>
            <a:off x="1066800" y="2362200"/>
            <a:ext cx="7010400" cy="1371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+mn-lt"/>
              </a:rPr>
              <a:t>NT regularly uses OT characters to teach moral and spiritual  lessons</a:t>
            </a:r>
            <a:endParaRPr kumimoji="0" lang="en-US" sz="320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Thessalonica – </a:t>
            </a:r>
            <a:r>
              <a:rPr lang="en-US" altLang="en-US" sz="3600" dirty="0">
                <a:solidFill>
                  <a:schemeClr val="bg1"/>
                </a:solidFill>
              </a:rPr>
              <a:t>Acts 17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70C7D8-9A71-4DB6-AE2E-8C4B8E6C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Synagogue (Thessalonica), 1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Customary practice, 2-3</a:t>
            </a:r>
          </a:p>
          <a:p>
            <a:r>
              <a:rPr lang="en-US" dirty="0">
                <a:solidFill>
                  <a:schemeClr val="bg1"/>
                </a:solidFill>
              </a:rPr>
              <a:t>Some were persuaded, 4</a:t>
            </a:r>
          </a:p>
          <a:p>
            <a:pPr lvl="1"/>
            <a:r>
              <a:rPr lang="en-US" sz="3100" dirty="0">
                <a:solidFill>
                  <a:schemeClr val="bg1"/>
                </a:solidFill>
              </a:rPr>
              <a:t>Could this explain </a:t>
            </a:r>
            <a:r>
              <a:rPr lang="en-US" sz="3100" u="sng" dirty="0">
                <a:solidFill>
                  <a:schemeClr val="bg1"/>
                </a:solidFill>
              </a:rPr>
              <a:t>1 Thes.5:12</a:t>
            </a:r>
            <a:r>
              <a:rPr lang="en-US" sz="3100" dirty="0">
                <a:solidFill>
                  <a:schemeClr val="bg1"/>
                </a:solidFill>
              </a:rPr>
              <a:t>?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E0E91B-F9A0-4E51-895C-D0AFE3C21A0B}"/>
              </a:ext>
            </a:extLst>
          </p:cNvPr>
          <p:cNvSpPr/>
          <p:nvPr/>
        </p:nvSpPr>
        <p:spPr>
          <a:xfrm>
            <a:off x="961535" y="3619892"/>
            <a:ext cx="7239000" cy="20574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baseline="30000" dirty="0"/>
              <a:t>12</a:t>
            </a:r>
            <a:r>
              <a:rPr lang="en-US" sz="3100" dirty="0"/>
              <a:t>  </a:t>
            </a:r>
            <a:r>
              <a:rPr lang="en-US" sz="3100" dirty="0">
                <a:solidFill>
                  <a:srgbClr val="FFFFCC"/>
                </a:solidFill>
              </a:rPr>
              <a:t>And we urge you, brethren, to </a:t>
            </a:r>
            <a:r>
              <a:rPr lang="en-US" sz="3100" dirty="0" err="1">
                <a:solidFill>
                  <a:srgbClr val="FFFFCC"/>
                </a:solidFill>
              </a:rPr>
              <a:t>recog-nize</a:t>
            </a:r>
            <a:r>
              <a:rPr lang="en-US" sz="3100" dirty="0">
                <a:solidFill>
                  <a:srgbClr val="FFFFCC"/>
                </a:solidFill>
              </a:rPr>
              <a:t> those who labor among you, and are over you in the Lord and admonish you . . .</a:t>
            </a:r>
          </a:p>
        </p:txBody>
      </p:sp>
    </p:spTree>
    <p:extLst>
      <p:ext uri="{BB962C8B-B14F-4D97-AF65-F5344CB8AC3E}">
        <p14:creationId xmlns:p14="http://schemas.microsoft.com/office/powerpoint/2010/main" val="218872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Corinth – Acts 18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70C7D8-9A71-4DB6-AE2E-8C4B8E6C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Crispus, chief ruler of synagogue </a:t>
            </a:r>
          </a:p>
          <a:p>
            <a:pPr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</a:rPr>
              <a:t>Would bring qualifications and experiences with him . . .  [As 1 Th.5:12?]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100" dirty="0">
                <a:solidFill>
                  <a:schemeClr val="bg1"/>
                </a:solidFill>
              </a:rPr>
              <a:t>Because of OT training, they were not novices.    </a:t>
            </a:r>
            <a:r>
              <a:rPr lang="en-US" sz="3100" u="sng" dirty="0">
                <a:solidFill>
                  <a:schemeClr val="bg1"/>
                </a:solidFill>
              </a:rPr>
              <a:t>Lk.2:25-35</a:t>
            </a:r>
          </a:p>
        </p:txBody>
      </p:sp>
      <p:sp>
        <p:nvSpPr>
          <p:cNvPr id="9" name="Rounded Rectangle 3">
            <a:extLst>
              <a:ext uri="{FF2B5EF4-FFF2-40B4-BE49-F238E27FC236}">
                <a16:creationId xmlns:a16="http://schemas.microsoft.com/office/drawing/2014/main" id="{D4D49023-B2C3-4725-90AC-8722CAB6F4C4}"/>
              </a:ext>
            </a:extLst>
          </p:cNvPr>
          <p:cNvSpPr/>
          <p:nvPr/>
        </p:nvSpPr>
        <p:spPr bwMode="auto">
          <a:xfrm>
            <a:off x="1295400" y="3886200"/>
            <a:ext cx="6553200" cy="22098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400" kern="0" dirty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Spiritual gifts could not supply moral, social, and family qualities.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Would</a:t>
            </a:r>
            <a:r>
              <a:rPr kumimoji="0" lang="en-US" sz="3400" i="0" u="none" strike="noStrike" kern="0" cap="none" spc="0" normalizeH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supply information necessary for teaching and serving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43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3908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Some may have been proselytes:  </a:t>
            </a:r>
            <a:br>
              <a:rPr lang="en-US" altLang="en-US" sz="3600" dirty="0">
                <a:solidFill>
                  <a:srgbClr val="FFFF00"/>
                </a:solidFill>
              </a:rPr>
            </a:br>
            <a:r>
              <a:rPr lang="en-US" altLang="en-US" sz="3600" dirty="0">
                <a:solidFill>
                  <a:schemeClr val="bg1"/>
                </a:solidFill>
              </a:rPr>
              <a:t>Acts 10, Cornelius </a:t>
            </a:r>
            <a:r>
              <a:rPr lang="en-US" altLang="en-US" sz="3200" dirty="0">
                <a:solidFill>
                  <a:schemeClr val="bg1"/>
                </a:solidFill>
              </a:rPr>
              <a:t>(devout, v.2)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70C7D8-9A71-4DB6-AE2E-8C4B8E6C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pPr marL="457200" lvl="1" indent="0">
              <a:buNone/>
            </a:pPr>
            <a:endParaRPr lang="en-US" sz="31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Acts 13:16, Israelites and God-fearers (26)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Acts 13:42-43, Jews and devout proselytes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510496A-4166-4CB5-8A2D-1E4DE2CDE4BA}"/>
              </a:ext>
            </a:extLst>
          </p:cNvPr>
          <p:cNvSpPr/>
          <p:nvPr/>
        </p:nvSpPr>
        <p:spPr bwMode="auto">
          <a:xfrm>
            <a:off x="2038546" y="1143000"/>
            <a:ext cx="5070987" cy="1447800"/>
          </a:xfrm>
          <a:prstGeom prst="ellipse">
            <a:avLst/>
          </a:prstGeom>
          <a:solidFill>
            <a:srgbClr val="FFFFCC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Devout: reverent, God-fearing</a:t>
            </a:r>
          </a:p>
        </p:txBody>
      </p:sp>
      <p:sp>
        <p:nvSpPr>
          <p:cNvPr id="6" name="Rounded Rectangle 4">
            <a:extLst>
              <a:ext uri="{FF2B5EF4-FFF2-40B4-BE49-F238E27FC236}">
                <a16:creationId xmlns:a16="http://schemas.microsoft.com/office/drawing/2014/main" id="{83DE2567-E947-45C2-AB13-EA154D6E378A}"/>
              </a:ext>
            </a:extLst>
          </p:cNvPr>
          <p:cNvSpPr/>
          <p:nvPr/>
        </p:nvSpPr>
        <p:spPr bwMode="auto">
          <a:xfrm>
            <a:off x="428135" y="2971800"/>
            <a:ext cx="2667000" cy="16002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Acts 2:5, 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rPr>
              <a:t>faithful</a:t>
            </a:r>
            <a:b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rPr>
            </a:b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rPr>
              <a:t>Jews</a:t>
            </a:r>
          </a:p>
        </p:txBody>
      </p:sp>
      <p:sp>
        <p:nvSpPr>
          <p:cNvPr id="7" name="Rounded Rectangle 5">
            <a:extLst>
              <a:ext uri="{FF2B5EF4-FFF2-40B4-BE49-F238E27FC236}">
                <a16:creationId xmlns:a16="http://schemas.microsoft.com/office/drawing/2014/main" id="{0F80ADFC-FB98-4E98-9255-6239229C1322}"/>
              </a:ext>
            </a:extLst>
          </p:cNvPr>
          <p:cNvSpPr/>
          <p:nvPr/>
        </p:nvSpPr>
        <p:spPr bwMode="auto">
          <a:xfrm>
            <a:off x="6066935" y="2971800"/>
            <a:ext cx="2667000" cy="16002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Acts 8:2,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rPr>
              <a:t>faithful Christians</a:t>
            </a:r>
          </a:p>
        </p:txBody>
      </p:sp>
      <p:sp>
        <p:nvSpPr>
          <p:cNvPr id="8" name="Rounded Rectangle 8">
            <a:extLst>
              <a:ext uri="{FF2B5EF4-FFF2-40B4-BE49-F238E27FC236}">
                <a16:creationId xmlns:a16="http://schemas.microsoft.com/office/drawing/2014/main" id="{6CC23AF4-6D3D-4D66-8B48-03346C23A469}"/>
              </a:ext>
            </a:extLst>
          </p:cNvPr>
          <p:cNvSpPr/>
          <p:nvPr/>
        </p:nvSpPr>
        <p:spPr bwMode="auto">
          <a:xfrm>
            <a:off x="3247535" y="2971800"/>
            <a:ext cx="2667000" cy="16002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Acts 10:2,7 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rPr>
              <a:t>faithful Gentiles</a:t>
            </a:r>
          </a:p>
        </p:txBody>
      </p:sp>
      <p:sp>
        <p:nvSpPr>
          <p:cNvPr id="10" name="Down Arrow 6">
            <a:extLst>
              <a:ext uri="{FF2B5EF4-FFF2-40B4-BE49-F238E27FC236}">
                <a16:creationId xmlns:a16="http://schemas.microsoft.com/office/drawing/2014/main" id="{1D9C4D33-5EB3-49E3-A7AB-2D9FB20A2ADE}"/>
              </a:ext>
            </a:extLst>
          </p:cNvPr>
          <p:cNvSpPr/>
          <p:nvPr/>
        </p:nvSpPr>
        <p:spPr bwMode="auto">
          <a:xfrm rot="1453510">
            <a:off x="2230039" y="1729167"/>
            <a:ext cx="956187" cy="1526384"/>
          </a:xfrm>
          <a:prstGeom prst="downArrow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1" name="Down Arrow 7">
            <a:extLst>
              <a:ext uri="{FF2B5EF4-FFF2-40B4-BE49-F238E27FC236}">
                <a16:creationId xmlns:a16="http://schemas.microsoft.com/office/drawing/2014/main" id="{6F62F92E-CBC4-4AFD-B311-DF66018F53D2}"/>
              </a:ext>
            </a:extLst>
          </p:cNvPr>
          <p:cNvSpPr/>
          <p:nvPr/>
        </p:nvSpPr>
        <p:spPr bwMode="auto">
          <a:xfrm rot="20058857">
            <a:off x="5875143" y="1742031"/>
            <a:ext cx="956187" cy="1526384"/>
          </a:xfrm>
          <a:prstGeom prst="downArrow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2" name="Down Arrow 9">
            <a:extLst>
              <a:ext uri="{FF2B5EF4-FFF2-40B4-BE49-F238E27FC236}">
                <a16:creationId xmlns:a16="http://schemas.microsoft.com/office/drawing/2014/main" id="{622F83DD-1BD0-43F7-A000-E55FB538945B}"/>
              </a:ext>
            </a:extLst>
          </p:cNvPr>
          <p:cNvSpPr/>
          <p:nvPr/>
        </p:nvSpPr>
        <p:spPr bwMode="auto">
          <a:xfrm>
            <a:off x="4101294" y="1763726"/>
            <a:ext cx="956187" cy="1526384"/>
          </a:xfrm>
          <a:prstGeom prst="downArrow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9248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God-fearers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70C7D8-9A71-4DB6-AE2E-8C4B8E6C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/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“In the Acts, ‘proselytes of the gate’ are called [‘men that worship God’]…and simply </a:t>
            </a:r>
            <a:r>
              <a:rPr lang="en-US" sz="2800" dirty="0">
                <a:solidFill>
                  <a:schemeClr val="bg1"/>
                </a:solidFill>
              </a:rPr>
              <a:t>[R.V. </a:t>
            </a:r>
            <a:r>
              <a:rPr lang="en-US" sz="3100" dirty="0">
                <a:solidFill>
                  <a:schemeClr val="bg1"/>
                </a:solidFill>
              </a:rPr>
              <a:t>devout proselytes] “</a:t>
            </a:r>
            <a:r>
              <a:rPr lang="en-US" sz="1800" dirty="0">
                <a:solidFill>
                  <a:schemeClr val="bg1"/>
                </a:solidFill>
              </a:rPr>
              <a:t>–Th. 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“Term applied to former polytheists who accepted the ethical monotheism of Israel and attended the synagogue, but who did not obligate themselves to keep the whole Mosaic law” (particularly circumcision)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1800" dirty="0">
                <a:solidFill>
                  <a:schemeClr val="bg1"/>
                </a:solidFill>
              </a:rPr>
              <a:t>– BDAG.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Lydia, 16:14  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Justus, 18:7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Devout Greeks, 17:4 </a:t>
            </a:r>
          </a:p>
        </p:txBody>
      </p:sp>
    </p:spTree>
    <p:extLst>
      <p:ext uri="{BB962C8B-B14F-4D97-AF65-F5344CB8AC3E}">
        <p14:creationId xmlns:p14="http://schemas.microsoft.com/office/powerpoint/2010/main" val="325842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So what?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70C7D8-9A71-4DB6-AE2E-8C4B8E6C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/>
          <a:lstStyle/>
          <a:p>
            <a:pPr marL="395288" indent="-395288">
              <a:buNone/>
            </a:pPr>
            <a:r>
              <a:rPr lang="en-US" sz="2400" dirty="0">
                <a:solidFill>
                  <a:srgbClr val="FFFF00"/>
                </a:solidFill>
              </a:rPr>
              <a:t>1. </a:t>
            </a:r>
            <a:r>
              <a:rPr lang="en-US" sz="3100" dirty="0">
                <a:solidFill>
                  <a:srgbClr val="FFC000"/>
                </a:solidFill>
              </a:rPr>
              <a:t>“NT is false; no one could meet these qualifications in short time”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FF"/>
                </a:solidFill>
              </a:rPr>
              <a:t>True if start from scratch 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FF"/>
                </a:solidFill>
              </a:rPr>
              <a:t>False if devout students of OT  [Stephen, Philip, et al., </a:t>
            </a:r>
            <a:r>
              <a:rPr lang="en-US" sz="3100" dirty="0">
                <a:solidFill>
                  <a:schemeClr val="bg1"/>
                </a:solidFill>
              </a:rPr>
              <a:t>Ac.6-7]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sz="2400" dirty="0">
                <a:solidFill>
                  <a:srgbClr val="FFFF00"/>
                </a:solidFill>
              </a:rPr>
              <a:t>2. </a:t>
            </a:r>
            <a:r>
              <a:rPr lang="en-US" sz="3100" dirty="0">
                <a:solidFill>
                  <a:srgbClr val="FFC000"/>
                </a:solidFill>
              </a:rPr>
              <a:t>“No one could meet every qualification; they apply to group.”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FF"/>
                </a:solidFill>
              </a:rPr>
              <a:t>Consider Saul – </a:t>
            </a:r>
            <a:r>
              <a:rPr lang="en-US" sz="3100" u="sng" dirty="0">
                <a:solidFill>
                  <a:srgbClr val="CCFFFF"/>
                </a:solidFill>
              </a:rPr>
              <a:t>apostle</a:t>
            </a:r>
            <a:r>
              <a:rPr lang="en-US" sz="3100" dirty="0">
                <a:solidFill>
                  <a:srgbClr val="CCFFFF"/>
                </a:solidFill>
              </a:rPr>
              <a:t> </a:t>
            </a:r>
            <a:r>
              <a:rPr lang="en-US" sz="3100" u="sng" dirty="0">
                <a:solidFill>
                  <a:srgbClr val="CCFFFF"/>
                </a:solidFill>
              </a:rPr>
              <a:t>Paul</a:t>
            </a:r>
            <a:r>
              <a:rPr lang="en-US" sz="3100" dirty="0">
                <a:solidFill>
                  <a:srgbClr val="CCFFFF"/>
                </a:solidFill>
              </a:rPr>
              <a:t>…</a:t>
            </a:r>
            <a:endParaRPr lang="en-US" sz="31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FF00"/>
                </a:solidFill>
              </a:rPr>
              <a:t>3. </a:t>
            </a:r>
            <a:r>
              <a:rPr lang="en-US" sz="3100" dirty="0">
                <a:solidFill>
                  <a:srgbClr val="FFC000"/>
                </a:solidFill>
              </a:rPr>
              <a:t>“May be true but I can’t do it”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FF"/>
                </a:solidFill>
              </a:rPr>
              <a:t>We have OT </a:t>
            </a:r>
            <a:r>
              <a:rPr lang="en-US" sz="3100" u="sng" dirty="0">
                <a:solidFill>
                  <a:srgbClr val="CCFFFF"/>
                </a:solidFill>
              </a:rPr>
              <a:t>and</a:t>
            </a:r>
            <a:r>
              <a:rPr lang="en-US" sz="3100" dirty="0">
                <a:solidFill>
                  <a:srgbClr val="CCFFFF"/>
                </a:solidFill>
              </a:rPr>
              <a:t> NT!  </a:t>
            </a:r>
          </a:p>
          <a:p>
            <a:pPr marL="0" indent="0">
              <a:buNone/>
            </a:pPr>
            <a:endParaRPr lang="en-US" sz="3100" dirty="0">
              <a:solidFill>
                <a:schemeClr val="bg1"/>
              </a:solidFill>
            </a:endParaRPr>
          </a:p>
          <a:p>
            <a:endParaRPr lang="en-US" sz="31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Bent-Up Arrow 3">
            <a:extLst>
              <a:ext uri="{FF2B5EF4-FFF2-40B4-BE49-F238E27FC236}">
                <a16:creationId xmlns:a16="http://schemas.microsoft.com/office/drawing/2014/main" id="{C99BC12B-856F-4383-A8DC-E116F860391B}"/>
              </a:ext>
            </a:extLst>
          </p:cNvPr>
          <p:cNvSpPr/>
          <p:nvPr/>
        </p:nvSpPr>
        <p:spPr bwMode="auto">
          <a:xfrm>
            <a:off x="7162800" y="3200400"/>
            <a:ext cx="762000" cy="1371600"/>
          </a:xfrm>
          <a:prstGeom prst="bentUpArrow">
            <a:avLst>
              <a:gd name="adj1" fmla="val 25000"/>
              <a:gd name="adj2" fmla="val 24438"/>
              <a:gd name="adj3" fmla="val 25000"/>
            </a:avLst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5511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Note Well…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70C7D8-9A71-4DB6-AE2E-8C4B8E6C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/>
          <a:lstStyle/>
          <a:p>
            <a:pPr marL="339725" indent="-339725">
              <a:buNone/>
            </a:pPr>
            <a:r>
              <a:rPr lang="en-US" sz="2400" dirty="0">
                <a:solidFill>
                  <a:srgbClr val="FF0000"/>
                </a:solidFill>
              </a:rPr>
              <a:t>1. </a:t>
            </a:r>
            <a:r>
              <a:rPr lang="en-US" sz="3100" dirty="0">
                <a:solidFill>
                  <a:srgbClr val="CCFFCC"/>
                </a:solidFill>
              </a:rPr>
              <a:t>Devout, daily study can produce wonderful results over many years </a:t>
            </a:r>
            <a:r>
              <a:rPr lang="en-US" sz="3100" dirty="0">
                <a:solidFill>
                  <a:schemeClr val="bg1"/>
                </a:solidFill>
              </a:rPr>
              <a:t>(Dt.6). 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This mindset should describe every modern parent…</a:t>
            </a:r>
          </a:p>
          <a:p>
            <a:pPr marL="339725" indent="-339725">
              <a:spcAft>
                <a:spcPts val="900"/>
              </a:spcAft>
              <a:buNone/>
            </a:pPr>
            <a:r>
              <a:rPr lang="en-US" sz="2400" dirty="0">
                <a:solidFill>
                  <a:srgbClr val="FF0000"/>
                </a:solidFill>
              </a:rPr>
              <a:t>2. </a:t>
            </a:r>
            <a:r>
              <a:rPr lang="en-US" sz="3100" dirty="0">
                <a:solidFill>
                  <a:srgbClr val="CCFFCC"/>
                </a:solidFill>
              </a:rPr>
              <a:t>Elders are strong Christians who have studied the Word seriously and have eagerly put it into practice.</a:t>
            </a:r>
            <a:endParaRPr lang="en-US" sz="3100" dirty="0">
              <a:solidFill>
                <a:srgbClr val="FFC000"/>
              </a:solidFill>
            </a:endParaRPr>
          </a:p>
          <a:p>
            <a:pPr marL="339725" indent="-339725">
              <a:buNone/>
            </a:pPr>
            <a:r>
              <a:rPr lang="en-US" sz="2400" dirty="0">
                <a:solidFill>
                  <a:srgbClr val="FF0000"/>
                </a:solidFill>
              </a:rPr>
              <a:t>3. </a:t>
            </a:r>
            <a:r>
              <a:rPr lang="en-US" sz="3100" dirty="0">
                <a:solidFill>
                  <a:srgbClr val="CCFFCC"/>
                </a:solidFill>
              </a:rPr>
              <a:t>Most qualifications of elders are required of (and possessed by) every strong Christian.  </a:t>
            </a:r>
          </a:p>
          <a:p>
            <a:pPr marL="0" indent="0">
              <a:buNone/>
            </a:pPr>
            <a:endParaRPr lang="en-US" sz="3100" dirty="0">
              <a:solidFill>
                <a:schemeClr val="bg1"/>
              </a:solidFill>
            </a:endParaRPr>
          </a:p>
          <a:p>
            <a:endParaRPr lang="en-US" sz="31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15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1046" y="6096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Old Testament Excellence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 marL="339725" indent="-339725">
              <a:spcAft>
                <a:spcPts val="12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Above reproach; free of disreputable habits. 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Pr.22:1.   Dn.6</a:t>
            </a:r>
          </a:p>
          <a:p>
            <a:pPr marL="339725" indent="-339725">
              <a:spcAft>
                <a:spcPts val="12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Excellence in marriage. 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Jg.14-16; </a:t>
            </a:r>
            <a:b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K.11;  21.    Ruth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Stewardship.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Gn.24.   Gn.39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4.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Unselfishness.   (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Mt.7:12)   Lv.19:…18</a:t>
            </a:r>
          </a:p>
          <a:p>
            <a:pPr marL="339725" indent="-339725">
              <a:spcAft>
                <a:spcPts val="12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5.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Bridled temper. 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Gn.16.    Ec.7:9.   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6.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Unapproved examples.  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Gn.4:5.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Est.1.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7.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Sobriety.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Pr.23:29-35.     Noah, Gn.9</a:t>
            </a:r>
          </a:p>
          <a:p>
            <a:pPr marL="0" indent="0">
              <a:spcAft>
                <a:spcPts val="300"/>
              </a:spcAft>
              <a:buNone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96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8.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 violent.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Pr.26:21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9.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 greedy. 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K.5, Gehazi.    Pr.30:7-9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10.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Gentle.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Pr.25:15</a:t>
            </a:r>
          </a:p>
          <a:p>
            <a:pPr marL="519113" indent="-519113">
              <a:spcAft>
                <a:spcPts val="12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11.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Child training.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Dt.6.   Jer.35.   Proverbs.  Eli.    Zacharias and Elizabeth, Lk.1.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12.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Hospitality.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Gn.18-19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13.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Love what is good.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Am.5:15</a:t>
            </a: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37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14. 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Sensible; curb worldly desires.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Gn.41:39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15. 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Righteous.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Job 1:1, 8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16. 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Holy, devout, pious.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Lv.19:2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17. 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Self-controlled.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Dn.1:8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18. 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Dependent on Word. 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Ps.119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19. 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Able to teach Word.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 Ezr.7;   Neh.8.  </a:t>
            </a:r>
            <a:b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	2 Chr.17:7-9 </a:t>
            </a:r>
          </a:p>
          <a:p>
            <a:pPr marL="0" indent="0">
              <a:spcAft>
                <a:spcPts val="3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81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886950" y="609600"/>
            <a:ext cx="5352893" cy="609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Old Testament Excellence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A7174C76-0A6D-47E6-ACE6-4857139A1807}"/>
              </a:ext>
            </a:extLst>
          </p:cNvPr>
          <p:cNvSpPr/>
          <p:nvPr/>
        </p:nvSpPr>
        <p:spPr bwMode="auto">
          <a:xfrm>
            <a:off x="1009846" y="14478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New Testament Application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C81B4976-D84B-470E-8B26-5FD3FADF120D}"/>
              </a:ext>
            </a:extLst>
          </p:cNvPr>
          <p:cNvSpPr/>
          <p:nvPr/>
        </p:nvSpPr>
        <p:spPr bwMode="auto">
          <a:xfrm>
            <a:off x="1943492" y="3124200"/>
            <a:ext cx="5257800" cy="1676400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</a:rPr>
              <a:t>The list </a:t>
            </a: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(1</a:t>
            </a:r>
            <a:r>
              <a:rPr kumimoji="0" lang="en-US" sz="320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– 18) </a:t>
            </a:r>
            <a:r>
              <a:rPr kumimoji="0" lang="en-US" sz="3200" i="0" u="none" strike="noStrike" cap="none" normalizeH="0" dirty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</a:rPr>
              <a:t>= </a:t>
            </a:r>
            <a:br>
              <a:rPr kumimoji="0" lang="en-US" sz="3200" i="0" u="none" strike="noStrike" cap="none" normalizeH="0" dirty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</a:rPr>
            </a:br>
            <a:r>
              <a:rPr kumimoji="0" lang="en-US" sz="3200" i="0" u="none" strike="noStrike" cap="none" normalizeH="0" dirty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</a:rPr>
              <a:t>qualifications for elders</a:t>
            </a:r>
            <a:br>
              <a:rPr kumimoji="0" lang="en-US" sz="3200" i="0" u="none" strike="noStrike" cap="none" normalizeH="0" dirty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</a:rPr>
            </a:br>
            <a:r>
              <a:rPr kumimoji="0" lang="en-US" sz="310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(1 Timothy 3;  Titus 1)</a:t>
            </a:r>
            <a:endParaRPr kumimoji="0" lang="en-US" sz="31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90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Some elders would have been Jews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 marL="395288" indent="-395288" algn="ctr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Trained for years in OT </a:t>
            </a:r>
          </a:p>
          <a:p>
            <a:pPr marL="395288" indent="-395288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1B1139D-44BE-41D4-808F-C3F5AC2F1A26}"/>
              </a:ext>
            </a:extLst>
          </p:cNvPr>
          <p:cNvSpPr/>
          <p:nvPr/>
        </p:nvSpPr>
        <p:spPr bwMode="auto">
          <a:xfrm>
            <a:off x="2043894" y="1410092"/>
            <a:ext cx="5070987" cy="1219200"/>
          </a:xfrm>
          <a:prstGeom prst="ellipse">
            <a:avLst/>
          </a:prstGeom>
          <a:solidFill>
            <a:srgbClr val="FFFFCC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Devout: reverent, God-fearing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38B26BC-3CE7-49E8-A229-257B2F0A28B4}"/>
              </a:ext>
            </a:extLst>
          </p:cNvPr>
          <p:cNvSpPr/>
          <p:nvPr/>
        </p:nvSpPr>
        <p:spPr bwMode="auto">
          <a:xfrm>
            <a:off x="637309" y="3276600"/>
            <a:ext cx="3602182" cy="1101359"/>
          </a:xfrm>
          <a:prstGeom prst="roundRect">
            <a:avLst/>
          </a:prstGeom>
          <a:solidFill>
            <a:srgbClr val="CCEC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Acts 2:5, </a:t>
            </a:r>
            <a:br>
              <a:rPr kumimoji="0" lang="en-US" sz="300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</a:br>
            <a:r>
              <a:rPr kumimoji="0" lang="en-US" sz="300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Jews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4AAF965-05CC-4D0D-A1A7-E341A2DF4B6B}"/>
              </a:ext>
            </a:extLst>
          </p:cNvPr>
          <p:cNvSpPr/>
          <p:nvPr/>
        </p:nvSpPr>
        <p:spPr bwMode="auto">
          <a:xfrm>
            <a:off x="4904509" y="3276600"/>
            <a:ext cx="3602182" cy="1101359"/>
          </a:xfrm>
          <a:prstGeom prst="roundRect">
            <a:avLst/>
          </a:prstGeom>
          <a:solidFill>
            <a:srgbClr val="CCEC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Acts 8:2,</a:t>
            </a:r>
            <a:br>
              <a:rPr kumimoji="0" lang="en-US" sz="3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US" sz="3000" dirty="0">
                <a:solidFill>
                  <a:srgbClr val="000066"/>
                </a:solidFill>
              </a:rPr>
              <a:t>Christians</a:t>
            </a:r>
            <a:endParaRPr kumimoji="0" lang="en-US" sz="3000" i="0" u="none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</a:endParaRPr>
          </a:p>
        </p:txBody>
      </p:sp>
      <p:sp>
        <p:nvSpPr>
          <p:cNvPr id="9" name="Down Arrow 6">
            <a:extLst>
              <a:ext uri="{FF2B5EF4-FFF2-40B4-BE49-F238E27FC236}">
                <a16:creationId xmlns:a16="http://schemas.microsoft.com/office/drawing/2014/main" id="{13D6A7B6-A7A6-4A74-BAAE-74DF3914C906}"/>
              </a:ext>
            </a:extLst>
          </p:cNvPr>
          <p:cNvSpPr/>
          <p:nvPr/>
        </p:nvSpPr>
        <p:spPr bwMode="auto">
          <a:xfrm rot="1453510">
            <a:off x="2354158" y="1960608"/>
            <a:ext cx="956187" cy="1526384"/>
          </a:xfrm>
          <a:prstGeom prst="downArrow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Down Arrow 7">
            <a:extLst>
              <a:ext uri="{FF2B5EF4-FFF2-40B4-BE49-F238E27FC236}">
                <a16:creationId xmlns:a16="http://schemas.microsoft.com/office/drawing/2014/main" id="{AC1DA574-7DAA-4404-AA7A-286EB6451364}"/>
              </a:ext>
            </a:extLst>
          </p:cNvPr>
          <p:cNvSpPr/>
          <p:nvPr/>
        </p:nvSpPr>
        <p:spPr bwMode="auto">
          <a:xfrm rot="20058857">
            <a:off x="5770662" y="1960608"/>
            <a:ext cx="956187" cy="1526384"/>
          </a:xfrm>
          <a:prstGeom prst="downArrow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08C60C-8411-456C-9D1F-F3D7B5E5FEF0}"/>
              </a:ext>
            </a:extLst>
          </p:cNvPr>
          <p:cNvSpPr/>
          <p:nvPr/>
        </p:nvSpPr>
        <p:spPr>
          <a:xfrm>
            <a:off x="656735" y="4572000"/>
            <a:ext cx="7848600" cy="8382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/>
              <a:t>5 </a:t>
            </a:r>
            <a:r>
              <a:rPr lang="en-US" sz="2800" dirty="0">
                <a:solidFill>
                  <a:srgbClr val="FFFFCC"/>
                </a:solidFill>
              </a:rPr>
              <a:t>And there were dwelling in Jerusalem Jews, devout men, from every nation under heaven  </a:t>
            </a:r>
            <a:endParaRPr lang="en-US" sz="2800" b="0" i="0" u="none" strike="noStrike" baseline="0" dirty="0">
              <a:solidFill>
                <a:srgbClr val="FFFFCC"/>
              </a:solidFill>
              <a:hlinkClick r:id="rId3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3FF29B-E805-400C-B7E2-BC0A2C8AD690}"/>
              </a:ext>
            </a:extLst>
          </p:cNvPr>
          <p:cNvSpPr/>
          <p:nvPr/>
        </p:nvSpPr>
        <p:spPr>
          <a:xfrm>
            <a:off x="648092" y="5562600"/>
            <a:ext cx="7848600" cy="8382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/>
              <a:t>2 </a:t>
            </a:r>
            <a:r>
              <a:rPr lang="en-US" sz="2800" dirty="0">
                <a:solidFill>
                  <a:srgbClr val="FFFFCC"/>
                </a:solidFill>
              </a:rPr>
              <a:t>And devout men carried Stephen to his burial, and made great lamentation over him.</a:t>
            </a:r>
            <a:endParaRPr lang="en-US" sz="2800" b="0" i="0" u="none" strike="noStrike" baseline="0" dirty="0">
              <a:solidFill>
                <a:srgbClr val="FFFFCC"/>
              </a:solidFill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1142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2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Pious Jews . . 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 lvl="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Could easily shift from OT to NT    </a:t>
            </a:r>
            <a:endParaRPr lang="en-US" altLang="en-US" sz="3100" dirty="0">
              <a:solidFill>
                <a:srgbClr val="FFFFFF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FFFFFF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FFFFFF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altLang="en-US" sz="3100" u="sng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Expect</a:t>
            </a:r>
            <a:r>
              <a:rPr lang="en-US" altLang="en-US" sz="31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Messiah</a:t>
            </a:r>
            <a:r>
              <a:rPr lang="en-US" altLang="en-US" sz="31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		     </a:t>
            </a:r>
            <a:r>
              <a:rPr lang="en-US" altLang="en-US" sz="3100" u="sng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Jesus</a:t>
            </a:r>
            <a:r>
              <a:rPr lang="en-US" altLang="en-US" sz="31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Messiah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</a:t>
            </a:r>
            <a:r>
              <a:rPr lang="en-US" altLang="en-US" sz="310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.9:19-22, </a:t>
            </a:r>
            <a:r>
              <a:rPr lang="en-US" altLang="en-US" sz="31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Saul</a:t>
            </a:r>
            <a:r>
              <a:rPr lang="en-US" altLang="en-US" sz="31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(persecutor)</a:t>
            </a:r>
            <a:r>
              <a:rPr lang="en-US" altLang="en-US" sz="31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to Paul </a:t>
            </a:r>
            <a:r>
              <a:rPr lang="en-US" altLang="en-US" sz="30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(preacher) </a:t>
            </a:r>
            <a:r>
              <a:rPr lang="en-US" altLang="en-US" sz="31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of Christ</a:t>
            </a:r>
            <a:endParaRPr lang="en-US" altLang="en-US" sz="2800" dirty="0">
              <a:solidFill>
                <a:schemeClr val="bg1"/>
              </a:solidFill>
            </a:endParaRPr>
          </a:p>
          <a:p>
            <a:pPr lvl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Tim.3:4-15, from expecting Messiah . . . </a:t>
            </a:r>
            <a:br>
              <a:rPr lang="en-US" altLang="en-US" sz="31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31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to Jesus, the Messiah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A79AC2-0603-451D-9762-E9DFCA0DAE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351" y="1676400"/>
            <a:ext cx="7462151" cy="181676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2CB4612-316E-4316-A4B3-9B6CCEEB1463}"/>
              </a:ext>
            </a:extLst>
          </p:cNvPr>
          <p:cNvSpPr/>
          <p:nvPr/>
        </p:nvSpPr>
        <p:spPr bwMode="auto">
          <a:xfrm>
            <a:off x="1676400" y="2133600"/>
            <a:ext cx="11430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O. T.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0638BC-1F61-4F45-9A14-A737094DD75B}"/>
              </a:ext>
            </a:extLst>
          </p:cNvPr>
          <p:cNvSpPr/>
          <p:nvPr/>
        </p:nvSpPr>
        <p:spPr bwMode="auto">
          <a:xfrm>
            <a:off x="6553200" y="2133600"/>
            <a:ext cx="11430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N. T. </a:t>
            </a:r>
          </a:p>
        </p:txBody>
      </p:sp>
    </p:spTree>
    <p:extLst>
      <p:ext uri="{BB962C8B-B14F-4D97-AF65-F5344CB8AC3E}">
        <p14:creationId xmlns:p14="http://schemas.microsoft.com/office/powerpoint/2010/main" val="128296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Paul’s Method </a:t>
            </a:r>
            <a:r>
              <a:rPr lang="en-US" altLang="en-US" sz="3600" dirty="0">
                <a:solidFill>
                  <a:schemeClr val="bg1"/>
                </a:solidFill>
              </a:rPr>
              <a:t>(Acts 13-14)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70C7D8-9A71-4DB6-AE2E-8C4B8E6C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Begin in synagogue, go to Greeks 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Ro.1</a:t>
            </a:r>
            <a:r>
              <a:rPr lang="en-US" baseline="30000" dirty="0">
                <a:solidFill>
                  <a:schemeClr val="bg1"/>
                </a:solidFill>
              </a:rPr>
              <a:t>16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rgbClr val="CCFFFF"/>
                </a:solidFill>
              </a:rPr>
              <a:t>For I am not ashamed of the gospel of Christ, for it is the power of God to salvation for everyone who believes, for the Jew first and also for the Greek</a:t>
            </a:r>
          </a:p>
          <a:p>
            <a:r>
              <a:rPr lang="en-US" dirty="0">
                <a:solidFill>
                  <a:schemeClr val="bg1"/>
                </a:solidFill>
              </a:rPr>
              <a:t>Elders of synagogues closely resembled elders of church – cf. </a:t>
            </a:r>
            <a:r>
              <a:rPr lang="en-US" dirty="0" err="1">
                <a:solidFill>
                  <a:schemeClr val="bg1"/>
                </a:solidFill>
              </a:rPr>
              <a:t>Ezk.34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01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11383</TotalTime>
  <Words>890</Words>
  <Application>Microsoft Office PowerPoint</Application>
  <PresentationFormat>On-screen Show (4:3)</PresentationFormat>
  <Paragraphs>105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Verdana</vt:lpstr>
      <vt:lpstr>Wingdings</vt:lpstr>
      <vt:lpstr>1_Default Design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elders would have been Jews </vt:lpstr>
      <vt:lpstr>Pious Jews . . .</vt:lpstr>
      <vt:lpstr>Paul’s Method (Acts 13-14)</vt:lpstr>
      <vt:lpstr>Thessalonica – Acts 17</vt:lpstr>
      <vt:lpstr>Corinth – Acts 18</vt:lpstr>
      <vt:lpstr>Some may have been proselytes:   Acts 10, Cornelius (devout, v.2)</vt:lpstr>
      <vt:lpstr>God-fearers</vt:lpstr>
      <vt:lpstr>So what?</vt:lpstr>
      <vt:lpstr>Note Well…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Johnson, Chase</cp:lastModifiedBy>
  <cp:revision>1144</cp:revision>
  <dcterms:created xsi:type="dcterms:W3CDTF">2011-08-18T15:42:19Z</dcterms:created>
  <dcterms:modified xsi:type="dcterms:W3CDTF">2022-03-11T14:53:11Z</dcterms:modified>
</cp:coreProperties>
</file>