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7"/>
  </p:notesMasterIdLst>
  <p:sldIdLst>
    <p:sldId id="610" r:id="rId2"/>
    <p:sldId id="633" r:id="rId3"/>
    <p:sldId id="612" r:id="rId4"/>
    <p:sldId id="663" r:id="rId5"/>
    <p:sldId id="664" r:id="rId6"/>
    <p:sldId id="669" r:id="rId7"/>
    <p:sldId id="665" r:id="rId8"/>
    <p:sldId id="647" r:id="rId9"/>
    <p:sldId id="648" r:id="rId10"/>
    <p:sldId id="649" r:id="rId11"/>
    <p:sldId id="666" r:id="rId12"/>
    <p:sldId id="651" r:id="rId13"/>
    <p:sldId id="652" r:id="rId14"/>
    <p:sldId id="667" r:id="rId15"/>
    <p:sldId id="66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66FFFF"/>
    <a:srgbClr val="FFFF99"/>
    <a:srgbClr val="CCFFFF"/>
    <a:srgbClr val="FFFF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2D5F5-615E-4696-8E4C-BD233E9663D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081AC-E897-4BA2-AEAD-F1C0A64D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292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9461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7026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7185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235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7865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22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116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98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603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912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180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307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242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746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29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72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0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35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75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7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8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2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50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36677FB-671D-45B2-889D-00030364D9B7}"/>
              </a:ext>
            </a:extLst>
          </p:cNvPr>
          <p:cNvSpPr/>
          <p:nvPr/>
        </p:nvSpPr>
        <p:spPr>
          <a:xfrm>
            <a:off x="1714500" y="762000"/>
            <a:ext cx="5715000" cy="1828800"/>
          </a:xfrm>
          <a:prstGeom prst="round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CFFCC"/>
                </a:solidFill>
              </a:rPr>
              <a:t>Losses</a:t>
            </a:r>
            <a:br>
              <a:rPr lang="en-US" sz="3600" dirty="0">
                <a:solidFill>
                  <a:srgbClr val="CCFFCC"/>
                </a:solidFill>
              </a:rPr>
            </a:br>
            <a:r>
              <a:rPr lang="en-US" sz="3600" dirty="0">
                <a:solidFill>
                  <a:srgbClr val="CCFFCC"/>
                </a:solidFill>
              </a:rPr>
              <a:t>and</a:t>
            </a:r>
            <a:br>
              <a:rPr lang="en-US" sz="3600" dirty="0">
                <a:solidFill>
                  <a:srgbClr val="CCFFCC"/>
                </a:solidFill>
              </a:rPr>
            </a:br>
            <a:r>
              <a:rPr lang="en-US" sz="3600" dirty="0">
                <a:solidFill>
                  <a:srgbClr val="CCFFCC"/>
                </a:solidFill>
              </a:rPr>
              <a:t>Gains</a:t>
            </a:r>
          </a:p>
        </p:txBody>
      </p:sp>
    </p:spTree>
    <p:extLst>
      <p:ext uri="{BB962C8B-B14F-4D97-AF65-F5344CB8AC3E}">
        <p14:creationId xmlns:p14="http://schemas.microsoft.com/office/powerpoint/2010/main" val="3522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Eternal consequences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Gal.6:7-8, reaping and sowing</a:t>
            </a:r>
          </a:p>
          <a:p>
            <a:pPr marL="574675" lvl="1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Some do not sow.   Hb.2:3 (neglect)</a:t>
            </a:r>
          </a:p>
          <a:p>
            <a:pPr marL="574675" lvl="1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Some sow bad seed (‘wild oats’).   Mt.13</a:t>
            </a:r>
          </a:p>
          <a:p>
            <a:pPr marL="574675" lvl="1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Some sow good seed but ignore it  (reject)</a:t>
            </a:r>
          </a:p>
          <a:p>
            <a:pPr marL="857250" lvl="2" indent="-2254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Ho.4:6, </a:t>
            </a:r>
            <a:r>
              <a:rPr lang="en-US" altLang="en-US" sz="3000" dirty="0">
                <a:solidFill>
                  <a:srgbClr val="FFFFCC"/>
                </a:solidFill>
              </a:rPr>
              <a:t>destroyed for ignorance</a:t>
            </a:r>
          </a:p>
          <a:p>
            <a:pPr marL="857250" lvl="2" indent="-2254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Mk.7:9, </a:t>
            </a:r>
            <a:r>
              <a:rPr lang="en-US" altLang="en-US" sz="3000" dirty="0">
                <a:solidFill>
                  <a:srgbClr val="FFFFCC"/>
                </a:solidFill>
              </a:rPr>
              <a:t>thought they were above minimum</a:t>
            </a:r>
          </a:p>
          <a:p>
            <a:pPr marL="857250" lvl="2" indent="-2254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Ac.13:46, </a:t>
            </a:r>
            <a:r>
              <a:rPr lang="en-US" altLang="en-US" sz="3000" dirty="0">
                <a:solidFill>
                  <a:srgbClr val="FFFFCC"/>
                </a:solidFill>
              </a:rPr>
              <a:t>thought they were defending truth</a:t>
            </a:r>
          </a:p>
          <a:p>
            <a:pPr marL="57150" indent="-2254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Hb.9:27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4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9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180327" y="914400"/>
            <a:ext cx="6801324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Things we may obtain by rejecting the gospel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CFE946-00FA-4C1C-AB2F-2C6A808790EB}"/>
              </a:ext>
            </a:extLst>
          </p:cNvPr>
          <p:cNvSpPr/>
          <p:nvPr/>
        </p:nvSpPr>
        <p:spPr>
          <a:xfrm>
            <a:off x="1172065" y="2438400"/>
            <a:ext cx="6801324" cy="14478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Christian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gains eternally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EB9A2E-3269-416F-8B68-FE6AA044B5DB}"/>
              </a:ext>
            </a:extLst>
          </p:cNvPr>
          <p:cNvSpPr/>
          <p:nvPr/>
        </p:nvSpPr>
        <p:spPr>
          <a:xfrm>
            <a:off x="1172065" y="1676400"/>
            <a:ext cx="6801324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How will they lose these ‘advantages’?</a:t>
            </a:r>
          </a:p>
        </p:txBody>
      </p:sp>
    </p:spTree>
    <p:extLst>
      <p:ext uri="{BB962C8B-B14F-4D97-AF65-F5344CB8AC3E}">
        <p14:creationId xmlns:p14="http://schemas.microsoft.com/office/powerpoint/2010/main" val="421613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We may suffer in this life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2 Tim.3</a:t>
            </a:r>
            <a:r>
              <a:rPr lang="en-US" altLang="en-US" sz="3100" baseline="30000" dirty="0">
                <a:solidFill>
                  <a:schemeClr val="bg1"/>
                </a:solidFill>
              </a:rPr>
              <a:t>12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all who desire to live godly in Christ Jesus will suffer persecution.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Better suffer here than hereafter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Mt.16</a:t>
            </a:r>
            <a:r>
              <a:rPr lang="en-US" altLang="en-US" sz="3100" baseline="30000" dirty="0">
                <a:solidFill>
                  <a:schemeClr val="bg1"/>
                </a:solidFill>
              </a:rPr>
              <a:t>26 </a:t>
            </a:r>
            <a:r>
              <a:rPr lang="en-US" altLang="en-US" sz="3100" dirty="0">
                <a:solidFill>
                  <a:schemeClr val="bg1"/>
                </a:solidFill>
              </a:rPr>
              <a:t>...</a:t>
            </a:r>
            <a:r>
              <a:rPr lang="en-US" sz="3100" dirty="0">
                <a:solidFill>
                  <a:srgbClr val="FFFFCC"/>
                </a:solidFill>
              </a:rPr>
              <a:t>For what profit is it to a man if he gains the whole world, and loses his own soul?   Or what will a man give in exchange for his soul? </a:t>
            </a:r>
          </a:p>
        </p:txBody>
      </p:sp>
    </p:spTree>
    <p:extLst>
      <p:ext uri="{BB962C8B-B14F-4D97-AF65-F5344CB8AC3E}">
        <p14:creationId xmlns:p14="http://schemas.microsoft.com/office/powerpoint/2010/main" val="407323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Count the cost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66FFFF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Whatever we get here is temporary; what-ever we lose there is eternal. 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66FFFF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We can measure the worth of this world; not eternity.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66FFFF"/>
                </a:solidFill>
              </a:rPr>
              <a:t>3. </a:t>
            </a:r>
            <a:r>
              <a:rPr lang="en-US" altLang="en-US" sz="3100" dirty="0">
                <a:solidFill>
                  <a:schemeClr val="bg1"/>
                </a:solidFill>
              </a:rPr>
              <a:t>To gain the world is to gain an ocean of cares.   </a:t>
            </a:r>
            <a:r>
              <a:rPr lang="en-US" altLang="en-US" sz="3100" dirty="0">
                <a:solidFill>
                  <a:srgbClr val="FFFFCC"/>
                </a:solidFill>
              </a:rPr>
              <a:t>Solomon – Ecclesiastes (vanity, vexation…)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66FFFF"/>
                </a:solidFill>
              </a:rPr>
              <a:t>4. </a:t>
            </a:r>
            <a:r>
              <a:rPr lang="en-US" altLang="en-US" sz="3100" dirty="0">
                <a:solidFill>
                  <a:schemeClr val="bg1"/>
                </a:solidFill>
              </a:rPr>
              <a:t>Greatest folly: neglecting the soul…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7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All our sacrifices end at death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Ph.1</a:t>
            </a:r>
            <a:r>
              <a:rPr lang="en-US" altLang="en-US" sz="3100" baseline="30000" dirty="0">
                <a:solidFill>
                  <a:schemeClr val="bg1"/>
                </a:solidFill>
              </a:rPr>
              <a:t>21</a:t>
            </a:r>
            <a:r>
              <a:rPr lang="en-US" altLang="en-US" sz="3100" dirty="0">
                <a:solidFill>
                  <a:schemeClr val="bg1"/>
                </a:solidFill>
              </a:rPr>
              <a:t> </a:t>
            </a:r>
            <a:r>
              <a:rPr lang="en-US" altLang="en-US" sz="3100" dirty="0">
                <a:solidFill>
                  <a:srgbClr val="CCFFFF"/>
                </a:solidFill>
              </a:rPr>
              <a:t>For to me, to live is Christ, and to die is gain.  </a:t>
            </a:r>
            <a:r>
              <a:rPr lang="en-US" altLang="en-US" sz="3100" baseline="30000" dirty="0">
                <a:solidFill>
                  <a:schemeClr val="bg1"/>
                </a:solidFill>
              </a:rPr>
              <a:t>22</a:t>
            </a:r>
            <a:r>
              <a:rPr lang="en-US" altLang="en-US" sz="3100" dirty="0">
                <a:solidFill>
                  <a:schemeClr val="bg1"/>
                </a:solidFill>
              </a:rPr>
              <a:t> </a:t>
            </a:r>
            <a:r>
              <a:rPr lang="en-US" altLang="en-US" sz="3100" dirty="0">
                <a:solidFill>
                  <a:srgbClr val="CCFFFF"/>
                </a:solidFill>
              </a:rPr>
              <a:t>But if I live on in the flesh, this will mean fruit from my labor; yet what I shall choose I cannot tell.  </a:t>
            </a:r>
            <a:r>
              <a:rPr lang="en-US" altLang="en-US" sz="3100" baseline="30000" dirty="0">
                <a:solidFill>
                  <a:schemeClr val="bg1"/>
                </a:solidFill>
              </a:rPr>
              <a:t>23</a:t>
            </a:r>
            <a:r>
              <a:rPr lang="en-US" altLang="en-US" sz="3100" dirty="0">
                <a:solidFill>
                  <a:schemeClr val="bg1"/>
                </a:solidFill>
              </a:rPr>
              <a:t> </a:t>
            </a:r>
            <a:r>
              <a:rPr lang="en-US" altLang="en-US" sz="3100" dirty="0">
                <a:solidFill>
                  <a:srgbClr val="CCFFFF"/>
                </a:solidFill>
              </a:rPr>
              <a:t>For I am hard-pressed between the two, having a desire to depart and be with Christ, which is far better. </a:t>
            </a:r>
            <a:r>
              <a:rPr lang="en-US" altLang="en-US" sz="3100" baseline="30000" dirty="0">
                <a:solidFill>
                  <a:schemeClr val="bg1"/>
                </a:solidFill>
              </a:rPr>
              <a:t>24</a:t>
            </a:r>
            <a:r>
              <a:rPr lang="en-US" altLang="en-US" sz="3100" dirty="0">
                <a:solidFill>
                  <a:schemeClr val="bg1"/>
                </a:solidFill>
              </a:rPr>
              <a:t> </a:t>
            </a:r>
            <a:r>
              <a:rPr lang="en-US" altLang="en-US" sz="3100" dirty="0">
                <a:solidFill>
                  <a:srgbClr val="CCFFFF"/>
                </a:solidFill>
              </a:rPr>
              <a:t>Nevertheless to remain in the flesh is more needful for you.</a:t>
            </a:r>
          </a:p>
          <a:p>
            <a:pPr marL="0" indent="0"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Ph.3</a:t>
            </a:r>
            <a:r>
              <a:rPr lang="en-US" altLang="en-US" sz="3100" baseline="30000" dirty="0">
                <a:solidFill>
                  <a:schemeClr val="bg1"/>
                </a:solidFill>
              </a:rPr>
              <a:t>7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FFFF"/>
                </a:solidFill>
              </a:rPr>
              <a:t>But what things were gain to me, these I have counted loss for Christ.</a:t>
            </a:r>
          </a:p>
          <a:p>
            <a:pPr marL="457200" lvl="1" indent="0">
              <a:buNone/>
            </a:pP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2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200" dirty="0">
                <a:solidFill>
                  <a:srgbClr val="FFFF00"/>
                </a:solidFill>
              </a:rPr>
              <a:t>Lightfoot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685800"/>
            <a:ext cx="8305800" cy="5638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“All such things which I used to count up as distinct items with a miserly greed and reckon to my credit – these I have massed together under one general head as loss” </a:t>
            </a:r>
            <a:r>
              <a:rPr lang="en-US" altLang="en-US" sz="3000" dirty="0">
                <a:solidFill>
                  <a:srgbClr val="CCFFCC"/>
                </a:solidFill>
              </a:rPr>
              <a:t>– Ph.3:7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Bruce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though Paul was already in Christ, “his ambition to be found in him on that great day can be realized only if he is continuously and </a:t>
            </a:r>
            <a:r>
              <a:rPr lang="en-US" altLang="en-US" sz="3000" dirty="0" err="1">
                <a:solidFill>
                  <a:schemeClr val="bg1"/>
                </a:solidFill>
              </a:rPr>
              <a:t>progres-sively</a:t>
            </a:r>
            <a:r>
              <a:rPr lang="en-US" altLang="en-US" sz="3000" dirty="0">
                <a:solidFill>
                  <a:schemeClr val="bg1"/>
                </a:solidFill>
              </a:rPr>
              <a:t> living in union with him during this mortal existence, and to this end Paul gladly jettisons everything else, including his formerly prized righteousness that comes from </a:t>
            </a:r>
            <a:r>
              <a:rPr lang="en-US" altLang="en-US" sz="3000">
                <a:solidFill>
                  <a:schemeClr val="bg1"/>
                </a:solidFill>
              </a:rPr>
              <a:t>the law.”</a:t>
            </a: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6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180327" y="914400"/>
            <a:ext cx="6801324" cy="14478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Things we may obtain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by rejecting the gospel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78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Earthly riches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</a:rPr>
              <a:t>Rich young ruler, </a:t>
            </a:r>
            <a:r>
              <a:rPr lang="en-US" altLang="en-US" sz="3100" dirty="0">
                <a:solidFill>
                  <a:schemeClr val="bg1"/>
                </a:solidFill>
              </a:rPr>
              <a:t>Mt.19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Consumed with </a:t>
            </a:r>
            <a:r>
              <a:rPr lang="en-US" altLang="en-US" sz="3100" u="sng" dirty="0">
                <a:solidFill>
                  <a:srgbClr val="CCFFCC"/>
                </a:solidFill>
              </a:rPr>
              <a:t>now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</a:rPr>
              <a:t>Busy people, </a:t>
            </a:r>
            <a:r>
              <a:rPr lang="en-US" altLang="en-US" sz="3100" dirty="0">
                <a:solidFill>
                  <a:schemeClr val="bg1"/>
                </a:solidFill>
              </a:rPr>
              <a:t>Mt.22:1-5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Consumed with </a:t>
            </a:r>
            <a:r>
              <a:rPr lang="en-US" altLang="en-US" sz="3100" u="sng" dirty="0">
                <a:solidFill>
                  <a:srgbClr val="CCFFCC"/>
                </a:solidFill>
              </a:rPr>
              <a:t>self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</a:rPr>
              <a:t>Honest Christian, </a:t>
            </a:r>
            <a:r>
              <a:rPr lang="en-US" altLang="en-US" sz="3100" dirty="0">
                <a:solidFill>
                  <a:schemeClr val="bg1"/>
                </a:solidFill>
              </a:rPr>
              <a:t>Mt.6:19-21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Resists worldliness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Gives as prospered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Consumed with </a:t>
            </a:r>
            <a:r>
              <a:rPr lang="en-US" altLang="en-US" sz="3100" u="sng" dirty="0">
                <a:solidFill>
                  <a:srgbClr val="CCFFCC"/>
                </a:solidFill>
              </a:rPr>
              <a:t>heavenly treasure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34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Sensual indulgences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Gen.3: the first worldly gain: 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Chose sensual pleasure over will of God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Lust of flesh…eyes…pride of life </a:t>
            </a:r>
            <a:r>
              <a:rPr lang="en-US" altLang="en-US" dirty="0">
                <a:solidFill>
                  <a:schemeClr val="bg1"/>
                </a:solidFill>
              </a:rPr>
              <a:t>(verse 6)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Mt.5:27-29:  adultery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Mt.5:38-42:  revenge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Christian’s choices of activities are limited.    Gal.5:19-24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79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Worldly honor and praise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402" y="762000"/>
            <a:ext cx="8342744" cy="5638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Herod, acquainted with angels </a:t>
            </a:r>
            <a:r>
              <a:rPr lang="en-US" altLang="en-US" sz="3000" dirty="0">
                <a:solidFill>
                  <a:schemeClr val="bg1"/>
                </a:solidFill>
              </a:rPr>
              <a:t>(Ac.12:20-22)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Angel </a:t>
            </a:r>
            <a:r>
              <a:rPr lang="en-US" altLang="en-US" sz="3100" dirty="0">
                <a:solidFill>
                  <a:srgbClr val="FFFFCC"/>
                </a:solidFill>
              </a:rPr>
              <a:t>leads Peter out of prison, </a:t>
            </a:r>
            <a:r>
              <a:rPr lang="en-US" altLang="en-US" sz="3100" dirty="0">
                <a:solidFill>
                  <a:schemeClr val="bg1"/>
                </a:solidFill>
              </a:rPr>
              <a:t>7-11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Saints mistake Peter for an </a:t>
            </a:r>
            <a:r>
              <a:rPr lang="en-US" altLang="en-US" sz="3100" dirty="0">
                <a:solidFill>
                  <a:srgbClr val="CCFFCC"/>
                </a:solidFill>
              </a:rPr>
              <a:t>angel, </a:t>
            </a:r>
            <a:r>
              <a:rPr lang="en-US" altLang="en-US" sz="3100" dirty="0">
                <a:solidFill>
                  <a:schemeClr val="bg1"/>
                </a:solidFill>
              </a:rPr>
              <a:t>15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Angel </a:t>
            </a:r>
            <a:r>
              <a:rPr lang="en-US" altLang="en-US" sz="3100" dirty="0">
                <a:solidFill>
                  <a:srgbClr val="FFFFCC"/>
                </a:solidFill>
              </a:rPr>
              <a:t>smote Herod at peak of his honor and power, </a:t>
            </a:r>
            <a:r>
              <a:rPr lang="en-US" altLang="en-US" sz="3100" dirty="0">
                <a:solidFill>
                  <a:schemeClr val="bg1"/>
                </a:solidFill>
              </a:rPr>
              <a:t>21-23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Some would not let lowly Jesus reign over them; they want a vain boaster (Herod)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Herod, eaten by worms; word of God grows.  (cf. Mt.2:20)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Herod follows James into death / hades…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altLang="en-US" sz="27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3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Worldly honor and praise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Christians are ridiculed for their steadfast-ness to the gospel –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Plan of salvation, </a:t>
            </a:r>
            <a:r>
              <a:rPr lang="en-US" altLang="en-US" sz="3100" dirty="0">
                <a:solidFill>
                  <a:schemeClr val="bg1"/>
                </a:solidFill>
              </a:rPr>
              <a:t>Mk.16:16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Loyal worship, </a:t>
            </a:r>
            <a:r>
              <a:rPr lang="en-US" altLang="en-US" sz="3100" dirty="0">
                <a:solidFill>
                  <a:schemeClr val="bg1"/>
                </a:solidFill>
              </a:rPr>
              <a:t>Jn.4:24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Teaching the lost, </a:t>
            </a:r>
            <a:r>
              <a:rPr lang="en-US" altLang="en-US" sz="3100" dirty="0">
                <a:solidFill>
                  <a:schemeClr val="bg1"/>
                </a:solidFill>
              </a:rPr>
              <a:t>2 Tim.2:2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Faithfulness, </a:t>
            </a:r>
            <a:r>
              <a:rPr lang="en-US" altLang="en-US" sz="3100" dirty="0">
                <a:solidFill>
                  <a:schemeClr val="bg1"/>
                </a:solidFill>
              </a:rPr>
              <a:t>Rv.2:10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Exposing error</a:t>
            </a:r>
            <a:r>
              <a:rPr lang="en-US" altLang="en-US" sz="3100" dirty="0">
                <a:solidFill>
                  <a:schemeClr val="bg1"/>
                </a:solidFill>
              </a:rPr>
              <a:t>, Ep.5:11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5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180327" y="914400"/>
            <a:ext cx="6801324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Things we may obtain by rejecting the gospel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CFE946-00FA-4C1C-AB2F-2C6A808790EB}"/>
              </a:ext>
            </a:extLst>
          </p:cNvPr>
          <p:cNvSpPr/>
          <p:nvPr/>
        </p:nvSpPr>
        <p:spPr>
          <a:xfrm>
            <a:off x="1172065" y="1676400"/>
            <a:ext cx="6801324" cy="14478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How will they lose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these ‘advantages’?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50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The lives of evil men provide the answer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8382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Dn.5, Belshazzar, ignored God . . 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Mt.27:1-3… Judas</a:t>
            </a:r>
          </a:p>
        </p:txBody>
      </p:sp>
    </p:spTree>
    <p:extLst>
      <p:ext uri="{BB962C8B-B14F-4D97-AF65-F5344CB8AC3E}">
        <p14:creationId xmlns:p14="http://schemas.microsoft.com/office/powerpoint/2010/main" val="58536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Worldly will lose every ‘advantage’ at death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838200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Lk.12:16-21, rich fool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‘So is he who…’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7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0315E4E-0139-4AA6-9BC1-07E8EF74B385}"/>
              </a:ext>
            </a:extLst>
          </p:cNvPr>
          <p:cNvSpPr/>
          <p:nvPr/>
        </p:nvSpPr>
        <p:spPr>
          <a:xfrm>
            <a:off x="1844563" y="2133600"/>
            <a:ext cx="5461210" cy="10668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bg1"/>
                </a:solidFill>
              </a:rPr>
              <a:t>“Death makes the rich man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poor as the beggar”</a:t>
            </a:r>
          </a:p>
        </p:txBody>
      </p:sp>
    </p:spTree>
    <p:extLst>
      <p:ext uri="{BB962C8B-B14F-4D97-AF65-F5344CB8AC3E}">
        <p14:creationId xmlns:p14="http://schemas.microsoft.com/office/powerpoint/2010/main" val="62994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2893</TotalTime>
  <Words>761</Words>
  <Application>Microsoft Office PowerPoint</Application>
  <PresentationFormat>On-screen Show (4:3)</PresentationFormat>
  <Paragraphs>87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Verdana</vt:lpstr>
      <vt:lpstr>Wingdings</vt:lpstr>
      <vt:lpstr>3_Default Design</vt:lpstr>
      <vt:lpstr>PowerPoint Presentation</vt:lpstr>
      <vt:lpstr>PowerPoint Presentation</vt:lpstr>
      <vt:lpstr>Earthly riches</vt:lpstr>
      <vt:lpstr>Sensual indulgences</vt:lpstr>
      <vt:lpstr>Worldly honor and praise</vt:lpstr>
      <vt:lpstr>Worldly honor and praise</vt:lpstr>
      <vt:lpstr>PowerPoint Presentation</vt:lpstr>
      <vt:lpstr>The lives of evil men provide the answer</vt:lpstr>
      <vt:lpstr>Worldly will lose every ‘advantage’ at death</vt:lpstr>
      <vt:lpstr>Eternal consequences</vt:lpstr>
      <vt:lpstr>PowerPoint Presentation</vt:lpstr>
      <vt:lpstr>We may suffer in this life</vt:lpstr>
      <vt:lpstr>Count the cost</vt:lpstr>
      <vt:lpstr>All our sacrifices end at death</vt:lpstr>
      <vt:lpstr>Lightfoot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Johnson, Chase</cp:lastModifiedBy>
  <cp:revision>93</cp:revision>
  <dcterms:created xsi:type="dcterms:W3CDTF">2008-01-16T19:15:47Z</dcterms:created>
  <dcterms:modified xsi:type="dcterms:W3CDTF">2022-03-11T15:08:22Z</dcterms:modified>
</cp:coreProperties>
</file>