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3"/>
  </p:notesMasterIdLst>
  <p:sldIdLst>
    <p:sldId id="305" r:id="rId3"/>
    <p:sldId id="428" r:id="rId4"/>
    <p:sldId id="485" r:id="rId5"/>
    <p:sldId id="486" r:id="rId6"/>
    <p:sldId id="487" r:id="rId7"/>
    <p:sldId id="488" r:id="rId8"/>
    <p:sldId id="489" r:id="rId9"/>
    <p:sldId id="373" r:id="rId10"/>
    <p:sldId id="473" r:id="rId11"/>
    <p:sldId id="499" r:id="rId12"/>
    <p:sldId id="491" r:id="rId13"/>
    <p:sldId id="476" r:id="rId14"/>
    <p:sldId id="492" r:id="rId15"/>
    <p:sldId id="493" r:id="rId16"/>
    <p:sldId id="477" r:id="rId17"/>
    <p:sldId id="494" r:id="rId18"/>
    <p:sldId id="495" r:id="rId19"/>
    <p:sldId id="496" r:id="rId20"/>
    <p:sldId id="497" r:id="rId21"/>
    <p:sldId id="498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  <a:srgbClr val="CCFFFF"/>
    <a:srgbClr val="CCFFCC"/>
    <a:srgbClr val="CCECFF"/>
    <a:srgbClr val="FFFF99"/>
    <a:srgbClr val="800000"/>
    <a:srgbClr val="CC0066"/>
    <a:srgbClr val="777777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275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47674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41394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84431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169001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7688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2796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052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6241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2146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79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9396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3353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1496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6524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6382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ounded Rectangle 1">
            <a:extLst>
              <a:ext uri="{FF2B5EF4-FFF2-40B4-BE49-F238E27FC236}">
                <a16:creationId xmlns:a16="http://schemas.microsoft.com/office/drawing/2014/main" id="{FE428FB4-FA1D-40F9-B4A1-34BEA34A6C2F}"/>
              </a:ext>
            </a:extLst>
          </p:cNvPr>
          <p:cNvSpPr/>
          <p:nvPr/>
        </p:nvSpPr>
        <p:spPr bwMode="auto">
          <a:xfrm>
            <a:off x="1066800" y="1295400"/>
            <a:ext cx="7010400" cy="13716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latin typeface="+mn-lt"/>
              </a:rPr>
              <a:t>Angels </a:t>
            </a:r>
            <a:r>
              <a:rPr lang="en-US" sz="3200" dirty="0">
                <a:solidFill>
                  <a:srgbClr val="FFFF00"/>
                </a:solidFill>
                <a:latin typeface="+mn-lt"/>
              </a:rPr>
              <a:t>(</a:t>
            </a:r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dirty="0">
                <a:solidFill>
                  <a:srgbClr val="FFFF00"/>
                </a:solidFill>
                <a:latin typeface="+mn-lt"/>
              </a:rPr>
              <a:t>)</a:t>
            </a:r>
            <a:endParaRPr kumimoji="0" lang="en-US" sz="4000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Angels are not glorified human spirits</a:t>
            </a:r>
          </a:p>
          <a:p>
            <a:pPr lvl="1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NT distinguishes men and angels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Mt.22:30, as the angels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Co.6:3, we shall judge angels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Hb.2:16, Lord helps men, not angels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Hb.12:22-23, angels distinguished from church of firstborn ones and spirits of just men made perfect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Hallmark movies…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Clarence…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11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351457" y="609600"/>
            <a:ext cx="4423878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Origin of A</a:t>
            </a:r>
            <a:r>
              <a:rPr kumimoji="0" lang="en-US" sz="240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ngels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A50FFE7C-B0A3-4559-BD61-ECD65E8C03CD}"/>
              </a:ext>
            </a:extLst>
          </p:cNvPr>
          <p:cNvSpPr/>
          <p:nvPr/>
        </p:nvSpPr>
        <p:spPr bwMode="auto">
          <a:xfrm>
            <a:off x="1018881" y="12954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600" kern="0" dirty="0">
                <a:solidFill>
                  <a:srgbClr val="FFFF66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Form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of Angels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127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Many are surprised that angels in Bible are not pictured as having wings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70C7D8-9A71-4DB6-AE2E-8C4B8E6C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Cherubim did, Ezk.1:5-6;  10:14-15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Seraphim did, Is.6:2, 6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Four living creatures, Rv.4:8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God?   Ps.36:7  (cf. Mt.23:37)</a:t>
            </a:r>
          </a:p>
          <a:p>
            <a:pPr lvl="1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God has wings?  We understand it as figurative; Bible nowhere says angels have wings, yet most claim they do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01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Many are surprised that angels in Bible are not pictured as having wings</a:t>
            </a:r>
            <a:endParaRPr lang="en-US" altLang="en-US" sz="3400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70C7D8-9A71-4DB6-AE2E-8C4B8E6C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Gn.18-19, came as men.   Hb.13:2</a:t>
            </a:r>
          </a:p>
          <a:p>
            <a:pPr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Mk.16:5</a:t>
            </a:r>
          </a:p>
          <a:p>
            <a:pPr>
              <a:spcAft>
                <a:spcPts val="0"/>
              </a:spcAft>
            </a:pPr>
            <a:r>
              <a:rPr lang="en-US" sz="3100" dirty="0">
                <a:solidFill>
                  <a:schemeClr val="bg1"/>
                </a:solidFill>
              </a:rPr>
              <a:t>Ac.1:10-11</a:t>
            </a:r>
          </a:p>
          <a:p>
            <a:pPr lvl="1">
              <a:spcAft>
                <a:spcPts val="0"/>
              </a:spcAft>
            </a:pPr>
            <a:r>
              <a:rPr lang="en-US" sz="3100" dirty="0">
                <a:solidFill>
                  <a:schemeClr val="bg1"/>
                </a:solidFill>
              </a:rPr>
              <a:t>Women entered tomb</a:t>
            </a:r>
          </a:p>
          <a:p>
            <a:pPr lvl="1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Two men stood by them in shining garments, Lk.24:4</a:t>
            </a:r>
          </a:p>
          <a:p>
            <a:pPr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Invisible to unaided human vision.  Nu.22:…23-31</a:t>
            </a:r>
          </a:p>
          <a:p>
            <a:pPr lvl="1">
              <a:spcAft>
                <a:spcPts val="600"/>
              </a:spcAft>
            </a:pPr>
            <a:endParaRPr lang="en-US" sz="27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1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2351457" y="609600"/>
            <a:ext cx="4423878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Origin of A</a:t>
            </a:r>
            <a:r>
              <a:rPr kumimoji="0" lang="en-US" sz="240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ngels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A50FFE7C-B0A3-4559-BD61-ECD65E8C03CD}"/>
              </a:ext>
            </a:extLst>
          </p:cNvPr>
          <p:cNvSpPr/>
          <p:nvPr/>
        </p:nvSpPr>
        <p:spPr bwMode="auto">
          <a:xfrm>
            <a:off x="1018881" y="19812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3600" kern="0" dirty="0">
                <a:solidFill>
                  <a:srgbClr val="FFFF66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Nature / Attributes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of Angels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676D4E9-3F53-45AB-AC6C-DC37DFB97037}"/>
              </a:ext>
            </a:extLst>
          </p:cNvPr>
          <p:cNvSpPr/>
          <p:nvPr/>
        </p:nvSpPr>
        <p:spPr bwMode="auto">
          <a:xfrm>
            <a:off x="2362200" y="1295400"/>
            <a:ext cx="4423878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en-US" sz="2400" kern="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Form of A</a:t>
            </a:r>
            <a:r>
              <a:rPr kumimoji="0" lang="en-US" sz="2400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ngels</a:t>
            </a:r>
            <a:endParaRPr kumimoji="0" lang="en-US" sz="24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689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They have special interest</a:t>
            </a:r>
            <a:br>
              <a:rPr lang="en-US" altLang="en-US" sz="3600" dirty="0">
                <a:solidFill>
                  <a:srgbClr val="FFFF00"/>
                </a:solidFill>
              </a:rPr>
            </a:br>
            <a:r>
              <a:rPr lang="en-US" altLang="en-US" sz="3600" dirty="0">
                <a:solidFill>
                  <a:srgbClr val="FFFF00"/>
                </a:solidFill>
              </a:rPr>
              <a:t>in our salvation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70C7D8-9A71-4DB6-AE2E-8C4B8E6C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Lk.2:…8-14</a:t>
            </a:r>
          </a:p>
          <a:p>
            <a:pPr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Lk.15:7…10</a:t>
            </a:r>
          </a:p>
          <a:p>
            <a:pPr lvl="1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Ac.27:23-24</a:t>
            </a:r>
          </a:p>
          <a:p>
            <a:pPr lvl="1">
              <a:spcAft>
                <a:spcPts val="0"/>
              </a:spcAft>
            </a:pPr>
            <a:r>
              <a:rPr lang="en-US" sz="3100" dirty="0">
                <a:solidFill>
                  <a:schemeClr val="bg1"/>
                </a:solidFill>
              </a:rPr>
              <a:t>1 Co.4:9</a:t>
            </a:r>
          </a:p>
          <a:p>
            <a:pPr lvl="2">
              <a:spcAft>
                <a:spcPts val="300"/>
              </a:spcAft>
            </a:pPr>
            <a:r>
              <a:rPr lang="en-US" sz="3100" dirty="0">
                <a:solidFill>
                  <a:schemeClr val="bg1"/>
                </a:solidFill>
              </a:rPr>
              <a:t>Apostles: objects of ridicule, </a:t>
            </a:r>
            <a:r>
              <a:rPr lang="en-US" sz="3100" dirty="0" err="1">
                <a:solidFill>
                  <a:schemeClr val="bg1"/>
                </a:solidFill>
              </a:rPr>
              <a:t>persecu-tion</a:t>
            </a:r>
            <a:r>
              <a:rPr lang="en-US" sz="3100" dirty="0">
                <a:solidFill>
                  <a:schemeClr val="bg1"/>
                </a:solidFill>
              </a:rPr>
              <a:t>, and death.</a:t>
            </a:r>
          </a:p>
          <a:p>
            <a:pPr lvl="2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Figure: Roman victory parade</a:t>
            </a:r>
          </a:p>
          <a:p>
            <a:pPr lvl="2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Purpose: death in arena…   (Ac.19)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72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They have special interest</a:t>
            </a:r>
            <a:br>
              <a:rPr lang="en-US" altLang="en-US" sz="3600" dirty="0">
                <a:solidFill>
                  <a:srgbClr val="FFFF00"/>
                </a:solidFill>
              </a:rPr>
            </a:br>
            <a:r>
              <a:rPr lang="en-US" altLang="en-US" sz="3600" dirty="0">
                <a:solidFill>
                  <a:srgbClr val="FFFF00"/>
                </a:solidFill>
              </a:rPr>
              <a:t>in our salvation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70C7D8-9A71-4DB6-AE2E-8C4B8E6C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lvl="1">
              <a:spcAft>
                <a:spcPts val="400"/>
              </a:spcAft>
            </a:pPr>
            <a:r>
              <a:rPr lang="en-US" sz="3100" dirty="0">
                <a:solidFill>
                  <a:schemeClr val="bg1"/>
                </a:solidFill>
              </a:rPr>
              <a:t>1 Pt.1:10-12</a:t>
            </a:r>
          </a:p>
          <a:p>
            <a:pPr lvl="1">
              <a:spcAft>
                <a:spcPts val="0"/>
              </a:spcAft>
            </a:pPr>
            <a:r>
              <a:rPr lang="en-US" sz="3100" dirty="0">
                <a:solidFill>
                  <a:schemeClr val="bg1"/>
                </a:solidFill>
              </a:rPr>
              <a:t>Mt.24:36</a:t>
            </a:r>
          </a:p>
          <a:p>
            <a:pPr marL="457200" lvl="1" indent="0">
              <a:spcAft>
                <a:spcPts val="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1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Angels cannot marry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70C7D8-9A71-4DB6-AE2E-8C4B8E6C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492" y="1143000"/>
            <a:ext cx="8305800" cy="5334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Mt.22:30</a:t>
            </a:r>
          </a:p>
          <a:p>
            <a:pPr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Hb.12:22</a:t>
            </a:r>
          </a:p>
          <a:p>
            <a:pPr lvl="1">
              <a:spcAft>
                <a:spcPts val="600"/>
              </a:spcAft>
            </a:pPr>
            <a:r>
              <a:rPr lang="en-US" sz="3100" i="1" dirty="0">
                <a:solidFill>
                  <a:schemeClr val="bg1"/>
                </a:solidFill>
              </a:rPr>
              <a:t>Company</a:t>
            </a:r>
            <a:r>
              <a:rPr lang="en-US" sz="3100" dirty="0">
                <a:solidFill>
                  <a:schemeClr val="bg1"/>
                </a:solidFill>
              </a:rPr>
              <a:t> (not ‘race’) – innumerable hosts</a:t>
            </a:r>
          </a:p>
          <a:p>
            <a:pPr lvl="1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Created, not multiplied</a:t>
            </a:r>
          </a:p>
          <a:p>
            <a:pPr lvl="1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They have no bodies; do not grow, age, or die  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67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Angels have ranks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70C7D8-9A71-4DB6-AE2E-8C4B8E6C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1 Th.4:16</a:t>
            </a:r>
          </a:p>
          <a:p>
            <a:pPr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Michael: </a:t>
            </a:r>
            <a:r>
              <a:rPr lang="en-US" sz="3100" i="1" dirty="0">
                <a:solidFill>
                  <a:schemeClr val="bg1"/>
                </a:solidFill>
              </a:rPr>
              <a:t>“Who is like God?’</a:t>
            </a:r>
            <a:endParaRPr lang="en-US" sz="31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Jude 9, </a:t>
            </a:r>
            <a:r>
              <a:rPr lang="en-US" sz="32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Michael the archangel, in contend-</a:t>
            </a:r>
            <a:r>
              <a:rPr lang="en-US" sz="3200" dirty="0" err="1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sz="32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with the devil, when he disputed about the body of Moses, dared not bring against him a reviling accusation, but said, “The Lord rebuke you!”</a:t>
            </a:r>
          </a:p>
          <a:p>
            <a:pPr lvl="1">
              <a:spcAft>
                <a:spcPts val="600"/>
              </a:spcAft>
            </a:pPr>
            <a:endParaRPr lang="en-US" sz="3100" dirty="0">
              <a:solidFill>
                <a:schemeClr val="bg1"/>
              </a:solidFill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34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Angels have super-human power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70C7D8-9A71-4DB6-AE2E-8C4B8E6C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</a:rPr>
              <a:t>2 Th.1</a:t>
            </a:r>
            <a:r>
              <a:rPr lang="en-US" b="1" baseline="30000" dirty="0">
                <a:solidFill>
                  <a:schemeClr val="bg1"/>
                </a:solidFill>
              </a:rPr>
              <a:t>7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and to </a:t>
            </a:r>
            <a:r>
              <a:rPr lang="en-US" i="1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give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you who are troubled rest with us when the Lord Jesus is revealed from heaven with His mighty angels. </a:t>
            </a: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2 Pt.2</a:t>
            </a:r>
            <a:r>
              <a:rPr lang="en-US" sz="3100" baseline="30000" dirty="0">
                <a:solidFill>
                  <a:schemeClr val="bg1"/>
                </a:solidFill>
              </a:rPr>
              <a:t>10 </a:t>
            </a:r>
            <a:r>
              <a:rPr lang="en-US" i="1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They are</a:t>
            </a:r>
            <a:r>
              <a:rPr lang="en-US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presumptuous, self-willed. They are not afraid to speak evil of dignitaries,  </a:t>
            </a:r>
            <a:r>
              <a:rPr lang="en-US" baseline="30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11</a:t>
            </a:r>
            <a:r>
              <a:rPr lang="en-US" baseline="300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en-US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whereas angels, who are greater in power and might, do not bring a reviling accusation against them before the Lord.</a:t>
            </a:r>
            <a:r>
              <a:rPr lang="en-US" dirty="0">
                <a:solidFill>
                  <a:srgbClr val="FFFF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</a:rPr>
              <a:t>2 Kings 19, one angel…</a:t>
            </a:r>
          </a:p>
          <a:p>
            <a:pPr lvl="1">
              <a:spcAft>
                <a:spcPts val="600"/>
              </a:spcAft>
            </a:pPr>
            <a:endParaRPr lang="en-US" sz="31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146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Early students of Scripture often debated how many angels could stand at once on the point of a needle…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Whether an angel could be in two places at the same time…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How great was the interval between the creation of angels and their fall…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Whether the sin of the first angel caused the sin of the rest…</a:t>
            </a:r>
            <a:r>
              <a:rPr lang="en-US" alt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Whether as many retained their integrity as fell…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96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Angels are innumerable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70C7D8-9A71-4DB6-AE2E-8C4B8E6C7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sz="32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Hb.12</a:t>
            </a:r>
            <a:r>
              <a:rPr lang="en-US" baseline="30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22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But you have come to Mount Zion and to the city of the living God, the heavenly Jerusalem, to an innumerable company of angels.</a:t>
            </a:r>
            <a:r>
              <a:rPr lang="en-US" dirty="0">
                <a:solidFill>
                  <a:srgbClr val="FFFF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lvl="1"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Pharisee superstition</a:t>
            </a:r>
          </a:p>
          <a:p>
            <a:pPr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Mt.26:53, twelve legions??</a:t>
            </a:r>
          </a:p>
          <a:p>
            <a:pPr>
              <a:spcAft>
                <a:spcPts val="600"/>
              </a:spcAft>
            </a:pPr>
            <a:r>
              <a:rPr lang="en-US" sz="3100" dirty="0">
                <a:solidFill>
                  <a:schemeClr val="bg1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Lk.2:13-14, multitude</a:t>
            </a:r>
          </a:p>
          <a:p>
            <a:pPr lvl="1">
              <a:spcAft>
                <a:spcPts val="600"/>
              </a:spcAft>
            </a:pPr>
            <a:endParaRPr lang="en-US" sz="3100" dirty="0">
              <a:solidFill>
                <a:schemeClr val="bg1"/>
              </a:solidFill>
            </a:endParaRPr>
          </a:p>
          <a:p>
            <a:pPr lvl="1">
              <a:spcAft>
                <a:spcPts val="600"/>
              </a:spcAft>
            </a:pPr>
            <a:endParaRPr lang="en-US" sz="31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59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Whether guardian-angels have charge of children from baptism, from birth, or while the infant is still in the womb of the mother…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Even the logical consequences of ‘angels food’ (Ps.78:25) and of angels eating (as in Gn.18:8).  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Dante made the fall of rebel angels take place within twenty seconds of their creation.  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77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Gargoyles on the roofs of cathedrals </a:t>
            </a:r>
            <a:r>
              <a:rPr lang="en-US" altLang="en-US" sz="3100" dirty="0" err="1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repre-sented</a:t>
            </a:r>
            <a:r>
              <a:rPr lang="en-US" alt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demons.  They depicted </a:t>
            </a:r>
            <a:r>
              <a:rPr lang="en-US" altLang="en-US" sz="3100" dirty="0" err="1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</a:t>
            </a:r>
            <a:r>
              <a:rPr lang="en-US" alt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with horns and hoofs – which led Cuvier to remark that the adversary could not devour, because horns and hoofs indicated not a carnivorous but a ruminant quadruped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U.S.: past years were characterized by ‘Angel mania’ – people try to outdo one another in amazing tales about encounters of the angelic kind. 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 1993, five of ten religious bestsellers addressed subject of angels.	</a:t>
            </a: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20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must avoid speculating about foolish and unrevealed Q‘s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Tim.2</a:t>
            </a:r>
            <a:r>
              <a:rPr lang="en-US" altLang="en-US" sz="3100" baseline="30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14 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 Remind them of these things, charging them before the Lord not to strive about words to no profit, to the ruin of the hearers.</a:t>
            </a:r>
          </a:p>
          <a:p>
            <a:pPr marL="0" indent="0">
              <a:spcAft>
                <a:spcPts val="1200"/>
              </a:spcAft>
              <a:buNone/>
            </a:pPr>
            <a:endParaRPr lang="en-US" altLang="en-US" sz="3100" baseline="300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12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19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"/>
            <a:ext cx="8229600" cy="61722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“Angel”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Hebrew: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messenger, representative; at least 108x of both </a:t>
            </a:r>
            <a:r>
              <a:rPr lang="en-US" altLang="en-US" sz="31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human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and </a:t>
            </a:r>
            <a:r>
              <a:rPr lang="en-US" altLang="en-US" sz="31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supernatural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1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mes-sengers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; </a:t>
            </a:r>
            <a:r>
              <a:rPr lang="en-US" altLang="en-US" sz="3100" b="1" i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context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determines.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K.20:5,9, messengers of Ben </a:t>
            </a:r>
            <a:r>
              <a:rPr lang="en-US" altLang="en-US" sz="31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Hadad</a:t>
            </a:r>
            <a:endParaRPr lang="en-US" alt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K.22:13, messengers of Ahab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K.1:2-5, 16, messengers of Ahaziah… </a:t>
            </a:r>
            <a:r>
              <a:rPr lang="en-US" altLang="en-US" sz="3100" u="sng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and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also </a:t>
            </a:r>
            <a:r>
              <a:rPr lang="en-US" altLang="en-US" sz="3100" dirty="0">
                <a:solidFill>
                  <a:srgbClr val="FF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angels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000" dirty="0">
                <a:solidFill>
                  <a:srgbClr val="FF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[3, 15, heavenly messengers]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“Sons of God” (= direct creations of God) Job 1:6; 2:1  (cf. 38:7)</a:t>
            </a:r>
          </a:p>
          <a:p>
            <a:pPr marL="0" indent="0">
              <a:spcAft>
                <a:spcPts val="12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21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"/>
            <a:ext cx="8229600" cy="6172200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en-US" altLang="en-US" sz="310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“Angel”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Greek: 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messenger, occurs about 175 times.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Lk.7:18f. </a:t>
            </a:r>
            <a:r>
              <a:rPr lang="en-US" altLang="en-US" sz="3100" i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disciples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. . . 24, same word (</a:t>
            </a:r>
            <a:r>
              <a:rPr lang="en-US" altLang="en-US" sz="3100" i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angels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Lk.7:27, “Behold I send ‘My </a:t>
            </a:r>
            <a:r>
              <a:rPr lang="en-US" altLang="en-US" sz="3100" i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messenger</a:t>
            </a:r>
            <a:r>
              <a:rPr lang="en-US" alt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’ before your face…” = John himself  (cf. also Ja.2:25)</a:t>
            </a:r>
          </a:p>
          <a:p>
            <a:pPr marL="0" indent="0">
              <a:spcAft>
                <a:spcPts val="12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60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1046" y="6096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Origin of Angels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Created beings,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Ps.148:2,5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Only God has immortality (1 Tim.6:16)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Since angels are not God, they are under God’s authority. 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Pt.3:22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Both good and evil spirits are subject to Christ – all powers on earth and in heaven.</a:t>
            </a:r>
          </a:p>
          <a:p>
            <a:pPr marL="0" indent="0">
              <a:spcAft>
                <a:spcPts val="1200"/>
              </a:spcAft>
              <a:buNone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37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11702</TotalTime>
  <Words>970</Words>
  <Application>Microsoft Office PowerPoint</Application>
  <PresentationFormat>On-screen Show (4:3)</PresentationFormat>
  <Paragraphs>103</Paragraphs>
  <Slides>20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Verdana</vt:lpstr>
      <vt:lpstr>1_Default Design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Many are surprised that angels in Bible are not pictured as having wings</vt:lpstr>
      <vt:lpstr>Many are surprised that angels in Bible are not pictured as having wings</vt:lpstr>
      <vt:lpstr>PowerPoint Presentation</vt:lpstr>
      <vt:lpstr>They have special interest in our salvation</vt:lpstr>
      <vt:lpstr>They have special interest in our salvation</vt:lpstr>
      <vt:lpstr>Angels cannot marry</vt:lpstr>
      <vt:lpstr>Angels have ranks</vt:lpstr>
      <vt:lpstr>Angels have super-human power</vt:lpstr>
      <vt:lpstr>Angels are innumerable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1153</cp:revision>
  <dcterms:created xsi:type="dcterms:W3CDTF">2011-08-18T15:42:19Z</dcterms:created>
  <dcterms:modified xsi:type="dcterms:W3CDTF">2022-03-19T03:07:15Z</dcterms:modified>
</cp:coreProperties>
</file>