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1"/>
  </p:notesMasterIdLst>
  <p:sldIdLst>
    <p:sldId id="305" r:id="rId3"/>
    <p:sldId id="428" r:id="rId4"/>
    <p:sldId id="373" r:id="rId5"/>
    <p:sldId id="500" r:id="rId6"/>
    <p:sldId id="510" r:id="rId7"/>
    <p:sldId id="509" r:id="rId8"/>
    <p:sldId id="501" r:id="rId9"/>
    <p:sldId id="491" r:id="rId10"/>
    <p:sldId id="476" r:id="rId11"/>
    <p:sldId id="502" r:id="rId12"/>
    <p:sldId id="503" r:id="rId13"/>
    <p:sldId id="504" r:id="rId14"/>
    <p:sldId id="505" r:id="rId15"/>
    <p:sldId id="506" r:id="rId16"/>
    <p:sldId id="507" r:id="rId17"/>
    <p:sldId id="492" r:id="rId18"/>
    <p:sldId id="508" r:id="rId19"/>
    <p:sldId id="51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FF"/>
    <a:srgbClr val="FFFF66"/>
    <a:srgbClr val="CCFFCC"/>
    <a:srgbClr val="CCECFF"/>
    <a:srgbClr val="FFFF99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58A1A68D-99AB-47B9-823B-EAA4E9570751}"/>
    <pc:docChg chg="delSld delMainMaster">
      <pc:chgData name="Ty Johnson" userId="2df4d96252200d5b" providerId="LiveId" clId="{58A1A68D-99AB-47B9-823B-EAA4E9570751}" dt="2022-03-26T01:41:52.432" v="1" actId="47"/>
      <pc:docMkLst>
        <pc:docMk/>
      </pc:docMkLst>
      <pc:sldChg chg="del">
        <pc:chgData name="Ty Johnson" userId="2df4d96252200d5b" providerId="LiveId" clId="{58A1A68D-99AB-47B9-823B-EAA4E9570751}" dt="2022-03-26T01:41:49.546" v="0" actId="47"/>
        <pc:sldMkLst>
          <pc:docMk/>
          <pc:sldMk cId="2890865879" sldId="303"/>
        </pc:sldMkLst>
      </pc:sldChg>
      <pc:sldChg chg="del">
        <pc:chgData name="Ty Johnson" userId="2df4d96252200d5b" providerId="LiveId" clId="{58A1A68D-99AB-47B9-823B-EAA4E9570751}" dt="2022-03-26T01:41:49.546" v="0" actId="47"/>
        <pc:sldMkLst>
          <pc:docMk/>
          <pc:sldMk cId="297008950" sldId="365"/>
        </pc:sldMkLst>
      </pc:sldChg>
      <pc:sldChg chg="del">
        <pc:chgData name="Ty Johnson" userId="2df4d96252200d5b" providerId="LiveId" clId="{58A1A68D-99AB-47B9-823B-EAA4E9570751}" dt="2022-03-26T01:41:49.546" v="0" actId="47"/>
        <pc:sldMkLst>
          <pc:docMk/>
          <pc:sldMk cId="0" sldId="371"/>
        </pc:sldMkLst>
      </pc:sldChg>
      <pc:sldChg chg="del">
        <pc:chgData name="Ty Johnson" userId="2df4d96252200d5b" providerId="LiveId" clId="{58A1A68D-99AB-47B9-823B-EAA4E9570751}" dt="2022-03-26T01:41:52.432" v="1" actId="47"/>
        <pc:sldMkLst>
          <pc:docMk/>
          <pc:sldMk cId="1930682638" sldId="480"/>
        </pc:sldMkLst>
      </pc:sldChg>
      <pc:sldMasterChg chg="del delSldLayout">
        <pc:chgData name="Ty Johnson" userId="2df4d96252200d5b" providerId="LiveId" clId="{58A1A68D-99AB-47B9-823B-EAA4E9570751}" dt="2022-03-26T01:41:49.546" v="0" actId="47"/>
        <pc:sldMasterMkLst>
          <pc:docMk/>
          <pc:sldMasterMk cId="4160720804" sldId="2147483751"/>
        </pc:sldMasterMkLst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1611917874" sldId="2147483752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3229036904" sldId="2147483753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2613127303" sldId="2147483754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1121115150" sldId="2147483755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3711089616" sldId="2147483756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3879052079" sldId="2147483757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3531249067" sldId="2147483758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4048085343" sldId="2147483759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875099841" sldId="2147483760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133819685" sldId="2147483761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4160720804" sldId="2147483751"/>
            <pc:sldLayoutMk cId="3831887701" sldId="2147483762"/>
          </pc:sldLayoutMkLst>
        </pc:sldLayoutChg>
      </pc:sldMasterChg>
      <pc:sldMasterChg chg="del delSldLayout">
        <pc:chgData name="Ty Johnson" userId="2df4d96252200d5b" providerId="LiveId" clId="{58A1A68D-99AB-47B9-823B-EAA4E9570751}" dt="2022-03-26T01:41:49.546" v="0" actId="47"/>
        <pc:sldMasterMkLst>
          <pc:docMk/>
          <pc:sldMasterMk cId="60341436" sldId="2147483763"/>
        </pc:sldMasterMkLst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1353290919" sldId="2147483764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3988362492" sldId="2147483765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3512625714" sldId="2147483766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2875264489" sldId="2147483767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920980652" sldId="2147483768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342311796" sldId="2147483769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3480511401" sldId="2147483770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428609777" sldId="2147483771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883184332" sldId="2147483772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2150082966" sldId="2147483773"/>
          </pc:sldLayoutMkLst>
        </pc:sldLayoutChg>
        <pc:sldLayoutChg chg="del">
          <pc:chgData name="Ty Johnson" userId="2df4d96252200d5b" providerId="LiveId" clId="{58A1A68D-99AB-47B9-823B-EAA4E9570751}" dt="2022-03-26T01:41:49.546" v="0" actId="47"/>
          <pc:sldLayoutMkLst>
            <pc:docMk/>
            <pc:sldMasterMk cId="60341436" sldId="2147483763"/>
            <pc:sldLayoutMk cId="2181537236" sldId="214748377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282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229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615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767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2524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284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858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05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350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962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382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5608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392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213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FE428FB4-FA1D-40F9-B4A1-34BEA34A6C2F}"/>
              </a:ext>
            </a:extLst>
          </p:cNvPr>
          <p:cNvSpPr/>
          <p:nvPr/>
        </p:nvSpPr>
        <p:spPr bwMode="auto">
          <a:xfrm>
            <a:off x="1066800" y="1295400"/>
            <a:ext cx="7010400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+mn-lt"/>
              </a:rPr>
              <a:t>Angels </a:t>
            </a:r>
            <a:r>
              <a:rPr lang="en-US" sz="3200" dirty="0">
                <a:solidFill>
                  <a:srgbClr val="FFFF00"/>
                </a:solidFill>
                <a:latin typeface="+mn-lt"/>
              </a:rPr>
              <a:t>(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dirty="0">
                <a:solidFill>
                  <a:srgbClr val="FFFF00"/>
                </a:solidFill>
                <a:latin typeface="+mn-lt"/>
              </a:rPr>
              <a:t>)</a:t>
            </a:r>
            <a:endParaRPr kumimoji="0" lang="en-US" sz="400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Col.2, context: freedom in Christ –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Freedom from early Gnosticism, 18</a:t>
            </a:r>
          </a:p>
          <a:p>
            <a:pPr lvl="1">
              <a:spcAft>
                <a:spcPts val="0"/>
              </a:spcAft>
            </a:pPr>
            <a:r>
              <a:rPr lang="en-US" sz="3100" dirty="0">
                <a:solidFill>
                  <a:srgbClr val="FFFFCC"/>
                </a:solidFill>
              </a:rPr>
              <a:t>Gnostic prided himself on special visions of secret things that others could not see</a:t>
            </a:r>
          </a:p>
          <a:p>
            <a:pPr lvl="1">
              <a:spcAft>
                <a:spcPts val="400"/>
              </a:spcAft>
            </a:pPr>
            <a:r>
              <a:rPr lang="en-US" sz="3100" dirty="0">
                <a:solidFill>
                  <a:srgbClr val="FFFFCC"/>
                </a:solidFill>
              </a:rPr>
              <a:t>This was not the fault of good angels: they do not call attention to themselves </a:t>
            </a:r>
            <a:r>
              <a:rPr lang="en-US" sz="3100" dirty="0">
                <a:solidFill>
                  <a:schemeClr val="bg1"/>
                </a:solidFill>
              </a:rPr>
              <a:t>(1:18).</a:t>
            </a:r>
            <a:endParaRPr lang="en-US" sz="28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</a:pPr>
            <a:endParaRPr lang="en-US" sz="23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1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Col.2: context: freedom in Christ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lvl="1">
              <a:spcAft>
                <a:spcPts val="0"/>
              </a:spcAft>
            </a:pPr>
            <a:r>
              <a:rPr lang="en-US" sz="3100" dirty="0">
                <a:solidFill>
                  <a:srgbClr val="CCFFCC"/>
                </a:solidFill>
              </a:rPr>
              <a:t>Good angels refused man’s worship, </a:t>
            </a:r>
            <a:r>
              <a:rPr lang="en-US" sz="3100" dirty="0">
                <a:solidFill>
                  <a:schemeClr val="bg1"/>
                </a:solidFill>
              </a:rPr>
              <a:t>Rv.22:8-9</a:t>
            </a:r>
          </a:p>
          <a:p>
            <a:pPr lvl="1">
              <a:spcAft>
                <a:spcPts val="0"/>
              </a:spcAft>
            </a:pPr>
            <a:r>
              <a:rPr lang="en-US" sz="3100" dirty="0">
                <a:solidFill>
                  <a:srgbClr val="CCFFCC"/>
                </a:solidFill>
              </a:rPr>
              <a:t>New Age Movement helped popularize angels: they enhance creativity, add fun and play to your life, relieve stress and tension, and enhance youthful zest for living...  ?  ?  </a:t>
            </a:r>
            <a:endParaRPr lang="en-US" sz="2300" dirty="0">
              <a:solidFill>
                <a:srgbClr val="CCFFCC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7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346"/>
            <a:ext cx="8229600" cy="10668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CCFFCC"/>
                </a:solidFill>
              </a:rPr>
              <a:t>2. </a:t>
            </a:r>
            <a:r>
              <a:rPr lang="en-US" altLang="en-US" sz="3400" dirty="0">
                <a:solidFill>
                  <a:srgbClr val="FFFF00"/>
                </a:solidFill>
              </a:rPr>
              <a:t>Communicate directly with us today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000" dirty="0">
                <a:solidFill>
                  <a:srgbClr val="FFFFCC"/>
                </a:solidFill>
              </a:rPr>
              <a:t>2 Co.4</a:t>
            </a:r>
            <a:r>
              <a:rPr lang="en-US" sz="3000" baseline="30000" dirty="0">
                <a:solidFill>
                  <a:srgbClr val="FFFFCC"/>
                </a:solidFill>
              </a:rPr>
              <a:t>7</a:t>
            </a:r>
            <a:r>
              <a:rPr lang="en-US" sz="3000" dirty="0">
                <a:solidFill>
                  <a:srgbClr val="FFFFCC"/>
                </a:solidFill>
              </a:rPr>
              <a:t> But we have this treasure in earthen vessels…</a:t>
            </a:r>
          </a:p>
          <a:p>
            <a:pPr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</a:rPr>
              <a:t>Even in days of miracles, angels helped sinner and preacher to meet (Ac.8:26; 10:1-7)</a:t>
            </a:r>
          </a:p>
          <a:p>
            <a:pPr>
              <a:spcAft>
                <a:spcPts val="0"/>
              </a:spcAft>
            </a:pPr>
            <a:r>
              <a:rPr lang="en-US" sz="3000" dirty="0">
                <a:solidFill>
                  <a:srgbClr val="FFFFCC"/>
                </a:solidFill>
              </a:rPr>
              <a:t>Completion of NT: </a:t>
            </a:r>
            <a:r>
              <a:rPr lang="en-US" sz="3000" i="1" dirty="0">
                <a:solidFill>
                  <a:srgbClr val="FFFFCC"/>
                </a:solidFill>
              </a:rPr>
              <a:t>no need</a:t>
            </a:r>
            <a:r>
              <a:rPr lang="en-US" sz="3000" dirty="0">
                <a:solidFill>
                  <a:srgbClr val="FFFFCC"/>
                </a:solidFill>
              </a:rPr>
              <a:t> for angels to speak to preachers or sinners.</a:t>
            </a:r>
            <a:r>
              <a:rPr lang="en-US" sz="3000" dirty="0">
                <a:solidFill>
                  <a:schemeClr val="bg1"/>
                </a:solidFill>
              </a:rPr>
              <a:t>   2 Tim.3:16-17</a:t>
            </a:r>
          </a:p>
          <a:p>
            <a:pPr>
              <a:spcAft>
                <a:spcPts val="0"/>
              </a:spcAft>
            </a:pPr>
            <a:r>
              <a:rPr lang="en-US" sz="3000" dirty="0">
                <a:solidFill>
                  <a:schemeClr val="bg1"/>
                </a:solidFill>
              </a:rPr>
              <a:t>Gal.1:6-9, what would angels tell us?   </a:t>
            </a:r>
          </a:p>
          <a:p>
            <a:pPr lvl="1">
              <a:spcAft>
                <a:spcPts val="0"/>
              </a:spcAft>
            </a:pPr>
            <a:r>
              <a:rPr lang="en-US" sz="3000" dirty="0">
                <a:solidFill>
                  <a:srgbClr val="CCFFFF"/>
                </a:solidFill>
              </a:rPr>
              <a:t>More than gospel?  </a:t>
            </a:r>
          </a:p>
          <a:p>
            <a:pPr lvl="1">
              <a:spcAft>
                <a:spcPts val="0"/>
              </a:spcAft>
            </a:pPr>
            <a:r>
              <a:rPr lang="en-US" sz="3000" dirty="0">
                <a:solidFill>
                  <a:srgbClr val="CCFFFF"/>
                </a:solidFill>
              </a:rPr>
              <a:t>Less than gospel?  </a:t>
            </a:r>
          </a:p>
          <a:p>
            <a:pPr lvl="1">
              <a:spcAft>
                <a:spcPts val="300"/>
              </a:spcAft>
            </a:pPr>
            <a:r>
              <a:rPr lang="en-US" sz="3000" dirty="0">
                <a:solidFill>
                  <a:srgbClr val="CCFFFF"/>
                </a:solidFill>
              </a:rPr>
              <a:t>Something different than gospel?</a:t>
            </a:r>
          </a:p>
          <a:p>
            <a:pPr>
              <a:spcAft>
                <a:spcPts val="3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2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CC"/>
                </a:solidFill>
              </a:rPr>
              <a:t>False claims have always been a threat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1 K.13:…18, He said to him, I too am a prophet as you are, and an angel spoke to me by the word of the L</a:t>
            </a:r>
            <a:r>
              <a:rPr lang="en-US" sz="2600" dirty="0">
                <a:solidFill>
                  <a:schemeClr val="bg1"/>
                </a:solidFill>
              </a:rPr>
              <a:t>ORD</a:t>
            </a:r>
            <a:r>
              <a:rPr lang="en-US" sz="3100" dirty="0">
                <a:solidFill>
                  <a:schemeClr val="bg1"/>
                </a:solidFill>
              </a:rPr>
              <a:t>, saying, Bring him back with you to your house, that he may eat bread and drink water. </a:t>
            </a:r>
          </a:p>
          <a:p>
            <a:pPr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(“He was lying to him.”)</a:t>
            </a:r>
          </a:p>
          <a:p>
            <a:pPr>
              <a:spcAft>
                <a:spcPts val="3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8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CC"/>
                </a:solidFill>
              </a:rPr>
              <a:t>False claims have always been a threat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282575" indent="-282575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Gen.18-19, Abraham / Lot saw no halos, wings, dazzling lights  (Jg.13:…6)</a:t>
            </a:r>
          </a:p>
          <a:p>
            <a:pPr marL="282575" indent="-282575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Mt.28</a:t>
            </a:r>
            <a:r>
              <a:rPr lang="en-US" sz="3000" baseline="30000" dirty="0">
                <a:solidFill>
                  <a:srgbClr val="FFFFCC"/>
                </a:solidFill>
              </a:rPr>
              <a:t>2</a:t>
            </a:r>
            <a:r>
              <a:rPr lang="en-US" sz="3000" dirty="0">
                <a:solidFill>
                  <a:schemeClr val="bg1"/>
                </a:solidFill>
              </a:rPr>
              <a:t> And behold, there was a great earth-quake; for an angel of the Lord descended from heaven, and came and rolled back the stone from the door, and sat on it. </a:t>
            </a:r>
            <a:r>
              <a:rPr lang="en-US" sz="3000" baseline="30000" dirty="0">
                <a:solidFill>
                  <a:srgbClr val="FFFFCC"/>
                </a:solidFill>
              </a:rPr>
              <a:t>3</a:t>
            </a:r>
            <a:r>
              <a:rPr lang="en-US" sz="3000" dirty="0">
                <a:solidFill>
                  <a:schemeClr val="bg1"/>
                </a:solidFill>
              </a:rPr>
              <a:t> His </a:t>
            </a:r>
            <a:r>
              <a:rPr lang="en-US" sz="3000" dirty="0" err="1">
                <a:solidFill>
                  <a:schemeClr val="bg1"/>
                </a:solidFill>
              </a:rPr>
              <a:t>coun-tenance</a:t>
            </a:r>
            <a:r>
              <a:rPr lang="en-US" sz="3000" dirty="0">
                <a:solidFill>
                  <a:schemeClr val="bg1"/>
                </a:solidFill>
              </a:rPr>
              <a:t> was like lightning, and his clothing as white as snow.  </a:t>
            </a:r>
            <a:r>
              <a:rPr lang="en-US" sz="3000" baseline="30000" dirty="0">
                <a:solidFill>
                  <a:srgbClr val="FFFFCC"/>
                </a:solidFill>
              </a:rPr>
              <a:t>4</a:t>
            </a:r>
            <a:r>
              <a:rPr lang="en-US" sz="3000" dirty="0">
                <a:solidFill>
                  <a:schemeClr val="bg1"/>
                </a:solidFill>
              </a:rPr>
              <a:t> And the guards shook for fear of him, and became like dead men.  </a:t>
            </a:r>
            <a:r>
              <a:rPr lang="en-US" sz="3000" baseline="30000" dirty="0">
                <a:solidFill>
                  <a:srgbClr val="FFFFCC"/>
                </a:solidFill>
              </a:rPr>
              <a:t>5</a:t>
            </a:r>
            <a:r>
              <a:rPr lang="en-US" sz="3000" dirty="0">
                <a:solidFill>
                  <a:schemeClr val="bg1"/>
                </a:solidFill>
              </a:rPr>
              <a:t> But the angel answered and said to the women, “Do not be afraid, for I know that you seek Jesus who was crucified…”</a:t>
            </a:r>
          </a:p>
          <a:p>
            <a:pPr lvl="1">
              <a:spcAft>
                <a:spcPts val="3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99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CC"/>
                </a:solidFill>
              </a:rPr>
              <a:t>False claims have always been a threat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282575" indent="-282575">
              <a:spcAft>
                <a:spcPts val="300"/>
              </a:spcAft>
            </a:pPr>
            <a:r>
              <a:rPr lang="en-US" sz="3000" dirty="0">
                <a:solidFill>
                  <a:schemeClr val="bg1"/>
                </a:solidFill>
              </a:rPr>
              <a:t>Lk.1</a:t>
            </a:r>
            <a:r>
              <a:rPr lang="en-US" sz="3000" baseline="30000" dirty="0">
                <a:solidFill>
                  <a:srgbClr val="FFFFCC"/>
                </a:solidFill>
              </a:rPr>
              <a:t>11</a:t>
            </a:r>
            <a:r>
              <a:rPr lang="en-US" sz="3000" dirty="0">
                <a:solidFill>
                  <a:schemeClr val="bg1"/>
                </a:solidFill>
              </a:rPr>
              <a:t> Then an angel of the Lord appeared to him, standing on the right side of the altar of incense.  </a:t>
            </a:r>
            <a:r>
              <a:rPr lang="en-US" sz="3000" baseline="30000" dirty="0">
                <a:solidFill>
                  <a:srgbClr val="FFFFCC"/>
                </a:solidFill>
              </a:rPr>
              <a:t>12</a:t>
            </a:r>
            <a:r>
              <a:rPr lang="en-US" sz="3000" dirty="0">
                <a:solidFill>
                  <a:schemeClr val="bg1"/>
                </a:solidFill>
              </a:rPr>
              <a:t> And when Zacharias saw him, he was troubled, and fear fell upon him. </a:t>
            </a:r>
            <a:endParaRPr lang="en-US" sz="3100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59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CCFFCC"/>
                </a:solidFill>
              </a:rPr>
              <a:t>3.</a:t>
            </a:r>
            <a:r>
              <a:rPr lang="en-US" altLang="en-US" sz="3400" dirty="0">
                <a:solidFill>
                  <a:srgbClr val="FFFF00"/>
                </a:solidFill>
              </a:rPr>
              <a:t> Work miracles today 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1 Co.13:8-13</a:t>
            </a:r>
          </a:p>
          <a:p>
            <a:pPr lvl="1">
              <a:spcAft>
                <a:spcPts val="200"/>
              </a:spcAft>
            </a:pPr>
            <a:r>
              <a:rPr lang="en-US" sz="3100" dirty="0">
                <a:solidFill>
                  <a:schemeClr val="bg1"/>
                </a:solidFill>
              </a:rPr>
              <a:t>Bible does </a:t>
            </a:r>
            <a:r>
              <a:rPr lang="en-US" sz="3100" dirty="0">
                <a:solidFill>
                  <a:srgbClr val="FFC000"/>
                </a:solidFill>
              </a:rPr>
              <a:t>not</a:t>
            </a:r>
            <a:r>
              <a:rPr lang="en-US" sz="3100" dirty="0">
                <a:solidFill>
                  <a:schemeClr val="bg1"/>
                </a:solidFill>
              </a:rPr>
              <a:t> tell us to seek angelic encounters.</a:t>
            </a:r>
          </a:p>
          <a:p>
            <a:pPr lvl="1">
              <a:spcAft>
                <a:spcPts val="200"/>
              </a:spcAft>
            </a:pPr>
            <a:r>
              <a:rPr lang="en-US" sz="3100" dirty="0">
                <a:solidFill>
                  <a:schemeClr val="bg1"/>
                </a:solidFill>
              </a:rPr>
              <a:t>Angelic experiences are </a:t>
            </a:r>
            <a:r>
              <a:rPr lang="en-US" sz="3100" dirty="0">
                <a:solidFill>
                  <a:srgbClr val="FFC000"/>
                </a:solidFill>
              </a:rPr>
              <a:t>not</a:t>
            </a:r>
            <a:r>
              <a:rPr lang="en-US" sz="3100" dirty="0">
                <a:solidFill>
                  <a:schemeClr val="bg1"/>
                </a:solidFill>
              </a:rPr>
              <a:t> a sign of spiritual superiority – not even in the miraculous age.   [Nu.22:21-38, Balaam]</a:t>
            </a:r>
          </a:p>
          <a:p>
            <a:pPr lvl="1">
              <a:spcAft>
                <a:spcPts val="200"/>
              </a:spcAft>
            </a:pPr>
            <a:r>
              <a:rPr lang="en-US" sz="3100" dirty="0">
                <a:solidFill>
                  <a:schemeClr val="bg1"/>
                </a:solidFill>
              </a:rPr>
              <a:t>Paul’s claim was verified by following events, Acts 27:21-44.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2 Co.11:13-15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Hb.1</a:t>
            </a:r>
            <a:r>
              <a:rPr lang="en-US" sz="3100" baseline="30000" dirty="0">
                <a:solidFill>
                  <a:srgbClr val="FFFFCC"/>
                </a:solidFill>
              </a:rPr>
              <a:t>14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CCFFFF"/>
                </a:solidFill>
              </a:rPr>
              <a:t>Are they not all ministering spirits sent forth to minister for those who will inherit salvation?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Miracles would cease</a:t>
            </a:r>
          </a:p>
          <a:p>
            <a:pPr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Nothing says service of angels will end</a:t>
            </a:r>
          </a:p>
          <a:p>
            <a:pPr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Should give us . . .</a:t>
            </a:r>
          </a:p>
          <a:p>
            <a:pPr lvl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Encouragement</a:t>
            </a:r>
          </a:p>
          <a:p>
            <a:pPr lvl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Faith in power / providence of God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Humility</a:t>
            </a:r>
          </a:p>
          <a:p>
            <a:pPr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God will use </a:t>
            </a:r>
            <a:r>
              <a:rPr lang="en-US" sz="3100">
                <a:solidFill>
                  <a:schemeClr val="bg1"/>
                </a:solidFill>
              </a:rPr>
              <a:t>angels in Judgment </a:t>
            </a:r>
            <a:r>
              <a:rPr lang="en-US" sz="3100" dirty="0">
                <a:solidFill>
                  <a:schemeClr val="bg1"/>
                </a:solidFill>
              </a:rPr>
              <a:t>– Mt.13:41-43;  2 Th.1:7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3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rgbClr val="FFFF66"/>
                </a:solidFill>
              </a:rPr>
              <a:t>Angels do not preach the gospel, Acts 10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Angel was aware of the lost, 3-4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Angel spoke to the lost, 3-4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Angel did not preach gospel, 5-6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Even if he could, it would have to be truth, Gal.1:8</a:t>
            </a:r>
          </a:p>
          <a:p>
            <a:pPr>
              <a:spcAft>
                <a:spcPts val="600"/>
              </a:spcAft>
            </a:pPr>
            <a:r>
              <a:rPr lang="en-US" sz="3100" u="sng" dirty="0">
                <a:solidFill>
                  <a:schemeClr val="bg1"/>
                </a:solidFill>
              </a:rPr>
              <a:t>Angel told sinner how to contact the preacher</a:t>
            </a:r>
            <a:r>
              <a:rPr lang="en-US" sz="3100" dirty="0">
                <a:solidFill>
                  <a:schemeClr val="bg1"/>
                </a:solidFill>
              </a:rPr>
              <a:t>, 22, 34 … 42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11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83820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Angels rescued God’s people from danger.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Gn.28:…10-12, ladder… link…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Gn.32:1-2, </a:t>
            </a:r>
            <a:r>
              <a:rPr lang="en-US" altLang="en-US" sz="3100" i="1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Mahanaim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two camps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(his and angels of God)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31:25, </a:t>
            </a: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two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hostile </a:t>
            </a: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camps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met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32:6-8, </a:t>
            </a: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two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possibly hostile </a:t>
            </a: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camps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to meet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32:22-24… </a:t>
            </a: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Jacob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his </a:t>
            </a:r>
            <a:r>
              <a:rPr lang="en-US" alt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family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Angels assure him as he leaves Canaan (</a:t>
            </a:r>
            <a:r>
              <a:rPr lang="en-US" alt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ch.</a:t>
            </a: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28) 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Angels (Angel) assure him as he returns (</a:t>
            </a:r>
            <a:r>
              <a:rPr lang="en-US" alt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ch.</a:t>
            </a: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32).   Hosea 12:3-4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angels did,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are doing, or will do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248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kern="0" baseline="300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Gave Law to Israel –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Ac.7:51-53,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direction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angels </a:t>
            </a:r>
            <a:r>
              <a:rPr lang="en-US" sz="26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(NKJV);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delivered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by angels </a:t>
            </a:r>
            <a:r>
              <a:rPr lang="en-US" sz="26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(ESV);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ordained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(NASB):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king’s decree is issued, published through his servants…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Gal.3:19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Israel was terrified of God’s presence; they could not take One-on-one revelation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Moses went from people to God (priestly)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Moses went from God to people (prophetic)</a:t>
            </a:r>
            <a:endParaRPr lang="en-US" sz="27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4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382000" cy="6248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kern="0" baseline="300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Gave Law to Israel –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Ac.7:51-53,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direction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angels </a:t>
            </a:r>
            <a:r>
              <a:rPr lang="en-US" sz="26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(NKJV);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delivered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by angels </a:t>
            </a:r>
            <a:r>
              <a:rPr lang="en-US" sz="26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(ESV);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ordained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(NASV): 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Gal.3:19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Israel was terrified of God’s presence; they could not take One-on-one revelation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Hb.2:2, spoken by angels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was the actual speaker, but He used angels to convey it to the people.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Writer turns them to the </a:t>
            </a:r>
            <a:r>
              <a:rPr lang="en-US" sz="3100" b="1" i="1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word. 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en-US" kern="0" baseline="300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Achieved God’s will for nations – </a:t>
            </a:r>
          </a:p>
          <a:p>
            <a:pPr lvl="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Dn.10:…5-6, 12-13, 18-11:1-4;  12:1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kern="0" baseline="30000" dirty="0">
              <a:solidFill>
                <a:srgbClr val="FFC000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kern="0" baseline="300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Protected / ministered to believers –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Dn.3:…19-28  .  .  .  6:22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Ps.91:11 [Mt.4:6].   Lk.22:43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K.19:5ff, Elijah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K.6, Elisha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Ac.5:19, apostles’ rescue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Hb.1:14  [Mt.18:10;  Ac.12:15]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9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kern="0" baseline="300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Punished God’s enemies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K.19:…35, saved Jerusalem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Gn.19:11-14, protected Lot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Ac.12:23, removed a threat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kern="0" baseline="300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</a:t>
            </a: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Worship and praise God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Rv.5:11-14, many angels…</a:t>
            </a:r>
          </a:p>
        </p:txBody>
      </p:sp>
    </p:spTree>
    <p:extLst>
      <p:ext uri="{BB962C8B-B14F-4D97-AF65-F5344CB8AC3E}">
        <p14:creationId xmlns:p14="http://schemas.microsoft.com/office/powerpoint/2010/main" val="26102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130263" y="609600"/>
            <a:ext cx="4866266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What A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ngels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did / do / will do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50FFE7C-B0A3-4559-BD61-ECD65E8C03CD}"/>
              </a:ext>
            </a:extLst>
          </p:cNvPr>
          <p:cNvSpPr/>
          <p:nvPr/>
        </p:nvSpPr>
        <p:spPr bwMode="auto">
          <a:xfrm>
            <a:off x="1018881" y="12954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Angels do not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. .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2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CCFFCC"/>
                </a:solidFill>
              </a:rPr>
              <a:t>1. </a:t>
            </a:r>
            <a:r>
              <a:rPr lang="en-US" altLang="en-US" sz="3400" dirty="0">
                <a:solidFill>
                  <a:srgbClr val="FFFF00"/>
                </a:solidFill>
              </a:rPr>
              <a:t>Receive worship from men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</a:rPr>
              <a:t>Col.2, context: freedom in Christ – </a:t>
            </a:r>
          </a:p>
          <a:p>
            <a:pPr lvl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Freedom from …</a:t>
            </a:r>
          </a:p>
          <a:p>
            <a:pPr lvl="2">
              <a:spcAft>
                <a:spcPts val="400"/>
              </a:spcAft>
            </a:pPr>
            <a:r>
              <a:rPr lang="en-US" sz="3100" dirty="0">
                <a:solidFill>
                  <a:srgbClr val="FFFFCC"/>
                </a:solidFill>
              </a:rPr>
              <a:t>Enticing words, </a:t>
            </a:r>
            <a:r>
              <a:rPr lang="en-US" sz="3100" dirty="0">
                <a:solidFill>
                  <a:schemeClr val="bg1"/>
                </a:solidFill>
              </a:rPr>
              <a:t>4-7.</a:t>
            </a:r>
          </a:p>
          <a:p>
            <a:pPr lvl="2">
              <a:spcAft>
                <a:spcPts val="400"/>
              </a:spcAft>
            </a:pPr>
            <a:r>
              <a:rPr lang="en-US" sz="3100" dirty="0">
                <a:solidFill>
                  <a:srgbClr val="FFFFCC"/>
                </a:solidFill>
              </a:rPr>
              <a:t>Vain philosophy, </a:t>
            </a:r>
            <a:r>
              <a:rPr lang="en-US" sz="3100" dirty="0">
                <a:solidFill>
                  <a:schemeClr val="bg1"/>
                </a:solidFill>
              </a:rPr>
              <a:t>8-10.</a:t>
            </a:r>
          </a:p>
          <a:p>
            <a:pPr lvl="2">
              <a:spcAft>
                <a:spcPts val="400"/>
              </a:spcAft>
            </a:pPr>
            <a:r>
              <a:rPr lang="en-US" sz="3100" dirty="0">
                <a:solidFill>
                  <a:srgbClr val="FFFFCC"/>
                </a:solidFill>
              </a:rPr>
              <a:t>Judgment of men, </a:t>
            </a:r>
            <a:r>
              <a:rPr lang="en-US" sz="3100" dirty="0">
                <a:solidFill>
                  <a:schemeClr val="bg1"/>
                </a:solidFill>
              </a:rPr>
              <a:t>11-17.</a:t>
            </a:r>
          </a:p>
          <a:p>
            <a:pPr lvl="2">
              <a:spcAft>
                <a:spcPts val="400"/>
              </a:spcAft>
            </a:pPr>
            <a:r>
              <a:rPr lang="en-US" sz="3100" dirty="0">
                <a:solidFill>
                  <a:srgbClr val="FFFFCC"/>
                </a:solidFill>
              </a:rPr>
              <a:t>Improper worship, </a:t>
            </a:r>
            <a:r>
              <a:rPr lang="en-US" sz="3100" dirty="0">
                <a:solidFill>
                  <a:schemeClr val="bg1"/>
                </a:solidFill>
              </a:rPr>
              <a:t>18-19.</a:t>
            </a:r>
          </a:p>
          <a:p>
            <a:pPr lvl="2">
              <a:spcAft>
                <a:spcPts val="600"/>
              </a:spcAft>
            </a:pPr>
            <a:r>
              <a:rPr lang="en-US" sz="3100" dirty="0">
                <a:solidFill>
                  <a:srgbClr val="FFFFCC"/>
                </a:solidFill>
              </a:rPr>
              <a:t>Doctrines of men, </a:t>
            </a:r>
            <a:r>
              <a:rPr lang="en-US" sz="3100" dirty="0">
                <a:solidFill>
                  <a:schemeClr val="bg1"/>
                </a:solidFill>
              </a:rPr>
              <a:t>20-23.</a:t>
            </a:r>
          </a:p>
          <a:p>
            <a:pPr lvl="2">
              <a:spcAft>
                <a:spcPts val="600"/>
              </a:spcAft>
            </a:pPr>
            <a:endParaRPr lang="en-US" sz="28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</a:pPr>
            <a:endParaRPr lang="en-US" sz="23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1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12189</TotalTime>
  <Words>1030</Words>
  <Application>Microsoft Office PowerPoint</Application>
  <PresentationFormat>On-screen Show (4:3)</PresentationFormat>
  <Paragraphs>112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Times New Roman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Receive worship from men</vt:lpstr>
      <vt:lpstr>Col.2, context: freedom in Christ –</vt:lpstr>
      <vt:lpstr>Col.2: context: freedom in Christ</vt:lpstr>
      <vt:lpstr>2. Communicate directly with us today</vt:lpstr>
      <vt:lpstr>False claims have always been a threat</vt:lpstr>
      <vt:lpstr>False claims have always been a threat</vt:lpstr>
      <vt:lpstr>False claims have always been a threat</vt:lpstr>
      <vt:lpstr>3. Work miracles today  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1161</cp:revision>
  <dcterms:created xsi:type="dcterms:W3CDTF">2011-08-18T15:42:19Z</dcterms:created>
  <dcterms:modified xsi:type="dcterms:W3CDTF">2022-03-26T01:41:54Z</dcterms:modified>
</cp:coreProperties>
</file>