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05" r:id="rId2"/>
    <p:sldId id="541" r:id="rId3"/>
    <p:sldId id="605" r:id="rId4"/>
    <p:sldId id="366" r:id="rId5"/>
    <p:sldId id="596" r:id="rId6"/>
    <p:sldId id="606" r:id="rId7"/>
    <p:sldId id="607" r:id="rId8"/>
    <p:sldId id="608" r:id="rId9"/>
    <p:sldId id="609" r:id="rId10"/>
    <p:sldId id="610" r:id="rId11"/>
    <p:sldId id="575" r:id="rId12"/>
    <p:sldId id="548" r:id="rId13"/>
    <p:sldId id="597" r:id="rId14"/>
    <p:sldId id="617" r:id="rId15"/>
    <p:sldId id="618" r:id="rId16"/>
    <p:sldId id="619" r:id="rId17"/>
    <p:sldId id="611" r:id="rId18"/>
    <p:sldId id="598" r:id="rId19"/>
    <p:sldId id="612" r:id="rId20"/>
    <p:sldId id="613" r:id="rId21"/>
    <p:sldId id="614" r:id="rId22"/>
    <p:sldId id="599" r:id="rId23"/>
    <p:sldId id="600" r:id="rId24"/>
    <p:sldId id="615" r:id="rId25"/>
    <p:sldId id="616" r:id="rId26"/>
    <p:sldId id="579" r:id="rId27"/>
    <p:sldId id="60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a:srgbClr val="CCFFFF"/>
    <a:srgbClr val="FFFF99"/>
    <a:srgbClr val="FF9933"/>
    <a:srgbClr val="99FF33"/>
    <a:srgbClr val="FFFF00"/>
    <a:srgbClr val="C0C0C0"/>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4/2/2022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046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40699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8285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93203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36846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50020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78389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59545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63948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43956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88941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4797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6867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2214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9473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4970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42580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5795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1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54990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03939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38204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897640" y="757384"/>
            <a:ext cx="5352893" cy="1459345"/>
          </a:xfrm>
          <a:prstGeom prst="roundRect">
            <a:avLst/>
          </a:prstGeom>
          <a:solidFill>
            <a:schemeClr val="tx1"/>
          </a:solidFill>
          <a:ln w="3175">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900" dirty="0">
                <a:solidFill>
                  <a:srgbClr val="FFFF00"/>
                </a:solidFill>
              </a:rPr>
              <a:t>John’s Commentary On Sin</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54CE4-1568-4A8A-B053-2C4E537DACC2}"/>
              </a:ext>
            </a:extLst>
          </p:cNvPr>
          <p:cNvSpPr>
            <a:spLocks noGrp="1"/>
          </p:cNvSpPr>
          <p:nvPr>
            <p:ph type="title"/>
          </p:nvPr>
        </p:nvSpPr>
        <p:spPr>
          <a:xfrm>
            <a:off x="457200" y="188536"/>
            <a:ext cx="8229600" cy="688157"/>
          </a:xfrm>
        </p:spPr>
        <p:txBody>
          <a:bodyPr/>
          <a:lstStyle/>
          <a:p>
            <a:r>
              <a:rPr lang="en-US" sz="3400" dirty="0">
                <a:solidFill>
                  <a:schemeClr val="bg1"/>
                </a:solidFill>
              </a:rPr>
              <a:t>Sin is . . .</a:t>
            </a:r>
          </a:p>
        </p:txBody>
      </p:sp>
      <p:sp>
        <p:nvSpPr>
          <p:cNvPr id="5" name="Content Placeholder 4">
            <a:extLst>
              <a:ext uri="{FF2B5EF4-FFF2-40B4-BE49-F238E27FC236}">
                <a16:creationId xmlns:a16="http://schemas.microsoft.com/office/drawing/2014/main" id="{3FF0399A-AA5B-4778-83A8-E79D2180D523}"/>
              </a:ext>
            </a:extLst>
          </p:cNvPr>
          <p:cNvSpPr>
            <a:spLocks noGrp="1"/>
          </p:cNvSpPr>
          <p:nvPr>
            <p:ph idx="1"/>
          </p:nvPr>
        </p:nvSpPr>
        <p:spPr>
          <a:xfrm>
            <a:off x="457200" y="876693"/>
            <a:ext cx="8229600" cy="5514679"/>
          </a:xfrm>
        </p:spPr>
        <p:txBody>
          <a:bodyPr/>
          <a:lstStyle/>
          <a:p>
            <a:r>
              <a:rPr lang="en-US" sz="2400" dirty="0">
                <a:solidFill>
                  <a:schemeClr val="bg1"/>
                </a:solidFill>
              </a:rPr>
              <a:t>Missing the mark.  Jn.5:14</a:t>
            </a:r>
          </a:p>
          <a:p>
            <a:r>
              <a:rPr lang="en-US" sz="2400" dirty="0">
                <a:solidFill>
                  <a:schemeClr val="bg1"/>
                </a:solidFill>
              </a:rPr>
              <a:t>A fall.  Ac.1:25</a:t>
            </a:r>
          </a:p>
          <a:p>
            <a:r>
              <a:rPr lang="en-US" sz="2400" dirty="0">
                <a:solidFill>
                  <a:schemeClr val="bg1"/>
                </a:solidFill>
              </a:rPr>
              <a:t>Disobedience.  Hb.2:2</a:t>
            </a:r>
          </a:p>
          <a:p>
            <a:r>
              <a:rPr lang="en-US" sz="2400" dirty="0">
                <a:solidFill>
                  <a:schemeClr val="bg1"/>
                </a:solidFill>
              </a:rPr>
              <a:t>Lawlessness.  1 Jn.3:4</a:t>
            </a:r>
          </a:p>
          <a:p>
            <a:r>
              <a:rPr lang="en-US" sz="3100" dirty="0">
                <a:solidFill>
                  <a:schemeClr val="bg1"/>
                </a:solidFill>
              </a:rPr>
              <a:t>Unrighteousness.  1 Jn.5</a:t>
            </a:r>
            <a:r>
              <a:rPr lang="en-US" sz="3100" baseline="30000" dirty="0">
                <a:solidFill>
                  <a:schemeClr val="bg1"/>
                </a:solidFill>
              </a:rPr>
              <a:t>17</a:t>
            </a:r>
            <a:r>
              <a:rPr lang="en-US" sz="3100" dirty="0">
                <a:solidFill>
                  <a:schemeClr val="bg1"/>
                </a:solidFill>
              </a:rPr>
              <a:t> </a:t>
            </a:r>
            <a:r>
              <a:rPr lang="en-US" sz="3100" dirty="0">
                <a:solidFill>
                  <a:srgbClr val="FFFFCC"/>
                </a:solidFill>
              </a:rPr>
              <a:t>All unrighteous-ness is sin, and there is sin not leading to death.</a:t>
            </a:r>
          </a:p>
          <a:p>
            <a:pPr lvl="1"/>
            <a:r>
              <a:rPr lang="en-US" sz="3100" dirty="0">
                <a:solidFill>
                  <a:schemeClr val="bg1"/>
                </a:solidFill>
              </a:rPr>
              <a:t>Unjust deed, injustice.</a:t>
            </a:r>
          </a:p>
        </p:txBody>
      </p:sp>
    </p:spTree>
    <p:extLst>
      <p:ext uri="{BB962C8B-B14F-4D97-AF65-F5344CB8AC3E}">
        <p14:creationId xmlns:p14="http://schemas.microsoft.com/office/powerpoint/2010/main" val="173428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3068" y="489528"/>
            <a:ext cx="4537863" cy="618836"/>
          </a:xfrm>
          <a:solidFill>
            <a:schemeClr val="tx1">
              <a:lumMod val="95000"/>
              <a:lumOff val="5000"/>
            </a:schemeClr>
          </a:solidFill>
          <a:ln>
            <a:solidFill>
              <a:srgbClr val="FFFFCC"/>
            </a:solidFill>
          </a:ln>
          <a:effectLst/>
        </p:spPr>
        <p:txBody>
          <a:bodyPr anchor="ctr" anchorCtr="0"/>
          <a:lstStyle/>
          <a:p>
            <a:r>
              <a:rPr lang="en-US" sz="2000" dirty="0">
                <a:solidFill>
                  <a:srgbClr val="CCFFCC"/>
                </a:solidFill>
                <a:latin typeface="Verdana" panose="020B0604030504040204" pitchFamily="34" charset="0"/>
                <a:ea typeface="Verdana" panose="020B0604030504040204" pitchFamily="34" charset="0"/>
                <a:cs typeface="Verdana" panose="020B0604030504040204" pitchFamily="34" charset="0"/>
              </a:rPr>
              <a:t>I. </a:t>
            </a:r>
            <a:r>
              <a:rPr lang="en-US" sz="2000" dirty="0">
                <a:solidFill>
                  <a:schemeClr val="bg1"/>
                </a:solidFill>
                <a:latin typeface="+mn-lt"/>
                <a:ea typeface="Verdana" panose="020B0604030504040204" pitchFamily="34" charset="0"/>
                <a:cs typeface="Verdana" panose="020B0604030504040204" pitchFamily="34" charset="0"/>
              </a:rPr>
              <a:t>The definition of sin</a:t>
            </a:r>
          </a:p>
        </p:txBody>
      </p:sp>
      <p:sp>
        <p:nvSpPr>
          <p:cNvPr id="3" name="Title 1">
            <a:extLst>
              <a:ext uri="{FF2B5EF4-FFF2-40B4-BE49-F238E27FC236}">
                <a16:creationId xmlns:a16="http://schemas.microsoft.com/office/drawing/2014/main" id="{38FB1621-4C86-4E1E-96CF-FB01CA779DEB}"/>
              </a:ext>
            </a:extLst>
          </p:cNvPr>
          <p:cNvSpPr txBox="1">
            <a:spLocks/>
          </p:cNvSpPr>
          <p:nvPr/>
        </p:nvSpPr>
        <p:spPr bwMode="auto">
          <a:xfrm>
            <a:off x="1256144" y="1276928"/>
            <a:ext cx="6643885" cy="1179944"/>
          </a:xfrm>
          <a:prstGeom prst="rect">
            <a:avLst/>
          </a:prstGeom>
          <a:solidFill>
            <a:schemeClr val="tx1">
              <a:lumMod val="95000"/>
              <a:lumOff val="5000"/>
            </a:schemeClr>
          </a:solidFill>
          <a:ln>
            <a:solidFill>
              <a:srgbClr val="C0000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CCFFCC"/>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chemeClr val="bg1"/>
                </a:solidFill>
                <a:latin typeface="+mn-lt"/>
                <a:ea typeface="Verdana" panose="020B0604030504040204" pitchFamily="34" charset="0"/>
                <a:cs typeface="Verdana" panose="020B0604030504040204" pitchFamily="34" charset="0"/>
              </a:rPr>
              <a:t>The destiny of sin</a:t>
            </a:r>
            <a:endParaRPr lang="en-US" sz="30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7719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292231"/>
            <a:ext cx="8229600" cy="6184769"/>
          </a:xfrm>
        </p:spPr>
        <p:txBody>
          <a:bodyPr/>
          <a:lstStyle/>
          <a:p>
            <a:pPr marL="0" indent="0">
              <a:spcAft>
                <a:spcPts val="200"/>
              </a:spcAft>
              <a:buNone/>
            </a:pPr>
            <a:r>
              <a:rPr lang="en-US" altLang="en-US" dirty="0">
                <a:solidFill>
                  <a:schemeClr val="bg1"/>
                </a:solidFill>
              </a:rPr>
              <a:t>John 8</a:t>
            </a:r>
            <a:r>
              <a:rPr lang="en-US" altLang="en-US" baseline="30000" dirty="0">
                <a:solidFill>
                  <a:schemeClr val="bg1"/>
                </a:solidFill>
              </a:rPr>
              <a:t>21</a:t>
            </a:r>
            <a:r>
              <a:rPr lang="en-US" altLang="en-US" dirty="0">
                <a:solidFill>
                  <a:schemeClr val="bg1"/>
                </a:solidFill>
              </a:rPr>
              <a:t> </a:t>
            </a:r>
            <a:r>
              <a:rPr lang="en-US" altLang="en-US" sz="3100" dirty="0">
                <a:solidFill>
                  <a:srgbClr val="FFFFCC"/>
                </a:solidFill>
              </a:rPr>
              <a:t>Then Jesus said to them again, “I am going away, and you will seek Me, and will </a:t>
            </a:r>
            <a:r>
              <a:rPr lang="en-US" altLang="en-US" sz="3100" u="sng" dirty="0">
                <a:solidFill>
                  <a:srgbClr val="FFFFCC"/>
                </a:solidFill>
              </a:rPr>
              <a:t>die in your sin</a:t>
            </a:r>
            <a:r>
              <a:rPr lang="en-US" altLang="en-US" sz="3100" dirty="0">
                <a:solidFill>
                  <a:srgbClr val="FFFFCC"/>
                </a:solidFill>
              </a:rPr>
              <a:t>. Where I go you </a:t>
            </a:r>
            <a:r>
              <a:rPr lang="en-US" altLang="en-US" sz="3100" u="sng" dirty="0">
                <a:solidFill>
                  <a:srgbClr val="FFFFCC"/>
                </a:solidFill>
              </a:rPr>
              <a:t>cannot come</a:t>
            </a:r>
            <a:r>
              <a:rPr lang="en-US" altLang="en-US" sz="3100" dirty="0">
                <a:solidFill>
                  <a:srgbClr val="FFFFCC"/>
                </a:solidFill>
              </a:rPr>
              <a:t>.”</a:t>
            </a:r>
          </a:p>
          <a:p>
            <a:pPr marL="574675" lvl="1" indent="-234950">
              <a:spcAft>
                <a:spcPts val="200"/>
              </a:spcAft>
              <a:buFont typeface="Arial" panose="020B0604020202020204" pitchFamily="34" charset="0"/>
              <a:buChar char="•"/>
            </a:pPr>
            <a:r>
              <a:rPr lang="en-US" altLang="en-US" sz="3100" dirty="0">
                <a:solidFill>
                  <a:schemeClr val="bg1"/>
                </a:solidFill>
              </a:rPr>
              <a:t>Rv.22</a:t>
            </a:r>
            <a:r>
              <a:rPr lang="en-US" altLang="en-US" sz="3100" baseline="30000" dirty="0">
                <a:solidFill>
                  <a:schemeClr val="bg1"/>
                </a:solidFill>
              </a:rPr>
              <a:t>15</a:t>
            </a:r>
            <a:r>
              <a:rPr lang="en-US" altLang="en-US" sz="2700" dirty="0">
                <a:solidFill>
                  <a:schemeClr val="bg1"/>
                </a:solidFill>
              </a:rPr>
              <a:t> </a:t>
            </a:r>
            <a:r>
              <a:rPr lang="en-US" altLang="en-US" sz="3100" dirty="0">
                <a:solidFill>
                  <a:srgbClr val="CCFFCC"/>
                </a:solidFill>
              </a:rPr>
              <a:t>But outside are dogs and sorcerers and sexually immoral and murderers and idolaters, and whoever loves and practices a lie.</a:t>
            </a:r>
          </a:p>
          <a:p>
            <a:pPr marL="574675" lvl="1" indent="-234950">
              <a:spcAft>
                <a:spcPts val="0"/>
              </a:spcAft>
              <a:buFont typeface="Arial" panose="020B0604020202020204" pitchFamily="34" charset="0"/>
              <a:buChar char="•"/>
            </a:pPr>
            <a:r>
              <a:rPr lang="en-US" altLang="en-US" sz="3100" dirty="0">
                <a:solidFill>
                  <a:schemeClr val="bg1"/>
                </a:solidFill>
              </a:rPr>
              <a:t>Pr.28</a:t>
            </a:r>
            <a:r>
              <a:rPr lang="en-US" altLang="en-US" sz="3100" baseline="30000" dirty="0">
                <a:solidFill>
                  <a:schemeClr val="bg1"/>
                </a:solidFill>
              </a:rPr>
              <a:t>13</a:t>
            </a:r>
            <a:r>
              <a:rPr lang="en-US" altLang="en-US" sz="2700" dirty="0">
                <a:solidFill>
                  <a:schemeClr val="bg1"/>
                </a:solidFill>
              </a:rPr>
              <a:t> </a:t>
            </a:r>
            <a:r>
              <a:rPr lang="en-US" altLang="en-US" sz="3100" dirty="0">
                <a:solidFill>
                  <a:srgbClr val="FFFFCC"/>
                </a:solidFill>
              </a:rPr>
              <a:t>He who </a:t>
            </a:r>
            <a:r>
              <a:rPr lang="en-US" altLang="en-US" sz="3100" u="sng" dirty="0">
                <a:solidFill>
                  <a:srgbClr val="FFFFCC"/>
                </a:solidFill>
              </a:rPr>
              <a:t>covers</a:t>
            </a:r>
            <a:r>
              <a:rPr lang="en-US" altLang="en-US" sz="3100" dirty="0">
                <a:solidFill>
                  <a:srgbClr val="FFFFCC"/>
                </a:solidFill>
              </a:rPr>
              <a:t> his sins will not prosper, But whoever confesses and forsakes them will have mercy.</a:t>
            </a:r>
          </a:p>
          <a:p>
            <a:pPr marL="971550" lvl="2" indent="-284163">
              <a:spcBef>
                <a:spcPts val="600"/>
              </a:spcBef>
              <a:spcAft>
                <a:spcPts val="200"/>
              </a:spcAft>
              <a:buFont typeface="Arial" panose="020B0604020202020204" pitchFamily="34" charset="0"/>
              <a:buChar char="•"/>
            </a:pPr>
            <a:r>
              <a:rPr lang="en-US" altLang="en-US" sz="3100" dirty="0">
                <a:solidFill>
                  <a:schemeClr val="bg1"/>
                </a:solidFill>
              </a:rPr>
              <a:t>Cover:  conceal</a:t>
            </a:r>
          </a:p>
          <a:p>
            <a:pPr marL="971550" lvl="2" indent="-284163">
              <a:spcBef>
                <a:spcPts val="0"/>
              </a:spcBef>
              <a:spcAft>
                <a:spcPts val="200"/>
              </a:spcAft>
              <a:buFont typeface="Arial" panose="020B0604020202020204" pitchFamily="34" charset="0"/>
              <a:buChar char="•"/>
            </a:pPr>
            <a:r>
              <a:rPr lang="en-US" altLang="en-US" sz="3100" dirty="0">
                <a:solidFill>
                  <a:schemeClr val="bg1"/>
                </a:solidFill>
              </a:rPr>
              <a:t>How:  denial, excuses</a:t>
            </a:r>
          </a:p>
          <a:p>
            <a:pPr lvl="1">
              <a:spcAft>
                <a:spcPts val="200"/>
              </a:spcAft>
              <a:buFont typeface="Arial" panose="020B0604020202020204" pitchFamily="34" charset="0"/>
              <a:buChar char="•"/>
            </a:pPr>
            <a:endParaRPr lang="en-US" altLang="en-US" sz="2700" dirty="0">
              <a:solidFill>
                <a:schemeClr val="bg1"/>
              </a:solidFill>
            </a:endParaRPr>
          </a:p>
          <a:p>
            <a:pPr lvl="1">
              <a:spcAft>
                <a:spcPts val="200"/>
              </a:spcAft>
              <a:buFont typeface="Arial" panose="020B0604020202020204" pitchFamily="34" charset="0"/>
              <a:buChar char="•"/>
            </a:pPr>
            <a:endParaRPr lang="en-US" altLang="en-US" sz="2700" dirty="0">
              <a:solidFill>
                <a:schemeClr val="bg1"/>
              </a:solidFill>
            </a:endParaRPr>
          </a:p>
          <a:p>
            <a:pPr marL="0" indent="0">
              <a:spcAft>
                <a:spcPts val="2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E2C9D75A-5CA0-4626-BB30-CB22308D8831}"/>
              </a:ext>
            </a:extLst>
          </p:cNvPr>
          <p:cNvSpPr/>
          <p:nvPr/>
        </p:nvSpPr>
        <p:spPr>
          <a:xfrm>
            <a:off x="6212263" y="5401559"/>
            <a:ext cx="2149312" cy="961533"/>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James 5:19-20</a:t>
            </a:r>
          </a:p>
        </p:txBody>
      </p:sp>
    </p:spTree>
    <p:extLst>
      <p:ext uri="{BB962C8B-B14F-4D97-AF65-F5344CB8AC3E}">
        <p14:creationId xmlns:p14="http://schemas.microsoft.com/office/powerpoint/2010/main" val="261836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471340"/>
            <a:ext cx="8229600" cy="6005660"/>
          </a:xfrm>
        </p:spPr>
        <p:txBody>
          <a:bodyPr/>
          <a:lstStyle/>
          <a:p>
            <a:pPr marL="0" indent="0">
              <a:spcAft>
                <a:spcPts val="1200"/>
              </a:spcAft>
              <a:buNone/>
            </a:pPr>
            <a:r>
              <a:rPr lang="en-US" altLang="en-US" sz="3100" dirty="0">
                <a:solidFill>
                  <a:schemeClr val="bg1"/>
                </a:solidFill>
              </a:rPr>
              <a:t>John 8</a:t>
            </a:r>
            <a:r>
              <a:rPr lang="en-US" altLang="en-US" sz="3100" baseline="30000" dirty="0">
                <a:solidFill>
                  <a:schemeClr val="bg1"/>
                </a:solidFill>
              </a:rPr>
              <a:t>34</a:t>
            </a:r>
            <a:r>
              <a:rPr lang="en-US" altLang="en-US" sz="3100" dirty="0">
                <a:solidFill>
                  <a:schemeClr val="bg1"/>
                </a:solidFill>
              </a:rPr>
              <a:t>,  </a:t>
            </a:r>
            <a:r>
              <a:rPr lang="en-US" altLang="en-US" sz="3100" dirty="0">
                <a:solidFill>
                  <a:srgbClr val="FFFFCC"/>
                </a:solidFill>
              </a:rPr>
              <a:t>Jesus answered them, “Most assuredly, I say to you, whoever commits sin is a </a:t>
            </a:r>
            <a:r>
              <a:rPr lang="en-US" altLang="en-US" sz="3100" u="sng" dirty="0">
                <a:solidFill>
                  <a:srgbClr val="FFFFCC"/>
                </a:solidFill>
              </a:rPr>
              <a:t>slave</a:t>
            </a:r>
            <a:r>
              <a:rPr lang="en-US" altLang="en-US" sz="3100" dirty="0">
                <a:solidFill>
                  <a:srgbClr val="FFFFCC"/>
                </a:solidFill>
              </a:rPr>
              <a:t> of sin.</a:t>
            </a:r>
          </a:p>
          <a:p>
            <a:pPr marL="0" indent="0">
              <a:spcAft>
                <a:spcPts val="1200"/>
              </a:spcAft>
              <a:buNone/>
            </a:pPr>
            <a:endParaRPr lang="en-US" altLang="en-US" sz="3100" dirty="0">
              <a:solidFill>
                <a:schemeClr val="bg1"/>
              </a:solidFill>
            </a:endParaRPr>
          </a:p>
          <a:p>
            <a:pPr marL="0" indent="0">
              <a:spcAft>
                <a:spcPts val="1200"/>
              </a:spcAft>
              <a:buNone/>
            </a:pPr>
            <a:endParaRPr lang="en-US" altLang="en-US" dirty="0">
              <a:solidFill>
                <a:schemeClr val="bg1"/>
              </a:solidFill>
            </a:endParaRPr>
          </a:p>
        </p:txBody>
      </p:sp>
    </p:spTree>
    <p:extLst>
      <p:ext uri="{BB962C8B-B14F-4D97-AF65-F5344CB8AC3E}">
        <p14:creationId xmlns:p14="http://schemas.microsoft.com/office/powerpoint/2010/main" val="3759095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1046374"/>
            <a:ext cx="8229600" cy="5430625"/>
          </a:xfrm>
        </p:spPr>
        <p:txBody>
          <a:bodyPr/>
          <a:lstStyle/>
          <a:p>
            <a:pPr marL="0" indent="0">
              <a:spcAft>
                <a:spcPts val="1200"/>
              </a:spcAft>
              <a:buNone/>
            </a:pPr>
            <a:r>
              <a:rPr lang="en-US" altLang="en-US" sz="2400" dirty="0">
                <a:solidFill>
                  <a:srgbClr val="FFFF00"/>
                </a:solidFill>
              </a:rPr>
              <a:t>1. </a:t>
            </a:r>
            <a:r>
              <a:rPr lang="en-US" altLang="en-US" sz="3100" dirty="0">
                <a:solidFill>
                  <a:srgbClr val="CCFFCC"/>
                </a:solidFill>
              </a:rPr>
              <a:t>Lord make me good,</a:t>
            </a:r>
            <a:r>
              <a:rPr lang="en-US" altLang="en-US" sz="3100" i="1" dirty="0">
                <a:solidFill>
                  <a:srgbClr val="CCFFCC"/>
                </a:solidFill>
              </a:rPr>
              <a:t> but not yet.</a:t>
            </a:r>
          </a:p>
          <a:p>
            <a:pPr lvl="0">
              <a:spcAft>
                <a:spcPts val="1200"/>
              </a:spcAft>
              <a:buFont typeface="Wingdings" panose="05000000000000000000" pitchFamily="2" charset="2"/>
              <a:buChar char="§"/>
            </a:pPr>
            <a:r>
              <a:rPr lang="en-US" altLang="en-US" sz="3100" dirty="0">
                <a:solidFill>
                  <a:srgbClr val="FFFFFF"/>
                </a:solidFill>
              </a:rPr>
              <a:t>Acts 24</a:t>
            </a:r>
            <a:r>
              <a:rPr lang="en-US" altLang="en-US" sz="3100" baseline="30000" dirty="0">
                <a:solidFill>
                  <a:srgbClr val="FFFFFF"/>
                </a:solidFill>
              </a:rPr>
              <a:t>24</a:t>
            </a:r>
            <a:r>
              <a:rPr lang="en-US" altLang="en-US" sz="3100" dirty="0">
                <a:solidFill>
                  <a:srgbClr val="FFFFFF"/>
                </a:solidFill>
              </a:rPr>
              <a:t> </a:t>
            </a:r>
            <a:r>
              <a:rPr lang="en-US" altLang="en-US" sz="3100" dirty="0">
                <a:solidFill>
                  <a:srgbClr val="FFFFCC"/>
                </a:solidFill>
              </a:rPr>
              <a:t>And after some days, when Felix came with his wife Drusilla, who was Jew-</a:t>
            </a:r>
            <a:r>
              <a:rPr lang="en-US" altLang="en-US" sz="3100" dirty="0" err="1">
                <a:solidFill>
                  <a:srgbClr val="FFFFCC"/>
                </a:solidFill>
              </a:rPr>
              <a:t>ish</a:t>
            </a:r>
            <a:r>
              <a:rPr lang="en-US" altLang="en-US" sz="3100" dirty="0">
                <a:solidFill>
                  <a:srgbClr val="FFFFCC"/>
                </a:solidFill>
              </a:rPr>
              <a:t>, he sent for Paul and heard him con-</a:t>
            </a:r>
            <a:r>
              <a:rPr lang="en-US" altLang="en-US" sz="3100" dirty="0" err="1">
                <a:solidFill>
                  <a:srgbClr val="FFFFCC"/>
                </a:solidFill>
              </a:rPr>
              <a:t>cerning</a:t>
            </a:r>
            <a:r>
              <a:rPr lang="en-US" altLang="en-US" sz="3100" dirty="0">
                <a:solidFill>
                  <a:srgbClr val="FFFFCC"/>
                </a:solidFill>
              </a:rPr>
              <a:t> the faith in Christ.  </a:t>
            </a:r>
            <a:r>
              <a:rPr lang="en-US" altLang="en-US" sz="3100" baseline="30000" dirty="0">
                <a:solidFill>
                  <a:srgbClr val="FFFFFF"/>
                </a:solidFill>
              </a:rPr>
              <a:t>25</a:t>
            </a:r>
            <a:r>
              <a:rPr lang="en-US" altLang="en-US" sz="3100" dirty="0">
                <a:solidFill>
                  <a:srgbClr val="FFFFFF"/>
                </a:solidFill>
              </a:rPr>
              <a:t> </a:t>
            </a:r>
            <a:r>
              <a:rPr lang="en-US" altLang="en-US" sz="3100" dirty="0">
                <a:solidFill>
                  <a:srgbClr val="FFFFCC"/>
                </a:solidFill>
              </a:rPr>
              <a:t>Now as he reasoned about righteousness, self-control, and the judgment to come, Felix was afraid and answered, “Go away for now; when I have a convenient time I will call for you.”</a:t>
            </a:r>
          </a:p>
          <a:p>
            <a:pPr marL="0" indent="0">
              <a:spcAft>
                <a:spcPts val="12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DBD4791F-B1B6-4C3C-97A9-2ABB7E3110EF}"/>
              </a:ext>
            </a:extLst>
          </p:cNvPr>
          <p:cNvSpPr/>
          <p:nvPr/>
        </p:nvSpPr>
        <p:spPr>
          <a:xfrm>
            <a:off x="746722" y="131975"/>
            <a:ext cx="7659990" cy="75414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Augustine’s stages with sin</a:t>
            </a:r>
          </a:p>
        </p:txBody>
      </p:sp>
    </p:spTree>
    <p:extLst>
      <p:ext uri="{BB962C8B-B14F-4D97-AF65-F5344CB8AC3E}">
        <p14:creationId xmlns:p14="http://schemas.microsoft.com/office/powerpoint/2010/main" val="325101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1046374"/>
            <a:ext cx="8229600" cy="5430625"/>
          </a:xfrm>
        </p:spPr>
        <p:txBody>
          <a:bodyPr/>
          <a:lstStyle/>
          <a:p>
            <a:pPr marL="0" indent="0">
              <a:spcAft>
                <a:spcPts val="600"/>
              </a:spcAft>
              <a:buNone/>
            </a:pPr>
            <a:r>
              <a:rPr lang="en-US" altLang="en-US" sz="2400" dirty="0">
                <a:solidFill>
                  <a:srgbClr val="FFFF00"/>
                </a:solidFill>
              </a:rPr>
              <a:t>2. </a:t>
            </a:r>
            <a:r>
              <a:rPr lang="en-US" altLang="en-US" sz="3100" dirty="0">
                <a:solidFill>
                  <a:srgbClr val="CCFFCC"/>
                </a:solidFill>
              </a:rPr>
              <a:t>Lord make me good,</a:t>
            </a:r>
            <a:r>
              <a:rPr lang="en-US" altLang="en-US" sz="3100" i="1" dirty="0">
                <a:solidFill>
                  <a:srgbClr val="CCFFCC"/>
                </a:solidFill>
              </a:rPr>
              <a:t> but not entirely.</a:t>
            </a:r>
          </a:p>
          <a:p>
            <a:pPr lvl="0">
              <a:spcAft>
                <a:spcPts val="0"/>
              </a:spcAft>
              <a:buFont typeface="Wingdings" panose="05000000000000000000" pitchFamily="2" charset="2"/>
              <a:buChar char="§"/>
            </a:pPr>
            <a:r>
              <a:rPr lang="en-US" altLang="en-US" sz="3100" dirty="0">
                <a:solidFill>
                  <a:srgbClr val="FFFFFF"/>
                </a:solidFill>
              </a:rPr>
              <a:t>1 Th.5</a:t>
            </a:r>
            <a:r>
              <a:rPr lang="en-US" altLang="en-US" sz="3100" baseline="30000" dirty="0">
                <a:solidFill>
                  <a:srgbClr val="FFFFFF"/>
                </a:solidFill>
              </a:rPr>
              <a:t>23</a:t>
            </a:r>
            <a:r>
              <a:rPr lang="en-US" altLang="en-US" sz="3100" dirty="0">
                <a:solidFill>
                  <a:srgbClr val="FFFFFF"/>
                </a:solidFill>
              </a:rPr>
              <a:t> </a:t>
            </a:r>
            <a:r>
              <a:rPr lang="en-US" altLang="en-US" sz="3000" dirty="0">
                <a:solidFill>
                  <a:srgbClr val="FFFFFF"/>
                </a:solidFill>
              </a:rPr>
              <a:t>Now may the God of peace himself </a:t>
            </a:r>
            <a:r>
              <a:rPr lang="en-US" altLang="en-US" sz="3000" dirty="0">
                <a:solidFill>
                  <a:srgbClr val="FFC000"/>
                </a:solidFill>
              </a:rPr>
              <a:t>sanctify</a:t>
            </a:r>
            <a:r>
              <a:rPr lang="en-US" altLang="en-US" sz="3000" dirty="0">
                <a:solidFill>
                  <a:srgbClr val="FFFFFF"/>
                </a:solidFill>
              </a:rPr>
              <a:t> you </a:t>
            </a:r>
            <a:r>
              <a:rPr lang="en-US" altLang="en-US" sz="3000" i="1" dirty="0">
                <a:solidFill>
                  <a:srgbClr val="FFFFCC"/>
                </a:solidFill>
              </a:rPr>
              <a:t>completely</a:t>
            </a:r>
            <a:r>
              <a:rPr lang="en-US" altLang="en-US" sz="3000" dirty="0">
                <a:solidFill>
                  <a:srgbClr val="FFFFFF"/>
                </a:solidFill>
              </a:rPr>
              <a:t>, and may your </a:t>
            </a:r>
            <a:r>
              <a:rPr lang="en-US" altLang="en-US" sz="3000" u="sng" dirty="0">
                <a:solidFill>
                  <a:srgbClr val="CCFFFF"/>
                </a:solidFill>
              </a:rPr>
              <a:t>whole</a:t>
            </a:r>
            <a:r>
              <a:rPr lang="en-US" altLang="en-US" sz="3000" dirty="0">
                <a:solidFill>
                  <a:srgbClr val="FFFFFF"/>
                </a:solidFill>
              </a:rPr>
              <a:t> spirit and soul and body be kept blameless at the coming of our Lord Jesus Christ.</a:t>
            </a:r>
          </a:p>
          <a:p>
            <a:pPr lvl="1">
              <a:spcBef>
                <a:spcPts val="600"/>
              </a:spcBef>
              <a:spcAft>
                <a:spcPts val="0"/>
              </a:spcAft>
              <a:buFont typeface="Wingdings" panose="05000000000000000000" pitchFamily="2" charset="2"/>
              <a:buChar char="§"/>
            </a:pPr>
            <a:r>
              <a:rPr lang="en-US" altLang="en-US" sz="3100" dirty="0">
                <a:solidFill>
                  <a:srgbClr val="FFC000"/>
                </a:solidFill>
              </a:rPr>
              <a:t>Sanctification: </a:t>
            </a:r>
            <a:r>
              <a:rPr lang="en-US" altLang="en-US" sz="3100" dirty="0">
                <a:solidFill>
                  <a:srgbClr val="FFFFFF"/>
                </a:solidFill>
              </a:rPr>
              <a:t>set apart.   How much?</a:t>
            </a:r>
          </a:p>
          <a:p>
            <a:pPr lvl="2">
              <a:spcBef>
                <a:spcPts val="600"/>
              </a:spcBef>
              <a:spcAft>
                <a:spcPts val="600"/>
              </a:spcAft>
              <a:buFont typeface="Wingdings" panose="05000000000000000000" pitchFamily="2" charset="2"/>
              <a:buChar char="§"/>
            </a:pPr>
            <a:r>
              <a:rPr lang="en-US" altLang="en-US" sz="3100" dirty="0">
                <a:solidFill>
                  <a:srgbClr val="FFFFCC"/>
                </a:solidFill>
              </a:rPr>
              <a:t>‘Completely’</a:t>
            </a:r>
            <a:r>
              <a:rPr lang="en-US" altLang="en-US" sz="3100" dirty="0">
                <a:solidFill>
                  <a:srgbClr val="FFFFFF"/>
                </a:solidFill>
              </a:rPr>
              <a:t>: entirely + completion; wholly; nothing lacking</a:t>
            </a:r>
          </a:p>
          <a:p>
            <a:pPr lvl="2">
              <a:spcBef>
                <a:spcPts val="600"/>
              </a:spcBef>
              <a:spcAft>
                <a:spcPts val="1200"/>
              </a:spcAft>
              <a:buFont typeface="Wingdings" panose="05000000000000000000" pitchFamily="2" charset="2"/>
              <a:buChar char="§"/>
            </a:pPr>
            <a:r>
              <a:rPr lang="en-US" altLang="en-US" sz="3100" dirty="0">
                <a:solidFill>
                  <a:srgbClr val="CCFFFF"/>
                </a:solidFill>
              </a:rPr>
              <a:t>‘Whole’</a:t>
            </a:r>
            <a:r>
              <a:rPr lang="en-US" altLang="en-US" sz="3100" dirty="0">
                <a:solidFill>
                  <a:srgbClr val="FFFFFF"/>
                </a:solidFill>
              </a:rPr>
              <a:t>: entirely, the whole of you; no part of our person lacks consecration</a:t>
            </a:r>
          </a:p>
          <a:p>
            <a:pPr lvl="0">
              <a:spcAft>
                <a:spcPts val="1200"/>
              </a:spcAft>
              <a:buFont typeface="Wingdings" panose="05000000000000000000" pitchFamily="2" charset="2"/>
              <a:buChar char="§"/>
            </a:pPr>
            <a:endParaRPr lang="en-US" altLang="en-US" sz="3100" dirty="0">
              <a:solidFill>
                <a:srgbClr val="FFFFFF"/>
              </a:solidFill>
            </a:endParaRPr>
          </a:p>
          <a:p>
            <a:pPr marL="0" indent="0">
              <a:spcAft>
                <a:spcPts val="12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DBD4791F-B1B6-4C3C-97A9-2ABB7E3110EF}"/>
              </a:ext>
            </a:extLst>
          </p:cNvPr>
          <p:cNvSpPr/>
          <p:nvPr/>
        </p:nvSpPr>
        <p:spPr>
          <a:xfrm>
            <a:off x="746722" y="131975"/>
            <a:ext cx="7659990" cy="75414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Augustine’s stages with sin</a:t>
            </a:r>
          </a:p>
        </p:txBody>
      </p:sp>
    </p:spTree>
    <p:extLst>
      <p:ext uri="{BB962C8B-B14F-4D97-AF65-F5344CB8AC3E}">
        <p14:creationId xmlns:p14="http://schemas.microsoft.com/office/powerpoint/2010/main" val="157502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1046374"/>
            <a:ext cx="8229600" cy="5430625"/>
          </a:xfrm>
        </p:spPr>
        <p:txBody>
          <a:bodyPr/>
          <a:lstStyle/>
          <a:p>
            <a:pPr marL="0" indent="0">
              <a:spcAft>
                <a:spcPts val="600"/>
              </a:spcAft>
              <a:buNone/>
            </a:pPr>
            <a:r>
              <a:rPr lang="en-US" altLang="en-US" sz="2400" dirty="0">
                <a:solidFill>
                  <a:srgbClr val="FFFF00"/>
                </a:solidFill>
              </a:rPr>
              <a:t>3. </a:t>
            </a:r>
            <a:r>
              <a:rPr lang="en-US" altLang="en-US" sz="3100" dirty="0">
                <a:solidFill>
                  <a:srgbClr val="CCFFCC"/>
                </a:solidFill>
              </a:rPr>
              <a:t>Lord make me good.</a:t>
            </a:r>
            <a:endParaRPr lang="en-US" altLang="en-US" sz="3100" i="1" dirty="0">
              <a:solidFill>
                <a:srgbClr val="CCFFCC"/>
              </a:solidFill>
            </a:endParaRPr>
          </a:p>
          <a:p>
            <a:pPr lvl="0">
              <a:spcAft>
                <a:spcPts val="900"/>
              </a:spcAft>
              <a:buFont typeface="Wingdings" panose="05000000000000000000" pitchFamily="2" charset="2"/>
              <a:buChar char="§"/>
            </a:pPr>
            <a:r>
              <a:rPr lang="en-US" altLang="en-US" sz="3100" dirty="0">
                <a:solidFill>
                  <a:srgbClr val="FFFFFF"/>
                </a:solidFill>
              </a:rPr>
              <a:t>1 Th.5</a:t>
            </a:r>
            <a:r>
              <a:rPr lang="en-US" altLang="en-US" sz="3100" baseline="30000" dirty="0">
                <a:solidFill>
                  <a:srgbClr val="FFFFFF"/>
                </a:solidFill>
              </a:rPr>
              <a:t>15</a:t>
            </a:r>
            <a:r>
              <a:rPr lang="en-US" altLang="en-US" sz="3100" dirty="0">
                <a:solidFill>
                  <a:srgbClr val="FFFFFF"/>
                </a:solidFill>
              </a:rPr>
              <a:t> </a:t>
            </a:r>
            <a:r>
              <a:rPr lang="en-US" altLang="en-US" sz="3000" dirty="0">
                <a:solidFill>
                  <a:srgbClr val="FFFFCC"/>
                </a:solidFill>
              </a:rPr>
              <a:t>See that no one renders evil for evil to anyone, but always pursue what is good both for yourselves and for all.</a:t>
            </a:r>
          </a:p>
          <a:p>
            <a:pPr lvl="0">
              <a:spcAft>
                <a:spcPts val="0"/>
              </a:spcAft>
              <a:buFont typeface="Wingdings" panose="05000000000000000000" pitchFamily="2" charset="2"/>
              <a:buChar char="§"/>
            </a:pPr>
            <a:r>
              <a:rPr lang="en-US" altLang="en-US" sz="3000" dirty="0">
                <a:solidFill>
                  <a:srgbClr val="FFFFFF"/>
                </a:solidFill>
              </a:rPr>
              <a:t>1 Th.5</a:t>
            </a:r>
            <a:r>
              <a:rPr lang="en-US" altLang="en-US" sz="3000" baseline="30000" dirty="0">
                <a:solidFill>
                  <a:srgbClr val="FFFFFF"/>
                </a:solidFill>
              </a:rPr>
              <a:t>21</a:t>
            </a:r>
            <a:r>
              <a:rPr lang="en-US" altLang="en-US" sz="3000" dirty="0">
                <a:solidFill>
                  <a:srgbClr val="FFFFFF"/>
                </a:solidFill>
              </a:rPr>
              <a:t> </a:t>
            </a:r>
            <a:r>
              <a:rPr lang="en-US" altLang="en-US" sz="3000" dirty="0">
                <a:solidFill>
                  <a:srgbClr val="FFFFCC"/>
                </a:solidFill>
              </a:rPr>
              <a:t>Test all things; hold fast what is good</a:t>
            </a:r>
          </a:p>
          <a:p>
            <a:pPr marL="0" lvl="0" indent="0">
              <a:spcAft>
                <a:spcPts val="0"/>
              </a:spcAft>
              <a:buNone/>
            </a:pPr>
            <a:endParaRPr lang="en-US" altLang="en-US" sz="3000" dirty="0">
              <a:solidFill>
                <a:srgbClr val="FFFFFF"/>
              </a:solidFill>
            </a:endParaRPr>
          </a:p>
        </p:txBody>
      </p:sp>
      <p:sp>
        <p:nvSpPr>
          <p:cNvPr id="2" name="Rectangle 1">
            <a:extLst>
              <a:ext uri="{FF2B5EF4-FFF2-40B4-BE49-F238E27FC236}">
                <a16:creationId xmlns:a16="http://schemas.microsoft.com/office/drawing/2014/main" id="{DBD4791F-B1B6-4C3C-97A9-2ABB7E3110EF}"/>
              </a:ext>
            </a:extLst>
          </p:cNvPr>
          <p:cNvSpPr/>
          <p:nvPr/>
        </p:nvSpPr>
        <p:spPr>
          <a:xfrm>
            <a:off x="746722" y="131975"/>
            <a:ext cx="7659990" cy="754145"/>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Augustine’s stages with sin</a:t>
            </a:r>
          </a:p>
        </p:txBody>
      </p:sp>
    </p:spTree>
    <p:extLst>
      <p:ext uri="{BB962C8B-B14F-4D97-AF65-F5344CB8AC3E}">
        <p14:creationId xmlns:p14="http://schemas.microsoft.com/office/powerpoint/2010/main" val="119899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3068" y="489528"/>
            <a:ext cx="4537863" cy="618836"/>
          </a:xfrm>
          <a:solidFill>
            <a:schemeClr val="tx1">
              <a:lumMod val="95000"/>
              <a:lumOff val="5000"/>
            </a:schemeClr>
          </a:solidFill>
          <a:ln>
            <a:solidFill>
              <a:srgbClr val="FFFFCC"/>
            </a:solidFill>
          </a:ln>
          <a:effectLst/>
        </p:spPr>
        <p:txBody>
          <a:bodyPr anchor="ctr" anchorCtr="0"/>
          <a:lstStyle/>
          <a:p>
            <a:r>
              <a:rPr lang="en-US" sz="2000" dirty="0">
                <a:solidFill>
                  <a:srgbClr val="CCFFCC"/>
                </a:solidFill>
                <a:latin typeface="Verdana" panose="020B0604030504040204" pitchFamily="34" charset="0"/>
                <a:ea typeface="Verdana" panose="020B0604030504040204" pitchFamily="34" charset="0"/>
                <a:cs typeface="Verdana" panose="020B0604030504040204" pitchFamily="34" charset="0"/>
              </a:rPr>
              <a:t>I. </a:t>
            </a:r>
            <a:r>
              <a:rPr lang="en-US" sz="2000" dirty="0">
                <a:solidFill>
                  <a:schemeClr val="bg1"/>
                </a:solidFill>
                <a:latin typeface="+mn-lt"/>
                <a:ea typeface="Verdana" panose="020B0604030504040204" pitchFamily="34" charset="0"/>
                <a:cs typeface="Verdana" panose="020B0604030504040204" pitchFamily="34" charset="0"/>
              </a:rPr>
              <a:t>The definition of sin</a:t>
            </a:r>
          </a:p>
        </p:txBody>
      </p:sp>
      <p:sp>
        <p:nvSpPr>
          <p:cNvPr id="3" name="Title 1">
            <a:extLst>
              <a:ext uri="{FF2B5EF4-FFF2-40B4-BE49-F238E27FC236}">
                <a16:creationId xmlns:a16="http://schemas.microsoft.com/office/drawing/2014/main" id="{38FB1621-4C86-4E1E-96CF-FB01CA779DEB}"/>
              </a:ext>
            </a:extLst>
          </p:cNvPr>
          <p:cNvSpPr txBox="1">
            <a:spLocks/>
          </p:cNvSpPr>
          <p:nvPr/>
        </p:nvSpPr>
        <p:spPr bwMode="auto">
          <a:xfrm>
            <a:off x="1256144" y="2078204"/>
            <a:ext cx="6643885" cy="1179944"/>
          </a:xfrm>
          <a:prstGeom prst="rect">
            <a:avLst/>
          </a:prstGeom>
          <a:solidFill>
            <a:schemeClr val="tx1">
              <a:lumMod val="95000"/>
              <a:lumOff val="5000"/>
            </a:schemeClr>
          </a:solidFill>
          <a:ln>
            <a:solidFill>
              <a:srgbClr val="C0000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CCFFCC"/>
                </a:solidFill>
                <a:latin typeface="Verdana" panose="020B0604030504040204" pitchFamily="34" charset="0"/>
                <a:ea typeface="Verdana" panose="020B0604030504040204" pitchFamily="34" charset="0"/>
                <a:cs typeface="Verdana" panose="020B0604030504040204" pitchFamily="34" charset="0"/>
              </a:rPr>
              <a:t>III. </a:t>
            </a:r>
            <a:r>
              <a:rPr lang="en-US" sz="3600" dirty="0">
                <a:solidFill>
                  <a:schemeClr val="bg1"/>
                </a:solidFill>
                <a:latin typeface="+mn-lt"/>
                <a:ea typeface="Verdana" panose="020B0604030504040204" pitchFamily="34" charset="0"/>
                <a:cs typeface="Verdana" panose="020B0604030504040204" pitchFamily="34" charset="0"/>
              </a:rPr>
              <a:t>The defense of sin</a:t>
            </a:r>
            <a:endParaRPr lang="en-US" sz="3000" dirty="0">
              <a:solidFill>
                <a:schemeClr val="bg1"/>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0ADEB7C5-6A5B-4F53-B46F-348530B218C2}"/>
              </a:ext>
            </a:extLst>
          </p:cNvPr>
          <p:cNvSpPr txBox="1">
            <a:spLocks/>
          </p:cNvSpPr>
          <p:nvPr/>
        </p:nvSpPr>
        <p:spPr bwMode="auto">
          <a:xfrm>
            <a:off x="2304636" y="1273524"/>
            <a:ext cx="4537863" cy="618836"/>
          </a:xfrm>
          <a:prstGeom prst="rect">
            <a:avLst/>
          </a:prstGeom>
          <a:solidFill>
            <a:schemeClr val="tx1">
              <a:lumMod val="95000"/>
              <a:lumOff val="5000"/>
            </a:schemeClr>
          </a:solidFill>
          <a:ln>
            <a:solidFill>
              <a:srgbClr val="FFFFCC"/>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000" dirty="0">
                <a:solidFill>
                  <a:srgbClr val="CCFFCC"/>
                </a:solidFill>
                <a:latin typeface="Verdana" panose="020B0604030504040204" pitchFamily="34" charset="0"/>
                <a:ea typeface="Verdana" panose="020B0604030504040204" pitchFamily="34" charset="0"/>
                <a:cs typeface="Verdana" panose="020B0604030504040204" pitchFamily="34" charset="0"/>
              </a:rPr>
              <a:t>II. </a:t>
            </a:r>
            <a:r>
              <a:rPr lang="en-US" sz="2000" dirty="0">
                <a:solidFill>
                  <a:schemeClr val="bg1"/>
                </a:solidFill>
                <a:latin typeface="+mn-lt"/>
                <a:ea typeface="Verdana" panose="020B0604030504040204" pitchFamily="34" charset="0"/>
                <a:cs typeface="Verdana" panose="020B0604030504040204" pitchFamily="34" charset="0"/>
              </a:rPr>
              <a:t>The destiny of sin</a:t>
            </a:r>
          </a:p>
        </p:txBody>
      </p:sp>
    </p:spTree>
    <p:extLst>
      <p:ext uri="{BB962C8B-B14F-4D97-AF65-F5344CB8AC3E}">
        <p14:creationId xmlns:p14="http://schemas.microsoft.com/office/powerpoint/2010/main" val="3023259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58598"/>
            <a:ext cx="8229600" cy="6140804"/>
          </a:xfrm>
          <a:solidFill>
            <a:schemeClr val="tx1"/>
          </a:solidFill>
        </p:spPr>
        <p:txBody>
          <a:bodyPr/>
          <a:lstStyle/>
          <a:p>
            <a:pPr marL="0" indent="0">
              <a:spcAft>
                <a:spcPts val="600"/>
              </a:spcAft>
              <a:buNone/>
            </a:pPr>
            <a:r>
              <a:rPr lang="en-US" altLang="en-US" sz="3100" dirty="0">
                <a:solidFill>
                  <a:schemeClr val="bg1"/>
                </a:solidFill>
              </a:rPr>
              <a:t>John 15</a:t>
            </a:r>
            <a:r>
              <a:rPr lang="en-US" altLang="en-US" sz="3100" baseline="30000" dirty="0">
                <a:solidFill>
                  <a:schemeClr val="bg1"/>
                </a:solidFill>
              </a:rPr>
              <a:t>22</a:t>
            </a:r>
            <a:r>
              <a:rPr lang="en-US" altLang="en-US" sz="3100" dirty="0">
                <a:solidFill>
                  <a:schemeClr val="bg1"/>
                </a:solidFill>
              </a:rPr>
              <a:t> </a:t>
            </a:r>
            <a:r>
              <a:rPr lang="en-US" altLang="en-US" sz="3100" dirty="0">
                <a:solidFill>
                  <a:srgbClr val="FFFFCC"/>
                </a:solidFill>
              </a:rPr>
              <a:t>If I had not come and spoken to them, they would have no sin, but now they have </a:t>
            </a:r>
            <a:r>
              <a:rPr lang="en-US" altLang="en-US" sz="3100" u="sng" dirty="0">
                <a:solidFill>
                  <a:srgbClr val="FFFFCC"/>
                </a:solidFill>
              </a:rPr>
              <a:t>no excuse </a:t>
            </a:r>
            <a:r>
              <a:rPr lang="en-US" altLang="en-US" sz="3100" dirty="0">
                <a:solidFill>
                  <a:srgbClr val="FFFFCC"/>
                </a:solidFill>
              </a:rPr>
              <a:t>for their sin.  </a:t>
            </a:r>
            <a:r>
              <a:rPr lang="en-US" altLang="en-US" sz="3100" baseline="30000" dirty="0">
                <a:solidFill>
                  <a:schemeClr val="bg1"/>
                </a:solidFill>
              </a:rPr>
              <a:t>23</a:t>
            </a:r>
            <a:r>
              <a:rPr lang="en-US" altLang="en-US" sz="3100" dirty="0">
                <a:solidFill>
                  <a:schemeClr val="bg1"/>
                </a:solidFill>
              </a:rPr>
              <a:t> </a:t>
            </a:r>
            <a:r>
              <a:rPr lang="en-US" altLang="en-US" sz="3100" dirty="0">
                <a:solidFill>
                  <a:srgbClr val="FFFFCC"/>
                </a:solidFill>
              </a:rPr>
              <a:t>He who hates Me hates My Father also.</a:t>
            </a:r>
            <a:r>
              <a:rPr lang="en-US" altLang="en-US" sz="3100" dirty="0">
                <a:solidFill>
                  <a:schemeClr val="bg1"/>
                </a:solidFill>
              </a:rPr>
              <a:t>  </a:t>
            </a:r>
            <a:r>
              <a:rPr lang="en-US" altLang="en-US" sz="3100" baseline="30000" dirty="0">
                <a:solidFill>
                  <a:schemeClr val="bg1"/>
                </a:solidFill>
              </a:rPr>
              <a:t>24</a:t>
            </a:r>
            <a:r>
              <a:rPr lang="en-US" altLang="en-US" sz="3100" dirty="0">
                <a:solidFill>
                  <a:schemeClr val="bg1"/>
                </a:solidFill>
              </a:rPr>
              <a:t> </a:t>
            </a:r>
            <a:r>
              <a:rPr lang="en-US" altLang="en-US" sz="3100" dirty="0">
                <a:solidFill>
                  <a:srgbClr val="FFFFCC"/>
                </a:solidFill>
              </a:rPr>
              <a:t>If I had not done among them the works which no one else did, they would have no sin; but now they have seen and also hated both Me and My Father.</a:t>
            </a:r>
          </a:p>
          <a:p>
            <a:pPr lvl="1">
              <a:spcBef>
                <a:spcPts val="600"/>
              </a:spcBef>
              <a:spcAft>
                <a:spcPts val="600"/>
              </a:spcAft>
              <a:buFont typeface="Arial" panose="020B0604020202020204" pitchFamily="34" charset="0"/>
              <a:buChar char="•"/>
            </a:pPr>
            <a:r>
              <a:rPr lang="en-US" altLang="en-US" sz="3200" dirty="0">
                <a:solidFill>
                  <a:srgbClr val="CCFFFF"/>
                </a:solidFill>
              </a:rPr>
              <a:t>No excuse</a:t>
            </a:r>
          </a:p>
        </p:txBody>
      </p:sp>
      <p:sp>
        <p:nvSpPr>
          <p:cNvPr id="3" name="Rectangle 2">
            <a:extLst>
              <a:ext uri="{FF2B5EF4-FFF2-40B4-BE49-F238E27FC236}">
                <a16:creationId xmlns:a16="http://schemas.microsoft.com/office/drawing/2014/main" id="{A19460D6-239A-4C48-BED6-4D8038A4FEED}"/>
              </a:ext>
            </a:extLst>
          </p:cNvPr>
          <p:cNvSpPr/>
          <p:nvPr/>
        </p:nvSpPr>
        <p:spPr>
          <a:xfrm>
            <a:off x="961538" y="4524866"/>
            <a:ext cx="7230359" cy="1781666"/>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effectLst/>
                <a:latin typeface="Times New Roman" panose="02020603050405020304" pitchFamily="18" charset="0"/>
                <a:ea typeface="Times New Roman" panose="02020603050405020304" pitchFamily="18" charset="0"/>
              </a:rPr>
              <a:t>“</a:t>
            </a:r>
            <a:r>
              <a:rPr lang="en-US" sz="3000" dirty="0">
                <a:effectLst/>
                <a:latin typeface="Calibri" panose="020F0502020204030204" pitchFamily="34" charset="0"/>
                <a:ea typeface="Times New Roman" panose="02020603050405020304" pitchFamily="18" charset="0"/>
              </a:rPr>
              <a:t>Once we assuage our conscience by calling something a ‘necessary evil,’ it begins to look more and more necessary and less and less</a:t>
            </a:r>
            <a:br>
              <a:rPr lang="en-US" sz="3000" dirty="0">
                <a:effectLst/>
                <a:latin typeface="Calibri" panose="020F0502020204030204" pitchFamily="34" charset="0"/>
                <a:ea typeface="Times New Roman" panose="02020603050405020304" pitchFamily="18" charset="0"/>
              </a:rPr>
            </a:br>
            <a:r>
              <a:rPr lang="en-US" sz="3000" dirty="0">
                <a:effectLst/>
                <a:latin typeface="Calibri" panose="020F0502020204030204" pitchFamily="34" charset="0"/>
                <a:ea typeface="Times New Roman" panose="02020603050405020304" pitchFamily="18" charset="0"/>
              </a:rPr>
              <a:t>evil</a:t>
            </a:r>
            <a:r>
              <a:rPr lang="en-US" sz="30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 Sidney J. Harris</a:t>
            </a:r>
            <a:endParaRPr lang="en-US" sz="3000" dirty="0"/>
          </a:p>
        </p:txBody>
      </p:sp>
    </p:spTree>
    <p:extLst>
      <p:ext uri="{BB962C8B-B14F-4D97-AF65-F5344CB8AC3E}">
        <p14:creationId xmlns:p14="http://schemas.microsoft.com/office/powerpoint/2010/main" val="334071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58598"/>
            <a:ext cx="8229600" cy="6140804"/>
          </a:xfrm>
          <a:solidFill>
            <a:schemeClr val="tx1"/>
          </a:solidFill>
        </p:spPr>
        <p:txBody>
          <a:bodyPr/>
          <a:lstStyle/>
          <a:p>
            <a:pPr marL="0" indent="0">
              <a:spcAft>
                <a:spcPts val="600"/>
              </a:spcAft>
              <a:buNone/>
            </a:pPr>
            <a:r>
              <a:rPr lang="en-US" altLang="en-US" sz="3100" dirty="0">
                <a:solidFill>
                  <a:schemeClr val="bg1"/>
                </a:solidFill>
              </a:rPr>
              <a:t>Mt.6:33</a:t>
            </a:r>
            <a:endParaRPr lang="en-US" altLang="en-US" sz="3200" dirty="0">
              <a:solidFill>
                <a:schemeClr val="bg1"/>
              </a:solidFill>
            </a:endParaRPr>
          </a:p>
        </p:txBody>
      </p:sp>
      <p:sp>
        <p:nvSpPr>
          <p:cNvPr id="3" name="Rectangle 2">
            <a:extLst>
              <a:ext uri="{FF2B5EF4-FFF2-40B4-BE49-F238E27FC236}">
                <a16:creationId xmlns:a16="http://schemas.microsoft.com/office/drawing/2014/main" id="{A19460D6-239A-4C48-BED6-4D8038A4FEED}"/>
              </a:ext>
            </a:extLst>
          </p:cNvPr>
          <p:cNvSpPr/>
          <p:nvPr/>
        </p:nvSpPr>
        <p:spPr>
          <a:xfrm>
            <a:off x="419492" y="1093512"/>
            <a:ext cx="8309728" cy="5137607"/>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effectLst/>
                <a:latin typeface="Times New Roman" panose="02020603050405020304" pitchFamily="18" charset="0"/>
                <a:ea typeface="Times New Roman" panose="02020603050405020304" pitchFamily="18" charset="0"/>
              </a:rPr>
              <a:t>“</a:t>
            </a:r>
            <a:r>
              <a:rPr lang="en-US" sz="3000" dirty="0">
                <a:effectLst/>
                <a:latin typeface="Calibri" panose="020F0502020204030204" pitchFamily="34" charset="0"/>
                <a:ea typeface="Times New Roman" panose="02020603050405020304" pitchFamily="18" charset="0"/>
              </a:rPr>
              <a:t>Sin arises when things that are a minor good are pursued as though they were the most important goals in life.  If money or affection or power are sought in disproportionate, obsessive ways, then sin occurs.    And that sin is magnified when, for these lesser goals, we fail to pursue the highest good and the finest goals.    So when we ask ourselves why, in a given situation, we committed a sin, the answer is usually one of two things.   Either we wanted to obtain something we didn't have, or we feared losing something we had</a:t>
            </a:r>
            <a:r>
              <a:rPr lang="en-US" sz="2800" dirty="0">
                <a:effectLst/>
                <a:latin typeface="Times New Roman" panose="02020603050405020304" pitchFamily="18" charset="0"/>
                <a:ea typeface="Times New Roman" panose="02020603050405020304" pitchFamily="18" charset="0"/>
              </a:rPr>
              <a:t>”</a:t>
            </a:r>
            <a:r>
              <a:rPr lang="en-US" sz="30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 Augustine, </a:t>
            </a:r>
            <a:r>
              <a:rPr lang="en-US" sz="2400" i="1" dirty="0">
                <a:effectLst/>
                <a:latin typeface="Times New Roman" panose="02020603050405020304" pitchFamily="18" charset="0"/>
                <a:ea typeface="Times New Roman" panose="02020603050405020304" pitchFamily="18" charset="0"/>
              </a:rPr>
              <a:t>Confessions</a:t>
            </a:r>
            <a:endParaRPr lang="en-US" sz="3000" i="1" dirty="0"/>
          </a:p>
        </p:txBody>
      </p:sp>
    </p:spTree>
    <p:extLst>
      <p:ext uri="{BB962C8B-B14F-4D97-AF65-F5344CB8AC3E}">
        <p14:creationId xmlns:p14="http://schemas.microsoft.com/office/powerpoint/2010/main" val="320788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3878" y="198549"/>
            <a:ext cx="8229600" cy="6038272"/>
          </a:xfrm>
        </p:spPr>
        <p:txBody>
          <a:bodyPr/>
          <a:lstStyle/>
          <a:p>
            <a:pPr marL="0" indent="0">
              <a:spcBef>
                <a:spcPts val="600"/>
              </a:spcBef>
              <a:spcAft>
                <a:spcPts val="600"/>
              </a:spcAft>
              <a:buNone/>
            </a:pPr>
            <a:r>
              <a:rPr lang="en-US" altLang="en-US" sz="3100" dirty="0">
                <a:solidFill>
                  <a:schemeClr val="bg1"/>
                </a:solidFill>
              </a:rPr>
              <a:t>“Our struggle with sin is like an alcoholic’s struggle with drinking.  It’s never over.  Sinners are never cured; they simply decide to stop sinning…and it’s a daily decision” </a:t>
            </a:r>
            <a:br>
              <a:rPr lang="en-US" altLang="en-US" sz="3100" dirty="0">
                <a:solidFill>
                  <a:schemeClr val="bg1"/>
                </a:solidFill>
              </a:rPr>
            </a:br>
            <a:r>
              <a:rPr lang="en-US" altLang="en-US" sz="2000" dirty="0">
                <a:solidFill>
                  <a:schemeClr val="bg1"/>
                </a:solidFill>
              </a:rPr>
              <a:t>– John Fischer</a:t>
            </a:r>
          </a:p>
          <a:p>
            <a:pPr marL="0" indent="0">
              <a:spcBef>
                <a:spcPts val="600"/>
              </a:spcBef>
              <a:spcAft>
                <a:spcPts val="300"/>
              </a:spcAft>
              <a:buNone/>
            </a:pPr>
            <a:r>
              <a:rPr lang="en-US" altLang="en-US" sz="3100" dirty="0">
                <a:solidFill>
                  <a:schemeClr val="bg1"/>
                </a:solidFill>
              </a:rPr>
              <a:t>Hb.12</a:t>
            </a:r>
            <a:r>
              <a:rPr lang="en-US" altLang="en-US" sz="3100" baseline="30000" dirty="0">
                <a:solidFill>
                  <a:schemeClr val="bg1"/>
                </a:solidFill>
              </a:rPr>
              <a:t>4</a:t>
            </a:r>
            <a:r>
              <a:rPr lang="en-US" altLang="en-US" sz="3100" dirty="0">
                <a:solidFill>
                  <a:schemeClr val="bg1"/>
                </a:solidFill>
              </a:rPr>
              <a:t> </a:t>
            </a:r>
            <a:r>
              <a:rPr lang="en-US" altLang="en-US" sz="3100" dirty="0">
                <a:solidFill>
                  <a:srgbClr val="FFFFCC"/>
                </a:solidFill>
              </a:rPr>
              <a:t>You have not yet resisted to blood-shed, </a:t>
            </a:r>
            <a:r>
              <a:rPr lang="en-US" altLang="en-US" sz="3100" u="sng" dirty="0">
                <a:solidFill>
                  <a:srgbClr val="FFFF99"/>
                </a:solidFill>
              </a:rPr>
              <a:t>striving</a:t>
            </a:r>
            <a:r>
              <a:rPr lang="en-US" altLang="en-US" sz="3100" dirty="0">
                <a:solidFill>
                  <a:srgbClr val="FFFFCC"/>
                </a:solidFill>
              </a:rPr>
              <a:t> against sin.</a:t>
            </a:r>
          </a:p>
          <a:p>
            <a:pPr lvl="1">
              <a:spcBef>
                <a:spcPts val="600"/>
              </a:spcBef>
              <a:spcAft>
                <a:spcPts val="600"/>
              </a:spcAft>
              <a:buFont typeface="Wingdings" panose="05000000000000000000" pitchFamily="2" charset="2"/>
              <a:buChar char="§"/>
            </a:pPr>
            <a:r>
              <a:rPr lang="en-US" altLang="en-US" sz="3000" dirty="0">
                <a:solidFill>
                  <a:schemeClr val="bg1"/>
                </a:solidFill>
              </a:rPr>
              <a:t>Striving:  </a:t>
            </a:r>
            <a:r>
              <a:rPr lang="en-US" sz="3000" dirty="0">
                <a:solidFill>
                  <a:schemeClr val="bg1"/>
                </a:solidFill>
              </a:rPr>
              <a:t>to engage in intense struggle against something</a:t>
            </a:r>
            <a:endParaRPr lang="en-US" sz="3000" dirty="0">
              <a:solidFill>
                <a:schemeClr val="bg1"/>
              </a:solidFill>
              <a:latin typeface="Calibri" panose="020F0502020204030204" pitchFamily="34" charset="0"/>
              <a:cs typeface="Calibri" panose="020F0502020204030204" pitchFamily="34" charset="0"/>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389330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58598"/>
            <a:ext cx="8229600" cy="6140804"/>
          </a:xfrm>
          <a:solidFill>
            <a:schemeClr val="tx1"/>
          </a:solidFill>
        </p:spPr>
        <p:txBody>
          <a:bodyPr/>
          <a:lstStyle/>
          <a:p>
            <a:pPr marL="0" indent="0">
              <a:spcAft>
                <a:spcPts val="600"/>
              </a:spcAft>
              <a:buNone/>
            </a:pPr>
            <a:r>
              <a:rPr lang="en-US" altLang="en-US" sz="3100" dirty="0">
                <a:solidFill>
                  <a:schemeClr val="bg1"/>
                </a:solidFill>
              </a:rPr>
              <a:t>Jn.16</a:t>
            </a:r>
            <a:r>
              <a:rPr lang="en-US" altLang="en-US" sz="3100" baseline="30000" dirty="0">
                <a:solidFill>
                  <a:schemeClr val="bg1"/>
                </a:solidFill>
              </a:rPr>
              <a:t>8</a:t>
            </a:r>
            <a:r>
              <a:rPr lang="en-US" altLang="en-US" sz="3100" dirty="0">
                <a:solidFill>
                  <a:schemeClr val="bg1"/>
                </a:solidFill>
              </a:rPr>
              <a:t> </a:t>
            </a:r>
            <a:r>
              <a:rPr lang="en-US" altLang="en-US" sz="3100" dirty="0">
                <a:solidFill>
                  <a:srgbClr val="FFFFCC"/>
                </a:solidFill>
              </a:rPr>
              <a:t>And when He has come, He will convict the world of sin, and of righteousness, and of judgment: </a:t>
            </a:r>
            <a:r>
              <a:rPr lang="en-US" altLang="en-US" sz="3100" baseline="30000" dirty="0">
                <a:solidFill>
                  <a:schemeClr val="bg1"/>
                </a:solidFill>
              </a:rPr>
              <a:t>9 </a:t>
            </a:r>
            <a:r>
              <a:rPr lang="en-US" altLang="en-US" sz="3100" dirty="0">
                <a:solidFill>
                  <a:srgbClr val="FFFFCC"/>
                </a:solidFill>
              </a:rPr>
              <a:t>of sin, because they do not believe in Me.</a:t>
            </a:r>
          </a:p>
          <a:p>
            <a:pPr marL="0" indent="0">
              <a:spcAft>
                <a:spcPts val="600"/>
              </a:spcAft>
              <a:buNone/>
            </a:pPr>
            <a:endParaRPr lang="en-US" altLang="en-US" sz="3100" dirty="0">
              <a:solidFill>
                <a:schemeClr val="bg1"/>
              </a:solidFill>
            </a:endParaRPr>
          </a:p>
        </p:txBody>
      </p:sp>
      <p:sp>
        <p:nvSpPr>
          <p:cNvPr id="4" name="Rectangle 3">
            <a:extLst>
              <a:ext uri="{FF2B5EF4-FFF2-40B4-BE49-F238E27FC236}">
                <a16:creationId xmlns:a16="http://schemas.microsoft.com/office/drawing/2014/main" id="{734707F4-D560-4703-9AEA-0A0DD30641A4}"/>
              </a:ext>
            </a:extLst>
          </p:cNvPr>
          <p:cNvSpPr/>
          <p:nvPr/>
        </p:nvSpPr>
        <p:spPr>
          <a:xfrm>
            <a:off x="532616" y="2441540"/>
            <a:ext cx="8092913" cy="2884603"/>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Aft>
                <a:spcPts val="400"/>
              </a:spcAft>
            </a:pPr>
            <a:r>
              <a:rPr lang="en-US" sz="3100" dirty="0">
                <a:effectLst/>
                <a:latin typeface="Calibri" panose="020F0502020204030204" pitchFamily="34" charset="0"/>
                <a:ea typeface="Times New Roman" panose="02020603050405020304" pitchFamily="18" charset="0"/>
              </a:rPr>
              <a:t>Man calls it an accident, God calls it abomination</a:t>
            </a:r>
            <a:r>
              <a:rPr lang="en-US" sz="3000" dirty="0">
                <a:effectLst/>
                <a:latin typeface="Calibri" panose="020F0502020204030204" pitchFamily="34" charset="0"/>
                <a:ea typeface="Times New Roman" panose="02020603050405020304" pitchFamily="18" charset="0"/>
              </a:rPr>
              <a:t>.</a:t>
            </a:r>
          </a:p>
          <a:p>
            <a:pPr>
              <a:spcAft>
                <a:spcPts val="400"/>
              </a:spcAft>
            </a:pPr>
            <a:r>
              <a:rPr lang="en-US" sz="3100" dirty="0">
                <a:latin typeface="Calibri" panose="020F0502020204030204" pitchFamily="34" charset="0"/>
                <a:ea typeface="Times New Roman" panose="02020603050405020304" pitchFamily="18" charset="0"/>
              </a:rPr>
              <a:t>Man calls it a defect, God calls it a disease</a:t>
            </a:r>
            <a:r>
              <a:rPr lang="en-US" sz="3000" dirty="0">
                <a:latin typeface="Calibri" panose="020F0502020204030204" pitchFamily="34" charset="0"/>
                <a:ea typeface="Times New Roman" panose="02020603050405020304" pitchFamily="18" charset="0"/>
              </a:rPr>
              <a:t>.</a:t>
            </a:r>
          </a:p>
          <a:p>
            <a:pPr>
              <a:spcAft>
                <a:spcPts val="400"/>
              </a:spcAft>
            </a:pPr>
            <a:r>
              <a:rPr lang="en-US" sz="3100" dirty="0">
                <a:effectLst/>
                <a:latin typeface="Calibri" panose="020F0502020204030204" pitchFamily="34" charset="0"/>
                <a:ea typeface="Times New Roman" panose="02020603050405020304" pitchFamily="18" charset="0"/>
              </a:rPr>
              <a:t>Man calls it an error, God calls it an enmity</a:t>
            </a:r>
            <a:r>
              <a:rPr lang="en-US" sz="3000" dirty="0">
                <a:effectLst/>
                <a:latin typeface="Calibri" panose="020F0502020204030204" pitchFamily="34" charset="0"/>
                <a:ea typeface="Times New Roman" panose="02020603050405020304" pitchFamily="18" charset="0"/>
              </a:rPr>
              <a:t>.</a:t>
            </a:r>
          </a:p>
          <a:p>
            <a:pPr>
              <a:spcAft>
                <a:spcPts val="400"/>
              </a:spcAft>
            </a:pPr>
            <a:r>
              <a:rPr lang="en-US" sz="3100" dirty="0">
                <a:latin typeface="Calibri" panose="020F0502020204030204" pitchFamily="34" charset="0"/>
                <a:ea typeface="Times New Roman" panose="02020603050405020304" pitchFamily="18" charset="0"/>
              </a:rPr>
              <a:t>Man calls it a liberty, God calls it lawlessness</a:t>
            </a:r>
            <a:r>
              <a:rPr lang="en-US" sz="3000" dirty="0">
                <a:latin typeface="Calibri" panose="020F0502020204030204" pitchFamily="34" charset="0"/>
                <a:ea typeface="Times New Roman" panose="02020603050405020304" pitchFamily="18" charset="0"/>
              </a:rPr>
              <a:t>.</a:t>
            </a:r>
          </a:p>
          <a:p>
            <a:r>
              <a:rPr lang="en-US" sz="3100" dirty="0">
                <a:effectLst/>
                <a:latin typeface="Calibri" panose="020F0502020204030204" pitchFamily="34" charset="0"/>
                <a:ea typeface="Times New Roman" panose="02020603050405020304" pitchFamily="18" charset="0"/>
              </a:rPr>
              <a:t>Man calls it a trifle, God calls it a tragedy</a:t>
            </a:r>
            <a:r>
              <a:rPr lang="en-US" sz="3000" dirty="0">
                <a:effectLst/>
                <a:latin typeface="Calibri" panose="020F0502020204030204" pitchFamily="34" charset="0"/>
                <a:ea typeface="Times New Roman" panose="02020603050405020304" pitchFamily="18" charset="0"/>
              </a:rPr>
              <a:t>.</a:t>
            </a:r>
            <a:endParaRPr lang="en-US" sz="3000" i="1" dirty="0"/>
          </a:p>
        </p:txBody>
      </p:sp>
    </p:spTree>
    <p:extLst>
      <p:ext uri="{BB962C8B-B14F-4D97-AF65-F5344CB8AC3E}">
        <p14:creationId xmlns:p14="http://schemas.microsoft.com/office/powerpoint/2010/main" val="144661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3068" y="489528"/>
            <a:ext cx="4537863" cy="618836"/>
          </a:xfrm>
          <a:solidFill>
            <a:schemeClr val="tx1">
              <a:lumMod val="95000"/>
              <a:lumOff val="5000"/>
            </a:schemeClr>
          </a:solidFill>
          <a:ln>
            <a:solidFill>
              <a:srgbClr val="FFFFCC"/>
            </a:solidFill>
          </a:ln>
          <a:effectLst/>
        </p:spPr>
        <p:txBody>
          <a:bodyPr anchor="ctr" anchorCtr="0"/>
          <a:lstStyle/>
          <a:p>
            <a:r>
              <a:rPr lang="en-US" sz="2000" dirty="0">
                <a:solidFill>
                  <a:srgbClr val="CCFFCC"/>
                </a:solidFill>
                <a:latin typeface="Verdana" panose="020B0604030504040204" pitchFamily="34" charset="0"/>
                <a:ea typeface="Verdana" panose="020B0604030504040204" pitchFamily="34" charset="0"/>
                <a:cs typeface="Verdana" panose="020B0604030504040204" pitchFamily="34" charset="0"/>
              </a:rPr>
              <a:t>I. </a:t>
            </a:r>
            <a:r>
              <a:rPr lang="en-US" sz="2000" dirty="0">
                <a:solidFill>
                  <a:schemeClr val="bg1"/>
                </a:solidFill>
                <a:latin typeface="+mn-lt"/>
                <a:ea typeface="Verdana" panose="020B0604030504040204" pitchFamily="34" charset="0"/>
                <a:cs typeface="Verdana" panose="020B0604030504040204" pitchFamily="34" charset="0"/>
              </a:rPr>
              <a:t>The definition of sin</a:t>
            </a:r>
          </a:p>
        </p:txBody>
      </p:sp>
      <p:sp>
        <p:nvSpPr>
          <p:cNvPr id="3" name="Title 1">
            <a:extLst>
              <a:ext uri="{FF2B5EF4-FFF2-40B4-BE49-F238E27FC236}">
                <a16:creationId xmlns:a16="http://schemas.microsoft.com/office/drawing/2014/main" id="{38FB1621-4C86-4E1E-96CF-FB01CA779DEB}"/>
              </a:ext>
            </a:extLst>
          </p:cNvPr>
          <p:cNvSpPr txBox="1">
            <a:spLocks/>
          </p:cNvSpPr>
          <p:nvPr/>
        </p:nvSpPr>
        <p:spPr bwMode="auto">
          <a:xfrm>
            <a:off x="1256144" y="2888907"/>
            <a:ext cx="6643885" cy="1179944"/>
          </a:xfrm>
          <a:prstGeom prst="rect">
            <a:avLst/>
          </a:prstGeom>
          <a:solidFill>
            <a:schemeClr val="tx1">
              <a:lumMod val="95000"/>
              <a:lumOff val="5000"/>
            </a:schemeClr>
          </a:solidFill>
          <a:ln>
            <a:solidFill>
              <a:srgbClr val="C0000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CCFFCC"/>
                </a:solidFill>
                <a:latin typeface="Verdana" panose="020B0604030504040204" pitchFamily="34" charset="0"/>
                <a:ea typeface="Verdana" panose="020B0604030504040204" pitchFamily="34" charset="0"/>
                <a:cs typeface="Verdana" panose="020B0604030504040204" pitchFamily="34" charset="0"/>
              </a:rPr>
              <a:t>IV. </a:t>
            </a:r>
            <a:r>
              <a:rPr lang="en-US" sz="3600" dirty="0">
                <a:solidFill>
                  <a:schemeClr val="bg1"/>
                </a:solidFill>
                <a:latin typeface="+mn-lt"/>
                <a:ea typeface="Verdana" panose="020B0604030504040204" pitchFamily="34" charset="0"/>
                <a:cs typeface="Verdana" panose="020B0604030504040204" pitchFamily="34" charset="0"/>
              </a:rPr>
              <a:t>The degrees of sin</a:t>
            </a:r>
            <a:endParaRPr lang="en-US" sz="3000" dirty="0">
              <a:solidFill>
                <a:schemeClr val="bg1"/>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0ADEB7C5-6A5B-4F53-B46F-348530B218C2}"/>
              </a:ext>
            </a:extLst>
          </p:cNvPr>
          <p:cNvSpPr txBox="1">
            <a:spLocks/>
          </p:cNvSpPr>
          <p:nvPr/>
        </p:nvSpPr>
        <p:spPr bwMode="auto">
          <a:xfrm>
            <a:off x="2304636" y="1273524"/>
            <a:ext cx="4537863" cy="618836"/>
          </a:xfrm>
          <a:prstGeom prst="rect">
            <a:avLst/>
          </a:prstGeom>
          <a:solidFill>
            <a:schemeClr val="tx1">
              <a:lumMod val="95000"/>
              <a:lumOff val="5000"/>
            </a:schemeClr>
          </a:solidFill>
          <a:ln>
            <a:solidFill>
              <a:srgbClr val="FFFFCC"/>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000" dirty="0">
                <a:solidFill>
                  <a:srgbClr val="CCFFCC"/>
                </a:solidFill>
                <a:latin typeface="Verdana" panose="020B0604030504040204" pitchFamily="34" charset="0"/>
                <a:ea typeface="Verdana" panose="020B0604030504040204" pitchFamily="34" charset="0"/>
                <a:cs typeface="Verdana" panose="020B0604030504040204" pitchFamily="34" charset="0"/>
              </a:rPr>
              <a:t>II. </a:t>
            </a:r>
            <a:r>
              <a:rPr lang="en-US" sz="2000" dirty="0">
                <a:solidFill>
                  <a:schemeClr val="bg1"/>
                </a:solidFill>
                <a:latin typeface="+mn-lt"/>
                <a:ea typeface="Verdana" panose="020B0604030504040204" pitchFamily="34" charset="0"/>
                <a:cs typeface="Verdana" panose="020B0604030504040204" pitchFamily="34" charset="0"/>
              </a:rPr>
              <a:t>The destiny of sin</a:t>
            </a:r>
          </a:p>
        </p:txBody>
      </p:sp>
      <p:sp>
        <p:nvSpPr>
          <p:cNvPr id="5" name="Title 1">
            <a:extLst>
              <a:ext uri="{FF2B5EF4-FFF2-40B4-BE49-F238E27FC236}">
                <a16:creationId xmlns:a16="http://schemas.microsoft.com/office/drawing/2014/main" id="{E5F51A2D-0E9C-4C0E-9854-6226E98F151F}"/>
              </a:ext>
            </a:extLst>
          </p:cNvPr>
          <p:cNvSpPr txBox="1">
            <a:spLocks/>
          </p:cNvSpPr>
          <p:nvPr/>
        </p:nvSpPr>
        <p:spPr bwMode="auto">
          <a:xfrm>
            <a:off x="2306204" y="2066947"/>
            <a:ext cx="4537863" cy="618836"/>
          </a:xfrm>
          <a:prstGeom prst="rect">
            <a:avLst/>
          </a:prstGeom>
          <a:solidFill>
            <a:schemeClr val="tx1">
              <a:lumMod val="95000"/>
              <a:lumOff val="5000"/>
            </a:schemeClr>
          </a:solidFill>
          <a:ln>
            <a:solidFill>
              <a:srgbClr val="FFFFCC"/>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000" dirty="0">
                <a:solidFill>
                  <a:srgbClr val="CCFFCC"/>
                </a:solidFill>
                <a:latin typeface="Verdana" panose="020B0604030504040204" pitchFamily="34" charset="0"/>
                <a:ea typeface="Verdana" panose="020B0604030504040204" pitchFamily="34" charset="0"/>
                <a:cs typeface="Verdana" panose="020B0604030504040204" pitchFamily="34" charset="0"/>
              </a:rPr>
              <a:t>II. </a:t>
            </a:r>
            <a:r>
              <a:rPr lang="en-US" sz="2000" dirty="0">
                <a:solidFill>
                  <a:schemeClr val="bg1"/>
                </a:solidFill>
                <a:latin typeface="+mn-lt"/>
                <a:ea typeface="Verdana" panose="020B0604030504040204" pitchFamily="34" charset="0"/>
                <a:cs typeface="Verdana" panose="020B0604030504040204" pitchFamily="34" charset="0"/>
              </a:rPr>
              <a:t>The destiny of sin</a:t>
            </a:r>
          </a:p>
        </p:txBody>
      </p:sp>
    </p:spTree>
    <p:extLst>
      <p:ext uri="{BB962C8B-B14F-4D97-AF65-F5344CB8AC3E}">
        <p14:creationId xmlns:p14="http://schemas.microsoft.com/office/powerpoint/2010/main" val="1141937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490194"/>
            <a:ext cx="8229600" cy="5986806"/>
          </a:xfrm>
        </p:spPr>
        <p:txBody>
          <a:bodyPr/>
          <a:lstStyle/>
          <a:p>
            <a:pPr marL="0" indent="0">
              <a:spcAft>
                <a:spcPts val="600"/>
              </a:spcAft>
              <a:buNone/>
            </a:pPr>
            <a:r>
              <a:rPr lang="en-US" altLang="en-US" sz="3100" dirty="0">
                <a:solidFill>
                  <a:schemeClr val="bg1"/>
                </a:solidFill>
              </a:rPr>
              <a:t>Jn.19</a:t>
            </a:r>
            <a:r>
              <a:rPr lang="en-US" altLang="en-US" sz="3100" baseline="30000" dirty="0">
                <a:solidFill>
                  <a:schemeClr val="bg1"/>
                </a:solidFill>
              </a:rPr>
              <a:t>11</a:t>
            </a:r>
            <a:r>
              <a:rPr lang="en-US" altLang="en-US" sz="3100" dirty="0">
                <a:solidFill>
                  <a:schemeClr val="bg1"/>
                </a:solidFill>
              </a:rPr>
              <a:t> </a:t>
            </a:r>
            <a:r>
              <a:rPr lang="en-US" altLang="en-US" sz="3100" dirty="0">
                <a:solidFill>
                  <a:srgbClr val="FFFFCC"/>
                </a:solidFill>
              </a:rPr>
              <a:t>Jesus answered, “You could have no power at all against Me unless it had been given you from above. Therefore the one who delivered Me to you has </a:t>
            </a:r>
            <a:r>
              <a:rPr lang="en-US" altLang="en-US" sz="3100" dirty="0">
                <a:solidFill>
                  <a:srgbClr val="CCFFCC"/>
                </a:solidFill>
              </a:rPr>
              <a:t>the greater sin</a:t>
            </a:r>
            <a:r>
              <a:rPr lang="en-US" altLang="en-US" sz="3100" dirty="0">
                <a:solidFill>
                  <a:schemeClr val="bg1"/>
                </a:solidFill>
              </a:rPr>
              <a:t>.”</a:t>
            </a:r>
          </a:p>
          <a:p>
            <a:pPr marL="339725" lvl="1" indent="-339725" algn="ctr">
              <a:spcAft>
                <a:spcPts val="600"/>
              </a:spcAft>
              <a:buNone/>
            </a:pPr>
            <a:r>
              <a:rPr lang="en-US" altLang="en-US" sz="3100" dirty="0">
                <a:solidFill>
                  <a:srgbClr val="FFFF00"/>
                </a:solidFill>
              </a:rPr>
              <a:t>How can one sin be greater than another?</a:t>
            </a:r>
          </a:p>
          <a:p>
            <a:pPr marL="339725" lvl="1" indent="-339725" algn="ctr">
              <a:spcAft>
                <a:spcPts val="600"/>
              </a:spcAft>
              <a:buNone/>
            </a:pPr>
            <a:r>
              <a:rPr lang="en-US" altLang="en-US" sz="3100" dirty="0">
                <a:solidFill>
                  <a:srgbClr val="FFFF00"/>
                </a:solidFill>
              </a:rPr>
              <a:t>Aren’t all sins the same?</a:t>
            </a:r>
          </a:p>
          <a:p>
            <a:pPr marL="461963" lvl="1" indent="-234950">
              <a:spcAft>
                <a:spcPts val="600"/>
              </a:spcAft>
              <a:buFont typeface="Arial" panose="020B0604020202020204" pitchFamily="34" charset="0"/>
              <a:buChar char="•"/>
            </a:pPr>
            <a:r>
              <a:rPr lang="en-US" altLang="en-US" sz="3100" dirty="0">
                <a:solidFill>
                  <a:srgbClr val="FFC000"/>
                </a:solidFill>
              </a:rPr>
              <a:t>YES,</a:t>
            </a:r>
            <a:r>
              <a:rPr lang="en-US" altLang="en-US" sz="3100" dirty="0">
                <a:solidFill>
                  <a:schemeClr val="bg1"/>
                </a:solidFill>
              </a:rPr>
              <a:t> if we mean that all sins condemn.  No big and little sins.  </a:t>
            </a:r>
          </a:p>
          <a:p>
            <a:pPr marL="461963" lvl="1" indent="-234950">
              <a:spcAft>
                <a:spcPts val="600"/>
              </a:spcAft>
              <a:buFont typeface="Arial" panose="020B0604020202020204" pitchFamily="34" charset="0"/>
              <a:buChar char="•"/>
            </a:pPr>
            <a:r>
              <a:rPr lang="en-US" altLang="en-US" sz="3100" dirty="0">
                <a:solidFill>
                  <a:srgbClr val="FFC000"/>
                </a:solidFill>
              </a:rPr>
              <a:t>NO, </a:t>
            </a:r>
            <a:r>
              <a:rPr lang="en-US" altLang="en-US" sz="3100" dirty="0">
                <a:solidFill>
                  <a:schemeClr val="bg1"/>
                </a:solidFill>
              </a:rPr>
              <a:t>if we mean that God treats all sins in same way.  </a:t>
            </a:r>
          </a:p>
          <a:p>
            <a:pPr lvl="1">
              <a:spcAft>
                <a:spcPts val="60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262380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OT refers to “great sins”</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marL="0" indent="0">
              <a:spcAft>
                <a:spcPts val="600"/>
              </a:spcAft>
              <a:buNone/>
            </a:pPr>
            <a:r>
              <a:rPr lang="en-US" altLang="en-US" sz="3100" dirty="0">
                <a:solidFill>
                  <a:schemeClr val="bg1"/>
                </a:solidFill>
              </a:rPr>
              <a:t>Gn.18:20, Sodom: ‘sin is </a:t>
            </a:r>
            <a:r>
              <a:rPr lang="en-US" altLang="en-US" sz="3100" i="1" dirty="0">
                <a:solidFill>
                  <a:srgbClr val="CCFFCC"/>
                </a:solidFill>
              </a:rPr>
              <a:t>very grave</a:t>
            </a:r>
            <a:r>
              <a:rPr lang="en-US" altLang="en-US" sz="3100" dirty="0">
                <a:solidFill>
                  <a:schemeClr val="bg1"/>
                </a:solidFill>
              </a:rPr>
              <a:t>’</a:t>
            </a:r>
          </a:p>
          <a:p>
            <a:pPr marL="0" indent="0">
              <a:spcAft>
                <a:spcPts val="600"/>
              </a:spcAft>
              <a:buNone/>
            </a:pPr>
            <a:r>
              <a:rPr lang="en-US" altLang="en-US" sz="3100" dirty="0">
                <a:solidFill>
                  <a:schemeClr val="bg1"/>
                </a:solidFill>
              </a:rPr>
              <a:t>Ex.32:21, ‘</a:t>
            </a:r>
            <a:r>
              <a:rPr lang="en-US" altLang="en-US" sz="3100" i="1" dirty="0">
                <a:solidFill>
                  <a:srgbClr val="CCFFCC"/>
                </a:solidFill>
              </a:rPr>
              <a:t>so great</a:t>
            </a:r>
            <a:r>
              <a:rPr lang="en-US" altLang="en-US" sz="3100" dirty="0">
                <a:solidFill>
                  <a:srgbClr val="CCFFCC"/>
                </a:solidFill>
              </a:rPr>
              <a:t> </a:t>
            </a:r>
            <a:r>
              <a:rPr lang="en-US" altLang="en-US" sz="3100" dirty="0">
                <a:solidFill>
                  <a:schemeClr val="bg1"/>
                </a:solidFill>
              </a:rPr>
              <a:t>a sin’</a:t>
            </a:r>
          </a:p>
          <a:p>
            <a:pPr marL="339725" indent="-339725">
              <a:spcAft>
                <a:spcPts val="600"/>
              </a:spcAft>
              <a:buNone/>
            </a:pPr>
            <a:r>
              <a:rPr lang="en-US" altLang="en-US" sz="3100" dirty="0">
                <a:solidFill>
                  <a:schemeClr val="bg1"/>
                </a:solidFill>
              </a:rPr>
              <a:t>1 Sm.2:17, ‘sin of the young men was </a:t>
            </a:r>
            <a:r>
              <a:rPr lang="en-US" altLang="en-US" sz="3100" i="1" dirty="0">
                <a:solidFill>
                  <a:srgbClr val="CCFFCC"/>
                </a:solidFill>
              </a:rPr>
              <a:t>very great</a:t>
            </a:r>
            <a:r>
              <a:rPr lang="en-US" altLang="en-US" sz="3100" i="1" dirty="0">
                <a:solidFill>
                  <a:schemeClr val="bg1"/>
                </a:solidFill>
              </a:rPr>
              <a:t>’</a:t>
            </a:r>
            <a:endParaRPr lang="en-US" altLang="en-US" sz="3100" dirty="0">
              <a:solidFill>
                <a:schemeClr val="bg1"/>
              </a:solidFill>
            </a:endParaRPr>
          </a:p>
          <a:p>
            <a:pPr marL="339725" indent="-339725">
              <a:spcAft>
                <a:spcPts val="600"/>
              </a:spcAft>
              <a:buNone/>
            </a:pPr>
            <a:r>
              <a:rPr lang="en-US" altLang="en-US" sz="3100" dirty="0">
                <a:solidFill>
                  <a:schemeClr val="bg1"/>
                </a:solidFill>
              </a:rPr>
              <a:t>2 K.17:21, ‘Jeroboam…made them commit </a:t>
            </a:r>
            <a:r>
              <a:rPr lang="en-US" altLang="en-US" sz="3100" b="1" i="1" dirty="0">
                <a:solidFill>
                  <a:schemeClr val="bg1"/>
                </a:solidFill>
              </a:rPr>
              <a:t>a </a:t>
            </a:r>
            <a:r>
              <a:rPr lang="en-US" altLang="en-US" sz="3100" i="1" dirty="0">
                <a:solidFill>
                  <a:srgbClr val="CCFFCC"/>
                </a:solidFill>
              </a:rPr>
              <a:t>great sin</a:t>
            </a:r>
            <a:r>
              <a:rPr lang="en-US" altLang="en-US" sz="3100" dirty="0">
                <a:solidFill>
                  <a:schemeClr val="bg1"/>
                </a:solidFill>
              </a:rPr>
              <a:t>’  </a:t>
            </a:r>
          </a:p>
          <a:p>
            <a:pPr>
              <a:spcAft>
                <a:spcPts val="0"/>
              </a:spcAft>
              <a:buFont typeface="Arial" panose="020B0604020202020204" pitchFamily="34" charset="0"/>
              <a:buChar char="•"/>
            </a:pPr>
            <a:r>
              <a:rPr lang="en-US" altLang="en-US" sz="3400" dirty="0">
                <a:solidFill>
                  <a:schemeClr val="bg1"/>
                </a:solidFill>
              </a:rPr>
              <a:t>BUT: </a:t>
            </a:r>
            <a:r>
              <a:rPr lang="en-US" altLang="en-US" sz="3400" dirty="0">
                <a:solidFill>
                  <a:srgbClr val="FFFF00"/>
                </a:solidFill>
              </a:rPr>
              <a:t>Those who ignored Jesus are worse than Sodomites </a:t>
            </a:r>
            <a:r>
              <a:rPr lang="en-US" altLang="en-US" sz="3000" dirty="0">
                <a:solidFill>
                  <a:schemeClr val="bg1"/>
                </a:solidFill>
              </a:rPr>
              <a:t>[Mt.10:15]</a:t>
            </a:r>
          </a:p>
          <a:p>
            <a:pPr lvl="1">
              <a:spcAft>
                <a:spcPts val="60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258452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200" dirty="0">
                <a:solidFill>
                  <a:srgbClr val="FFFF00"/>
                </a:solidFill>
              </a:rPr>
              <a:t>Lk.12:47-48, greater judgment</a:t>
            </a:r>
            <a:endParaRPr lang="en-US" altLang="en-US" sz="32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a:spcAft>
                <a:spcPts val="0"/>
              </a:spcAft>
              <a:buFont typeface="Arial" panose="020B0604020202020204" pitchFamily="34" charset="0"/>
              <a:buChar char="•"/>
            </a:pPr>
            <a:r>
              <a:rPr lang="en-US" altLang="en-US" sz="3100" dirty="0">
                <a:solidFill>
                  <a:schemeClr val="bg1"/>
                </a:solidFill>
              </a:rPr>
              <a:t>Main points are obvious – </a:t>
            </a:r>
          </a:p>
          <a:p>
            <a:pPr marL="801688" lvl="1" indent="-344488">
              <a:spcAft>
                <a:spcPts val="0"/>
              </a:spcAft>
              <a:buNone/>
            </a:pPr>
            <a:r>
              <a:rPr lang="en-US" altLang="en-US" sz="2400" dirty="0">
                <a:solidFill>
                  <a:schemeClr val="bg1"/>
                </a:solidFill>
              </a:rPr>
              <a:t>1.</a:t>
            </a:r>
            <a:r>
              <a:rPr lang="en-US" altLang="en-US" sz="3100" dirty="0">
                <a:solidFill>
                  <a:schemeClr val="bg1"/>
                </a:solidFill>
              </a:rPr>
              <a:t> One sinner is in worse condition than the other</a:t>
            </a:r>
          </a:p>
          <a:p>
            <a:pPr marL="801688" lvl="1" indent="-344488">
              <a:spcAft>
                <a:spcPts val="0"/>
              </a:spcAft>
              <a:buNone/>
            </a:pPr>
            <a:r>
              <a:rPr lang="en-US" altLang="en-US" sz="2400" dirty="0">
                <a:solidFill>
                  <a:schemeClr val="bg1"/>
                </a:solidFill>
              </a:rPr>
              <a:t>2.</a:t>
            </a:r>
            <a:r>
              <a:rPr lang="en-US" altLang="en-US" sz="3100" dirty="0">
                <a:solidFill>
                  <a:schemeClr val="bg1"/>
                </a:solidFill>
              </a:rPr>
              <a:t> In our land of Bibles we cannot honestly plead ignorance </a:t>
            </a:r>
          </a:p>
          <a:p>
            <a:pPr>
              <a:spcAft>
                <a:spcPts val="0"/>
              </a:spcAft>
              <a:buFont typeface="Arial" panose="020B0604020202020204" pitchFamily="34" charset="0"/>
              <a:buChar char="•"/>
            </a:pPr>
            <a:endParaRPr lang="en-US" altLang="en-US" sz="3100" dirty="0">
              <a:solidFill>
                <a:schemeClr val="bg1"/>
              </a:solidFill>
            </a:endParaRPr>
          </a:p>
          <a:p>
            <a:pPr lvl="1">
              <a:spcAft>
                <a:spcPts val="60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278518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200" dirty="0">
                <a:solidFill>
                  <a:srgbClr val="FFFF00"/>
                </a:solidFill>
              </a:rPr>
              <a:t>2 Pt.2:20-22</a:t>
            </a:r>
            <a:endParaRPr lang="en-US" altLang="en-US" sz="3200" dirty="0">
              <a:solidFill>
                <a:schemeClr val="bg1"/>
              </a:solidFill>
            </a:endParaRPr>
          </a:p>
        </p:txBody>
      </p:sp>
      <p:sp>
        <p:nvSpPr>
          <p:cNvPr id="3075" name="Rectangle 3"/>
          <p:cNvSpPr>
            <a:spLocks noGrp="1" noChangeArrowheads="1"/>
          </p:cNvSpPr>
          <p:nvPr>
            <p:ph type="body" idx="1"/>
          </p:nvPr>
        </p:nvSpPr>
        <p:spPr>
          <a:xfrm>
            <a:off x="457200" y="895928"/>
            <a:ext cx="8229600" cy="5581072"/>
          </a:xfrm>
        </p:spPr>
        <p:txBody>
          <a:bodyPr/>
          <a:lstStyle/>
          <a:p>
            <a:pPr>
              <a:spcAft>
                <a:spcPts val="300"/>
              </a:spcAft>
              <a:buFont typeface="Arial" panose="020B0604020202020204" pitchFamily="34" charset="0"/>
              <a:buChar char="•"/>
            </a:pPr>
            <a:r>
              <a:rPr lang="en-US" altLang="en-US" sz="3100" dirty="0">
                <a:solidFill>
                  <a:schemeClr val="bg1"/>
                </a:solidFill>
              </a:rPr>
              <a:t>Before he obeyed gospel, he was headed for hell.  How can he be in worse condition?</a:t>
            </a:r>
          </a:p>
          <a:p>
            <a:pPr lvl="1">
              <a:spcAft>
                <a:spcPts val="600"/>
              </a:spcAft>
              <a:buFont typeface="Arial" panose="020B0604020202020204" pitchFamily="34" charset="0"/>
              <a:buChar char="•"/>
            </a:pPr>
            <a:r>
              <a:rPr lang="en-US" altLang="en-US" sz="3000" dirty="0">
                <a:solidFill>
                  <a:srgbClr val="FFFFCC"/>
                </a:solidFill>
              </a:rPr>
              <a:t>Harder to restore </a:t>
            </a:r>
            <a:r>
              <a:rPr lang="en-US" altLang="en-US" sz="3000" dirty="0">
                <a:solidFill>
                  <a:schemeClr val="bg1"/>
                </a:solidFill>
              </a:rPr>
              <a:t>apostate who knows truth than to convert one who never heard.</a:t>
            </a:r>
          </a:p>
          <a:p>
            <a:pPr lvl="1">
              <a:spcAft>
                <a:spcPts val="600"/>
              </a:spcAft>
              <a:buFont typeface="Arial" panose="020B0604020202020204" pitchFamily="34" charset="0"/>
              <a:buChar char="•"/>
            </a:pPr>
            <a:r>
              <a:rPr lang="en-US" altLang="en-US" sz="3000" dirty="0">
                <a:solidFill>
                  <a:schemeClr val="bg1"/>
                </a:solidFill>
              </a:rPr>
              <a:t>May have </a:t>
            </a:r>
            <a:r>
              <a:rPr lang="en-US" altLang="en-US" sz="3000" dirty="0">
                <a:solidFill>
                  <a:srgbClr val="FFFFCC"/>
                </a:solidFill>
              </a:rPr>
              <a:t>hardened his heart </a:t>
            </a:r>
            <a:r>
              <a:rPr lang="en-US" altLang="en-US" sz="3000" dirty="0">
                <a:solidFill>
                  <a:schemeClr val="bg1"/>
                </a:solidFill>
              </a:rPr>
              <a:t>against truth.</a:t>
            </a:r>
          </a:p>
          <a:p>
            <a:pPr lvl="1">
              <a:spcAft>
                <a:spcPts val="0"/>
              </a:spcAft>
              <a:buFont typeface="Arial" panose="020B0604020202020204" pitchFamily="34" charset="0"/>
              <a:buChar char="•"/>
            </a:pPr>
            <a:r>
              <a:rPr lang="en-US" altLang="en-US" sz="3000" dirty="0">
                <a:solidFill>
                  <a:schemeClr val="bg1"/>
                </a:solidFill>
              </a:rPr>
              <a:t>His </a:t>
            </a:r>
            <a:r>
              <a:rPr lang="en-US" altLang="en-US" sz="3000" dirty="0">
                <a:solidFill>
                  <a:srgbClr val="FFFFCC"/>
                </a:solidFill>
              </a:rPr>
              <a:t>influence is wor</a:t>
            </a:r>
            <a:r>
              <a:rPr lang="en-US" altLang="en-US" sz="3000" dirty="0">
                <a:solidFill>
                  <a:schemeClr val="bg1"/>
                </a:solidFill>
              </a:rPr>
              <a:t>se – he tried gospel, rejected it…</a:t>
            </a:r>
            <a:endParaRPr lang="en-US" altLang="en-US" sz="3000" dirty="0">
              <a:solidFill>
                <a:srgbClr val="CCFFCC"/>
              </a:solidFill>
            </a:endParaRPr>
          </a:p>
          <a:p>
            <a:pPr lvl="1">
              <a:spcAft>
                <a:spcPts val="60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219608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Three kinds of sin –</a:t>
            </a:r>
          </a:p>
        </p:txBody>
      </p:sp>
      <p:sp>
        <p:nvSpPr>
          <p:cNvPr id="3075" name="Rectangle 3"/>
          <p:cNvSpPr>
            <a:spLocks noGrp="1" noChangeArrowheads="1"/>
          </p:cNvSpPr>
          <p:nvPr>
            <p:ph type="body" idx="1"/>
          </p:nvPr>
        </p:nvSpPr>
        <p:spPr>
          <a:xfrm>
            <a:off x="457200" y="895928"/>
            <a:ext cx="8229600" cy="5581072"/>
          </a:xfrm>
        </p:spPr>
        <p:txBody>
          <a:bodyPr/>
          <a:lstStyle/>
          <a:p>
            <a:pPr marL="341313" indent="-341313">
              <a:spcAft>
                <a:spcPts val="600"/>
              </a:spcAft>
              <a:buNone/>
            </a:pPr>
            <a:r>
              <a:rPr lang="en-US" altLang="en-US" sz="2400" dirty="0">
                <a:solidFill>
                  <a:srgbClr val="FFC000"/>
                </a:solidFill>
              </a:rPr>
              <a:t>1. </a:t>
            </a:r>
            <a:r>
              <a:rPr lang="en-US" altLang="en-US" dirty="0">
                <a:solidFill>
                  <a:srgbClr val="CCFFCC"/>
                </a:solidFill>
              </a:rPr>
              <a:t>Ignorance.</a:t>
            </a:r>
            <a:r>
              <a:rPr lang="en-US" altLang="en-US" dirty="0">
                <a:solidFill>
                  <a:schemeClr val="bg1"/>
                </a:solidFill>
              </a:rPr>
              <a:t>   Lk.23:34.  1 Tim.1:13</a:t>
            </a:r>
            <a:endParaRPr lang="en-US" altLang="en-US" sz="3200" dirty="0">
              <a:solidFill>
                <a:schemeClr val="bg1"/>
              </a:solidFill>
            </a:endParaRPr>
          </a:p>
          <a:p>
            <a:pPr marL="341313" indent="-341313">
              <a:spcAft>
                <a:spcPts val="600"/>
              </a:spcAft>
              <a:buNone/>
            </a:pPr>
            <a:r>
              <a:rPr lang="en-US" altLang="en-US" sz="2400" dirty="0">
                <a:solidFill>
                  <a:srgbClr val="FFC000"/>
                </a:solidFill>
              </a:rPr>
              <a:t>2. </a:t>
            </a:r>
            <a:r>
              <a:rPr lang="en-US" altLang="en-US" sz="3200" dirty="0">
                <a:solidFill>
                  <a:srgbClr val="CCFFCC"/>
                </a:solidFill>
              </a:rPr>
              <a:t>Weakness.</a:t>
            </a:r>
            <a:r>
              <a:rPr lang="en-US" altLang="en-US" sz="3200" dirty="0">
                <a:solidFill>
                  <a:schemeClr val="bg1"/>
                </a:solidFill>
              </a:rPr>
              <a:t>   2 Sm.11   </a:t>
            </a:r>
          </a:p>
          <a:p>
            <a:pPr marL="341313" indent="-341313">
              <a:spcAft>
                <a:spcPts val="400"/>
              </a:spcAft>
              <a:buNone/>
            </a:pPr>
            <a:r>
              <a:rPr lang="en-US" altLang="en-US" sz="2400" dirty="0">
                <a:solidFill>
                  <a:srgbClr val="FFC000"/>
                </a:solidFill>
              </a:rPr>
              <a:t>3. </a:t>
            </a:r>
            <a:r>
              <a:rPr lang="en-US" altLang="en-US" dirty="0">
                <a:solidFill>
                  <a:srgbClr val="CCFFCC"/>
                </a:solidFill>
              </a:rPr>
              <a:t>Presumption.</a:t>
            </a:r>
            <a:r>
              <a:rPr lang="en-US" altLang="en-US" dirty="0">
                <a:solidFill>
                  <a:schemeClr val="bg1"/>
                </a:solidFill>
              </a:rPr>
              <a:t>   Ps.19:13  </a:t>
            </a:r>
          </a:p>
          <a:p>
            <a:pPr lvl="1">
              <a:spcAft>
                <a:spcPts val="600"/>
              </a:spcAft>
              <a:buFont typeface="Arial" panose="020B0604020202020204" pitchFamily="34" charset="0"/>
              <a:buChar char="•"/>
            </a:pPr>
            <a:r>
              <a:rPr lang="en-US" altLang="en-US" sz="3100" dirty="0">
                <a:solidFill>
                  <a:schemeClr val="bg1"/>
                </a:solidFill>
              </a:rPr>
              <a:t>Arrogance and rebellion scorn God and His Word</a:t>
            </a:r>
          </a:p>
          <a:p>
            <a:pPr lvl="1">
              <a:spcAft>
                <a:spcPts val="600"/>
              </a:spcAft>
              <a:buFont typeface="Arial" panose="020B0604020202020204" pitchFamily="34" charset="0"/>
              <a:buChar char="•"/>
            </a:pPr>
            <a:r>
              <a:rPr lang="en-US" altLang="en-US" sz="3100" dirty="0">
                <a:solidFill>
                  <a:schemeClr val="bg1"/>
                </a:solidFill>
              </a:rPr>
              <a:t>If David had refused to repent…it would no longer be weakness, but presumption </a:t>
            </a:r>
            <a:r>
              <a:rPr lang="en-US" altLang="en-US" sz="3100" dirty="0">
                <a:solidFill>
                  <a:srgbClr val="FFFFCC"/>
                </a:solidFill>
              </a:rPr>
              <a:t>[walking in darkness, </a:t>
            </a:r>
            <a:r>
              <a:rPr lang="en-US" altLang="en-US" sz="3100" dirty="0">
                <a:solidFill>
                  <a:schemeClr val="bg1"/>
                </a:solidFill>
              </a:rPr>
              <a:t>1 Jn.1</a:t>
            </a:r>
            <a:r>
              <a:rPr lang="en-US" altLang="en-US" sz="3100" dirty="0">
                <a:solidFill>
                  <a:srgbClr val="FFFFCC"/>
                </a:solidFill>
              </a:rPr>
              <a:t>]</a:t>
            </a:r>
          </a:p>
        </p:txBody>
      </p:sp>
    </p:spTree>
    <p:extLst>
      <p:ext uri="{BB962C8B-B14F-4D97-AF65-F5344CB8AC3E}">
        <p14:creationId xmlns:p14="http://schemas.microsoft.com/office/powerpoint/2010/main" val="96357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984"/>
            <a:ext cx="8229600" cy="818562"/>
          </a:xfrm>
        </p:spPr>
        <p:txBody>
          <a:bodyPr/>
          <a:lstStyle/>
          <a:p>
            <a:r>
              <a:rPr lang="en-US" altLang="en-US" sz="3200" dirty="0">
                <a:solidFill>
                  <a:schemeClr val="bg1"/>
                </a:solidFill>
              </a:rPr>
              <a:t>Survey – areas of greatest</a:t>
            </a:r>
            <a:br>
              <a:rPr lang="en-US" altLang="en-US" sz="3200" dirty="0">
                <a:solidFill>
                  <a:schemeClr val="bg1"/>
                </a:solidFill>
              </a:rPr>
            </a:br>
            <a:r>
              <a:rPr lang="en-US" altLang="en-US" sz="3200" dirty="0">
                <a:solidFill>
                  <a:schemeClr val="bg1"/>
                </a:solidFill>
              </a:rPr>
              <a:t>spiritual challenges to them</a:t>
            </a:r>
          </a:p>
        </p:txBody>
      </p:sp>
      <p:sp>
        <p:nvSpPr>
          <p:cNvPr id="3075" name="Rectangle 3"/>
          <p:cNvSpPr>
            <a:spLocks noGrp="1" noChangeArrowheads="1"/>
          </p:cNvSpPr>
          <p:nvPr>
            <p:ph type="body" idx="1"/>
          </p:nvPr>
        </p:nvSpPr>
        <p:spPr>
          <a:xfrm>
            <a:off x="263949" y="1018090"/>
            <a:ext cx="8625525" cy="5561819"/>
          </a:xfrm>
        </p:spPr>
        <p:txBody>
          <a:bodyPr/>
          <a:lstStyle/>
          <a:p>
            <a:pPr marL="341313" indent="-341313">
              <a:spcAft>
                <a:spcPts val="600"/>
              </a:spcAft>
              <a:buNone/>
            </a:pPr>
            <a:r>
              <a:rPr lang="en-US" altLang="en-US" sz="2400" dirty="0">
                <a:solidFill>
                  <a:srgbClr val="FFC000"/>
                </a:solidFill>
              </a:rPr>
              <a:t>1. </a:t>
            </a:r>
            <a:r>
              <a:rPr lang="en-US" altLang="en-US" sz="3000" dirty="0">
                <a:solidFill>
                  <a:schemeClr val="bg1"/>
                </a:solidFill>
              </a:rPr>
              <a:t>Materialism	</a:t>
            </a:r>
            <a:r>
              <a:rPr lang="en-US" altLang="en-US" sz="2400" dirty="0">
                <a:solidFill>
                  <a:srgbClr val="FFC000"/>
                </a:solidFill>
              </a:rPr>
              <a:t>				</a:t>
            </a:r>
          </a:p>
          <a:p>
            <a:pPr marL="341313" indent="-341313">
              <a:spcAft>
                <a:spcPts val="600"/>
              </a:spcAft>
              <a:buNone/>
            </a:pPr>
            <a:r>
              <a:rPr lang="en-US" altLang="en-US" sz="2400" dirty="0">
                <a:solidFill>
                  <a:srgbClr val="FFC000"/>
                </a:solidFill>
              </a:rPr>
              <a:t>2. </a:t>
            </a:r>
            <a:r>
              <a:rPr lang="en-US" altLang="en-US" sz="3000" dirty="0">
                <a:solidFill>
                  <a:schemeClr val="bg1"/>
                </a:solidFill>
              </a:rPr>
              <a:t>Pride</a:t>
            </a:r>
            <a:r>
              <a:rPr lang="en-US" altLang="en-US" sz="2400" dirty="0">
                <a:solidFill>
                  <a:srgbClr val="FFC000"/>
                </a:solidFill>
              </a:rPr>
              <a:t>		</a:t>
            </a:r>
          </a:p>
          <a:p>
            <a:pPr marL="341313" indent="-341313">
              <a:spcAft>
                <a:spcPts val="600"/>
              </a:spcAft>
              <a:buNone/>
            </a:pPr>
            <a:r>
              <a:rPr lang="en-US" altLang="en-US" sz="2400" dirty="0">
                <a:solidFill>
                  <a:srgbClr val="FFC000"/>
                </a:solidFill>
              </a:rPr>
              <a:t>3. </a:t>
            </a:r>
            <a:r>
              <a:rPr lang="en-US" altLang="en-US" sz="3000" dirty="0">
                <a:solidFill>
                  <a:schemeClr val="bg1"/>
                </a:solidFill>
              </a:rPr>
              <a:t>Self-centeredness</a:t>
            </a:r>
            <a:r>
              <a:rPr lang="en-US" altLang="en-US" sz="2400" dirty="0">
                <a:solidFill>
                  <a:srgbClr val="FFC000"/>
                </a:solidFill>
              </a:rPr>
              <a:t>    				</a:t>
            </a:r>
          </a:p>
          <a:p>
            <a:pPr marL="341313" indent="-341313">
              <a:spcAft>
                <a:spcPts val="600"/>
              </a:spcAft>
              <a:buNone/>
            </a:pPr>
            <a:r>
              <a:rPr lang="en-US" altLang="en-US" sz="2400" dirty="0">
                <a:solidFill>
                  <a:srgbClr val="FFC000"/>
                </a:solidFill>
              </a:rPr>
              <a:t>4. </a:t>
            </a:r>
            <a:r>
              <a:rPr lang="en-US" altLang="en-US" sz="3000" dirty="0">
                <a:solidFill>
                  <a:schemeClr val="bg1"/>
                </a:solidFill>
              </a:rPr>
              <a:t>Laziness	</a:t>
            </a:r>
            <a:r>
              <a:rPr lang="en-US" altLang="en-US" sz="2400" dirty="0">
                <a:solidFill>
                  <a:srgbClr val="FFC000"/>
                </a:solidFill>
              </a:rPr>
              <a:t>				</a:t>
            </a:r>
          </a:p>
          <a:p>
            <a:pPr marL="341313" indent="-341313">
              <a:spcAft>
                <a:spcPts val="600"/>
              </a:spcAft>
              <a:buNone/>
            </a:pPr>
            <a:r>
              <a:rPr lang="en-US" altLang="en-US" sz="2400" dirty="0">
                <a:solidFill>
                  <a:srgbClr val="FFC000"/>
                </a:solidFill>
              </a:rPr>
              <a:t>5. </a:t>
            </a:r>
            <a:r>
              <a:rPr lang="en-US" altLang="en-US" sz="2800" dirty="0">
                <a:solidFill>
                  <a:schemeClr val="bg1"/>
                </a:solidFill>
              </a:rPr>
              <a:t>(Tie) </a:t>
            </a:r>
            <a:r>
              <a:rPr lang="en-US" altLang="en-US" sz="3000" dirty="0">
                <a:solidFill>
                  <a:schemeClr val="bg1"/>
                </a:solidFill>
              </a:rPr>
              <a:t>Anger/Bitterness </a:t>
            </a:r>
          </a:p>
          <a:p>
            <a:pPr marL="341313" indent="-341313">
              <a:spcAft>
                <a:spcPts val="600"/>
              </a:spcAft>
              <a:buNone/>
            </a:pPr>
            <a:r>
              <a:rPr lang="en-US" altLang="en-US" sz="2400" dirty="0">
                <a:solidFill>
                  <a:srgbClr val="FFC000"/>
                </a:solidFill>
              </a:rPr>
              <a:t>6.  </a:t>
            </a:r>
            <a:r>
              <a:rPr lang="en-US" altLang="en-US" sz="2800" dirty="0">
                <a:solidFill>
                  <a:schemeClr val="bg1"/>
                </a:solidFill>
              </a:rPr>
              <a:t>(Tie) </a:t>
            </a:r>
            <a:r>
              <a:rPr lang="en-US" altLang="en-US" sz="3000" dirty="0">
                <a:solidFill>
                  <a:schemeClr val="bg1"/>
                </a:solidFill>
              </a:rPr>
              <a:t>Lust</a:t>
            </a:r>
          </a:p>
          <a:p>
            <a:pPr marL="341313" indent="-341313">
              <a:spcAft>
                <a:spcPts val="600"/>
              </a:spcAft>
              <a:buNone/>
            </a:pPr>
            <a:r>
              <a:rPr lang="en-US" altLang="en-US" sz="2400" dirty="0">
                <a:solidFill>
                  <a:srgbClr val="FFC000"/>
                </a:solidFill>
              </a:rPr>
              <a:t>7.  </a:t>
            </a:r>
            <a:r>
              <a:rPr lang="en-US" altLang="en-US" sz="3000" dirty="0">
                <a:solidFill>
                  <a:schemeClr val="bg1"/>
                </a:solidFill>
              </a:rPr>
              <a:t>Envy</a:t>
            </a:r>
          </a:p>
          <a:p>
            <a:pPr marL="341313" indent="-341313">
              <a:spcAft>
                <a:spcPts val="600"/>
              </a:spcAft>
              <a:buNone/>
            </a:pPr>
            <a:r>
              <a:rPr lang="en-US" altLang="en-US" sz="2400" dirty="0">
                <a:solidFill>
                  <a:srgbClr val="FFC000"/>
                </a:solidFill>
              </a:rPr>
              <a:t>8. </a:t>
            </a:r>
            <a:r>
              <a:rPr lang="en-US" altLang="en-US" sz="3000" dirty="0">
                <a:solidFill>
                  <a:schemeClr val="bg1"/>
                </a:solidFill>
              </a:rPr>
              <a:t>Gluttony</a:t>
            </a:r>
          </a:p>
          <a:p>
            <a:pPr marL="341313" indent="-341313">
              <a:spcAft>
                <a:spcPts val="600"/>
              </a:spcAft>
              <a:buNone/>
            </a:pPr>
            <a:r>
              <a:rPr lang="en-US" altLang="en-US" sz="2400" dirty="0">
                <a:solidFill>
                  <a:srgbClr val="FFC000"/>
                </a:solidFill>
              </a:rPr>
              <a:t>9.  </a:t>
            </a:r>
            <a:r>
              <a:rPr lang="en-US" altLang="en-US" sz="3000" dirty="0">
                <a:solidFill>
                  <a:schemeClr val="bg1"/>
                </a:solidFill>
              </a:rPr>
              <a:t>Lying </a:t>
            </a:r>
          </a:p>
          <a:p>
            <a:pPr marL="341313" indent="-341313">
              <a:spcAft>
                <a:spcPts val="600"/>
              </a:spcAft>
              <a:buNone/>
            </a:pPr>
            <a:endParaRPr lang="en-US" altLang="en-US" sz="3200" dirty="0">
              <a:solidFill>
                <a:schemeClr val="bg1"/>
              </a:solidFill>
            </a:endParaRPr>
          </a:p>
        </p:txBody>
      </p:sp>
      <p:sp>
        <p:nvSpPr>
          <p:cNvPr id="2" name="Rectangle 1">
            <a:extLst>
              <a:ext uri="{FF2B5EF4-FFF2-40B4-BE49-F238E27FC236}">
                <a16:creationId xmlns:a16="http://schemas.microsoft.com/office/drawing/2014/main" id="{FF75C3BD-9303-4499-B947-FF3DB423E1B8}"/>
              </a:ext>
            </a:extLst>
          </p:cNvPr>
          <p:cNvSpPr/>
          <p:nvPr/>
        </p:nvSpPr>
        <p:spPr>
          <a:xfrm>
            <a:off x="4430598" y="1131216"/>
            <a:ext cx="4458876" cy="5392133"/>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2800" dirty="0"/>
              <a:t>Temptations were </a:t>
            </a:r>
            <a:r>
              <a:rPr lang="en-US" sz="2800" dirty="0">
                <a:solidFill>
                  <a:srgbClr val="CCFFCC"/>
                </a:solidFill>
              </a:rPr>
              <a:t>more potent</a:t>
            </a:r>
            <a:r>
              <a:rPr lang="en-US" sz="2800" dirty="0"/>
              <a:t> when they </a:t>
            </a:r>
            <a:r>
              <a:rPr lang="en-US" sz="2800" dirty="0" err="1"/>
              <a:t>neglec</a:t>
            </a:r>
            <a:r>
              <a:rPr lang="en-US" sz="2800" dirty="0"/>
              <a:t>-ted time with God </a:t>
            </a:r>
            <a:r>
              <a:rPr lang="en-US" sz="2600" dirty="0">
                <a:solidFill>
                  <a:srgbClr val="FFFF99"/>
                </a:solidFill>
              </a:rPr>
              <a:t>(81%)</a:t>
            </a:r>
          </a:p>
          <a:p>
            <a:pPr algn="ctr">
              <a:spcAft>
                <a:spcPts val="600"/>
              </a:spcAft>
            </a:pPr>
            <a:r>
              <a:rPr lang="en-US" sz="2400" dirty="0"/>
              <a:t>…</a:t>
            </a:r>
            <a:r>
              <a:rPr lang="en-US" sz="2800" dirty="0"/>
              <a:t> physically tired </a:t>
            </a:r>
            <a:r>
              <a:rPr lang="en-US" sz="2600" dirty="0">
                <a:solidFill>
                  <a:srgbClr val="FFFF99"/>
                </a:solidFill>
              </a:rPr>
              <a:t>(57%)</a:t>
            </a:r>
          </a:p>
          <a:p>
            <a:pPr algn="ctr">
              <a:spcAft>
                <a:spcPts val="0"/>
              </a:spcAft>
            </a:pPr>
            <a:r>
              <a:rPr lang="en-US" sz="1400" dirty="0">
                <a:solidFill>
                  <a:srgbClr val="FFFF99"/>
                </a:solidFill>
              </a:rPr>
              <a:t>– </a:t>
            </a:r>
            <a:r>
              <a:rPr lang="en-US" sz="1400" dirty="0">
                <a:solidFill>
                  <a:srgbClr val="FF0000"/>
                </a:solidFill>
              </a:rPr>
              <a:t>–</a:t>
            </a:r>
            <a:r>
              <a:rPr lang="en-US" sz="1400" dirty="0">
                <a:solidFill>
                  <a:srgbClr val="FFFF99"/>
                </a:solidFill>
              </a:rPr>
              <a:t> – </a:t>
            </a:r>
            <a:r>
              <a:rPr lang="en-US" sz="1400" dirty="0">
                <a:solidFill>
                  <a:srgbClr val="FF0000"/>
                </a:solidFill>
              </a:rPr>
              <a:t>–</a:t>
            </a:r>
            <a:r>
              <a:rPr lang="en-US" sz="1400" dirty="0">
                <a:solidFill>
                  <a:srgbClr val="FFFF99"/>
                </a:solidFill>
              </a:rPr>
              <a:t> – </a:t>
            </a:r>
            <a:r>
              <a:rPr lang="en-US" sz="1400" dirty="0">
                <a:solidFill>
                  <a:srgbClr val="FF0000"/>
                </a:solidFill>
              </a:rPr>
              <a:t>– </a:t>
            </a:r>
          </a:p>
          <a:p>
            <a:pPr algn="ctr">
              <a:spcAft>
                <a:spcPts val="600"/>
              </a:spcAft>
            </a:pPr>
            <a:r>
              <a:rPr lang="en-US" sz="2800" dirty="0"/>
              <a:t>They </a:t>
            </a:r>
            <a:r>
              <a:rPr lang="en-US" sz="2800" dirty="0">
                <a:solidFill>
                  <a:srgbClr val="CCFFCC"/>
                </a:solidFill>
              </a:rPr>
              <a:t>resisted temptation </a:t>
            </a:r>
            <a:r>
              <a:rPr lang="en-US" sz="2800" dirty="0"/>
              <a:t>by </a:t>
            </a:r>
            <a:r>
              <a:rPr lang="en-US" sz="2800" dirty="0">
                <a:solidFill>
                  <a:srgbClr val="FFC000"/>
                </a:solidFill>
              </a:rPr>
              <a:t>prayer</a:t>
            </a:r>
            <a:r>
              <a:rPr lang="en-US" sz="2800" dirty="0"/>
              <a:t> </a:t>
            </a:r>
            <a:r>
              <a:rPr lang="en-US" sz="2600" dirty="0">
                <a:solidFill>
                  <a:srgbClr val="FFFF99"/>
                </a:solidFill>
              </a:rPr>
              <a:t>(84%) </a:t>
            </a:r>
            <a:r>
              <a:rPr lang="en-US" sz="2000" dirty="0"/>
              <a:t>…</a:t>
            </a:r>
            <a:r>
              <a:rPr lang="en-US" sz="2800" dirty="0"/>
              <a:t> </a:t>
            </a:r>
          </a:p>
          <a:p>
            <a:pPr algn="ctr">
              <a:spcAft>
                <a:spcPts val="600"/>
              </a:spcAft>
            </a:pPr>
            <a:r>
              <a:rPr lang="en-US" sz="2800" dirty="0">
                <a:solidFill>
                  <a:srgbClr val="FFC000"/>
                </a:solidFill>
              </a:rPr>
              <a:t>avoiding</a:t>
            </a:r>
            <a:r>
              <a:rPr lang="en-US" sz="2800" dirty="0"/>
              <a:t> compromising situations </a:t>
            </a:r>
            <a:r>
              <a:rPr lang="en-US" sz="2600" dirty="0">
                <a:solidFill>
                  <a:srgbClr val="FFFF99"/>
                </a:solidFill>
              </a:rPr>
              <a:t>(76%) </a:t>
            </a:r>
            <a:r>
              <a:rPr lang="en-US" sz="2000" dirty="0"/>
              <a:t>…</a:t>
            </a:r>
            <a:r>
              <a:rPr lang="en-US" sz="2800" dirty="0"/>
              <a:t> </a:t>
            </a:r>
          </a:p>
          <a:p>
            <a:pPr algn="ctr">
              <a:spcAft>
                <a:spcPts val="600"/>
              </a:spcAft>
            </a:pPr>
            <a:r>
              <a:rPr lang="en-US" sz="2800" dirty="0"/>
              <a:t>Bible </a:t>
            </a:r>
            <a:r>
              <a:rPr lang="en-US" sz="2800" dirty="0">
                <a:solidFill>
                  <a:srgbClr val="FFC000"/>
                </a:solidFill>
              </a:rPr>
              <a:t>study</a:t>
            </a:r>
            <a:r>
              <a:rPr lang="en-US" sz="2800" dirty="0"/>
              <a:t> </a:t>
            </a:r>
            <a:r>
              <a:rPr lang="en-US" sz="2600" dirty="0">
                <a:solidFill>
                  <a:srgbClr val="FFFF99"/>
                </a:solidFill>
              </a:rPr>
              <a:t>(66%) </a:t>
            </a:r>
            <a:r>
              <a:rPr lang="en-US" sz="2000" dirty="0"/>
              <a:t>…</a:t>
            </a:r>
            <a:r>
              <a:rPr lang="en-US" sz="2800" dirty="0"/>
              <a:t> </a:t>
            </a:r>
          </a:p>
          <a:p>
            <a:pPr algn="ctr">
              <a:spcAft>
                <a:spcPts val="600"/>
              </a:spcAft>
            </a:pPr>
            <a:r>
              <a:rPr lang="en-US" sz="2800" dirty="0"/>
              <a:t>and being </a:t>
            </a:r>
            <a:r>
              <a:rPr lang="en-US" sz="2800" dirty="0">
                <a:solidFill>
                  <a:srgbClr val="FFC000"/>
                </a:solidFill>
              </a:rPr>
              <a:t>accountable</a:t>
            </a:r>
            <a:r>
              <a:rPr lang="en-US" sz="2800" dirty="0"/>
              <a:t> to someone </a:t>
            </a:r>
            <a:r>
              <a:rPr lang="en-US" sz="2600" dirty="0">
                <a:solidFill>
                  <a:srgbClr val="FFFF99"/>
                </a:solidFill>
              </a:rPr>
              <a:t>(52%)</a:t>
            </a:r>
          </a:p>
        </p:txBody>
      </p:sp>
    </p:spTree>
    <p:extLst>
      <p:ext uri="{BB962C8B-B14F-4D97-AF65-F5344CB8AC3E}">
        <p14:creationId xmlns:p14="http://schemas.microsoft.com/office/powerpoint/2010/main" val="363697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2" end="2"/>
                                            </p:txEl>
                                          </p:spTgt>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nodeType="afterEffect">
                                  <p:stCondLst>
                                    <p:cond delay="0"/>
                                  </p:stCondLst>
                                  <p:childTnLst>
                                    <p:set>
                                      <p:cBhvr>
                                        <p:cTn id="55"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220741"/>
            <a:ext cx="8229600" cy="6038272"/>
          </a:xfrm>
        </p:spPr>
        <p:txBody>
          <a:bodyPr/>
          <a:lstStyle/>
          <a:p>
            <a:pPr marL="0" indent="0">
              <a:spcBef>
                <a:spcPts val="600"/>
              </a:spcBef>
              <a:spcAft>
                <a:spcPts val="600"/>
              </a:spcAft>
              <a:buNone/>
            </a:pPr>
            <a:r>
              <a:rPr lang="en-US" altLang="en-US" sz="3100" dirty="0">
                <a:solidFill>
                  <a:schemeClr val="bg1"/>
                </a:solidFill>
              </a:rPr>
              <a:t>“So, committing the decision to the Creator of the world and exhorting his men </a:t>
            </a:r>
            <a:r>
              <a:rPr lang="en-US" altLang="en-US" sz="3100" u="sng" dirty="0">
                <a:solidFill>
                  <a:srgbClr val="FFFF99"/>
                </a:solidFill>
              </a:rPr>
              <a:t>to fight</a:t>
            </a:r>
            <a:r>
              <a:rPr lang="en-US" altLang="en-US" sz="3100" dirty="0">
                <a:solidFill>
                  <a:srgbClr val="FFFF99"/>
                </a:solidFill>
              </a:rPr>
              <a:t> </a:t>
            </a:r>
            <a:r>
              <a:rPr lang="en-US" altLang="en-US" sz="3100" dirty="0">
                <a:solidFill>
                  <a:srgbClr val="FFFFCC"/>
                </a:solidFill>
              </a:rPr>
              <a:t>nobly to the death</a:t>
            </a:r>
            <a:r>
              <a:rPr lang="en-US" altLang="en-US" sz="3100" dirty="0">
                <a:solidFill>
                  <a:schemeClr val="bg1"/>
                </a:solidFill>
              </a:rPr>
              <a:t> for the laws, temple, city, country, and commonwealth, he pitched his camp near </a:t>
            </a:r>
            <a:r>
              <a:rPr lang="en-US" altLang="en-US" sz="3100" dirty="0" err="1">
                <a:solidFill>
                  <a:schemeClr val="bg1"/>
                </a:solidFill>
              </a:rPr>
              <a:t>Modein</a:t>
            </a:r>
            <a:r>
              <a:rPr lang="en-US" altLang="en-US" sz="3100" dirty="0">
                <a:solidFill>
                  <a:schemeClr val="bg1"/>
                </a:solidFill>
              </a:rPr>
              <a:t>” </a:t>
            </a:r>
            <a:r>
              <a:rPr lang="en-US" altLang="en-US" sz="2400" dirty="0">
                <a:solidFill>
                  <a:schemeClr val="bg1"/>
                </a:solidFill>
              </a:rPr>
              <a:t>– 2 Macc.13:14.  </a:t>
            </a:r>
          </a:p>
          <a:p>
            <a:pPr marL="0" indent="0">
              <a:spcBef>
                <a:spcPts val="600"/>
              </a:spcBef>
              <a:spcAft>
                <a:spcPts val="600"/>
              </a:spcAft>
              <a:buNone/>
            </a:pPr>
            <a:r>
              <a:rPr lang="en-US" sz="3100" dirty="0">
                <a:solidFill>
                  <a:schemeClr val="bg1"/>
                </a:solidFill>
                <a:cs typeface="Calibri" panose="020F0502020204030204" pitchFamily="34" charset="0"/>
              </a:rPr>
              <a:t>John gives thorough commentary on sin</a:t>
            </a: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331619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484" y="779038"/>
            <a:ext cx="6643885" cy="1249680"/>
          </a:xfrm>
          <a:solidFill>
            <a:schemeClr val="tx1">
              <a:lumMod val="95000"/>
              <a:lumOff val="5000"/>
            </a:schemeClr>
          </a:solidFill>
          <a:ln>
            <a:solidFill>
              <a:srgbClr val="C00000"/>
            </a:solidFill>
          </a:ln>
          <a:effectLst/>
        </p:spPr>
        <p:txBody>
          <a:bodyPr anchor="ctr" anchorCtr="0"/>
          <a:lstStyle/>
          <a:p>
            <a:r>
              <a:rPr lang="en-US" sz="3400" dirty="0">
                <a:solidFill>
                  <a:srgbClr val="CCFFCC"/>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FFFF99"/>
                </a:solidFill>
                <a:latin typeface="+mn-lt"/>
                <a:ea typeface="Verdana" panose="020B0604030504040204" pitchFamily="34" charset="0"/>
                <a:cs typeface="Verdana" panose="020B0604030504040204" pitchFamily="34" charset="0"/>
              </a:rPr>
              <a:t>The definition of sin</a:t>
            </a:r>
            <a:endParaRPr lang="en-US" sz="3000" dirty="0">
              <a:solidFill>
                <a:srgbClr val="FFFF99"/>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81000"/>
            <a:ext cx="8229600" cy="6161202"/>
          </a:xfrm>
        </p:spPr>
        <p:txBody>
          <a:bodyPr/>
          <a:lstStyle/>
          <a:p>
            <a:pPr marL="227013" indent="-227013">
              <a:spcAft>
                <a:spcPts val="900"/>
              </a:spcAft>
              <a:buFont typeface="Arial" panose="020B0604020202020204" pitchFamily="34" charset="0"/>
              <a:buChar char="•"/>
            </a:pPr>
            <a:r>
              <a:rPr lang="en-US" altLang="en-US" dirty="0">
                <a:solidFill>
                  <a:schemeClr val="bg1"/>
                </a:solidFill>
              </a:rPr>
              <a:t>Jn.5:…14</a:t>
            </a:r>
          </a:p>
          <a:p>
            <a:pPr marL="227013" indent="-227013">
              <a:spcAft>
                <a:spcPts val="0"/>
              </a:spcAft>
              <a:buFont typeface="Arial" panose="020B0604020202020204" pitchFamily="34" charset="0"/>
              <a:buChar char="•"/>
            </a:pPr>
            <a:r>
              <a:rPr lang="en-US" altLang="en-US" sz="3200" dirty="0">
                <a:solidFill>
                  <a:schemeClr val="bg1"/>
                </a:solidFill>
              </a:rPr>
              <a:t>Jn.8:…7, 11</a:t>
            </a:r>
          </a:p>
          <a:p>
            <a:pPr marL="519113" lvl="1" indent="-236538">
              <a:spcAft>
                <a:spcPts val="900"/>
              </a:spcAft>
              <a:buFont typeface="Arial" panose="020B0604020202020204" pitchFamily="34" charset="0"/>
              <a:buChar char="•"/>
            </a:pPr>
            <a:r>
              <a:rPr lang="en-US" altLang="en-US" sz="3100" dirty="0">
                <a:solidFill>
                  <a:schemeClr val="bg1"/>
                </a:solidFill>
              </a:rPr>
              <a:t>Jesus expected them to know what sin is.</a:t>
            </a:r>
          </a:p>
          <a:p>
            <a:pPr marL="519113" lvl="1" indent="-236538">
              <a:spcBef>
                <a:spcPts val="0"/>
              </a:spcBef>
              <a:spcAft>
                <a:spcPts val="400"/>
              </a:spcAft>
              <a:buFont typeface="Arial" panose="020B0604020202020204" pitchFamily="34" charset="0"/>
              <a:buChar char="•"/>
            </a:pPr>
            <a:r>
              <a:rPr lang="en-US" altLang="en-US" sz="3100" dirty="0">
                <a:solidFill>
                  <a:schemeClr val="bg1"/>
                </a:solidFill>
              </a:rPr>
              <a:t>‘Sin’: common word, not restricted to Bible.</a:t>
            </a:r>
          </a:p>
          <a:p>
            <a:pPr lvl="1">
              <a:spcBef>
                <a:spcPts val="0"/>
              </a:spcBef>
              <a:spcAft>
                <a:spcPts val="900"/>
              </a:spcAft>
              <a:buFont typeface="Arial" panose="020B0604020202020204" pitchFamily="34" charset="0"/>
              <a:buChar char="•"/>
            </a:pPr>
            <a:endParaRPr lang="en-US" altLang="en-US" sz="3100" dirty="0">
              <a:solidFill>
                <a:schemeClr val="bg1"/>
              </a:solidFill>
            </a:endParaRPr>
          </a:p>
          <a:p>
            <a:pPr lvl="1">
              <a:spcBef>
                <a:spcPts val="0"/>
              </a:spcBef>
              <a:spcAft>
                <a:spcPts val="900"/>
              </a:spcAft>
              <a:buFont typeface="Arial" panose="020B0604020202020204" pitchFamily="34" charset="0"/>
              <a:buChar char="•"/>
            </a:pPr>
            <a:endParaRPr lang="en-US" altLang="en-US" sz="3100" dirty="0">
              <a:solidFill>
                <a:schemeClr val="bg1"/>
              </a:solidFill>
            </a:endParaRPr>
          </a:p>
          <a:p>
            <a:pPr lvl="1">
              <a:spcBef>
                <a:spcPts val="0"/>
              </a:spcBef>
              <a:spcAft>
                <a:spcPts val="900"/>
              </a:spcAft>
              <a:buFont typeface="Arial" panose="020B0604020202020204" pitchFamily="34" charset="0"/>
              <a:buChar char="•"/>
            </a:pPr>
            <a:endParaRPr lang="en-US" altLang="en-US" sz="3100" dirty="0">
              <a:solidFill>
                <a:schemeClr val="bg1"/>
              </a:solidFill>
            </a:endParaRPr>
          </a:p>
          <a:p>
            <a:pPr lvl="1">
              <a:spcBef>
                <a:spcPts val="0"/>
              </a:spcBef>
              <a:spcAft>
                <a:spcPts val="900"/>
              </a:spcAft>
              <a:buFont typeface="Arial" panose="020B0604020202020204" pitchFamily="34" charset="0"/>
              <a:buChar char="•"/>
            </a:pPr>
            <a:endParaRPr lang="en-US" altLang="en-US" sz="3100" dirty="0">
              <a:solidFill>
                <a:schemeClr val="bg1"/>
              </a:solidFill>
            </a:endParaRPr>
          </a:p>
          <a:p>
            <a:pPr lvl="1">
              <a:spcBef>
                <a:spcPts val="0"/>
              </a:spcBef>
              <a:spcAft>
                <a:spcPts val="900"/>
              </a:spcAft>
              <a:buFont typeface="Arial" panose="020B0604020202020204" pitchFamily="34" charset="0"/>
              <a:buChar char="•"/>
            </a:pPr>
            <a:r>
              <a:rPr lang="en-US" altLang="en-US" sz="3100" dirty="0">
                <a:solidFill>
                  <a:schemeClr val="bg1"/>
                </a:solidFill>
              </a:rPr>
              <a:t>Even if they were ignorant of its meaning, His warning expects them to learn.</a:t>
            </a:r>
            <a:endParaRPr lang="en-US" altLang="en-US" sz="3100" dirty="0">
              <a:solidFill>
                <a:srgbClr val="CCFFFF"/>
              </a:solidFill>
            </a:endParaRPr>
          </a:p>
        </p:txBody>
      </p:sp>
      <p:sp>
        <p:nvSpPr>
          <p:cNvPr id="2" name="Rectangle 1">
            <a:extLst>
              <a:ext uri="{FF2B5EF4-FFF2-40B4-BE49-F238E27FC236}">
                <a16:creationId xmlns:a16="http://schemas.microsoft.com/office/drawing/2014/main" id="{2DB157C2-28A5-41E9-956F-0D209728A432}"/>
              </a:ext>
            </a:extLst>
          </p:cNvPr>
          <p:cNvSpPr/>
          <p:nvPr/>
        </p:nvSpPr>
        <p:spPr>
          <a:xfrm>
            <a:off x="3864989" y="438728"/>
            <a:ext cx="3930977" cy="10789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FF"/>
                </a:solidFill>
              </a:rPr>
              <a:t>“sin no more”</a:t>
            </a:r>
          </a:p>
        </p:txBody>
      </p:sp>
      <p:sp>
        <p:nvSpPr>
          <p:cNvPr id="3" name="Rectangle 2">
            <a:extLst>
              <a:ext uri="{FF2B5EF4-FFF2-40B4-BE49-F238E27FC236}">
                <a16:creationId xmlns:a16="http://schemas.microsoft.com/office/drawing/2014/main" id="{099BFD72-1414-4F2C-A395-FC47E753AC2D}"/>
              </a:ext>
            </a:extLst>
          </p:cNvPr>
          <p:cNvSpPr/>
          <p:nvPr/>
        </p:nvSpPr>
        <p:spPr>
          <a:xfrm>
            <a:off x="1187778" y="2941167"/>
            <a:ext cx="6777870" cy="1998484"/>
          </a:xfrm>
          <a:prstGeom prst="rect">
            <a:avLst/>
          </a:prstGeom>
          <a:solidFill>
            <a:schemeClr val="tx1"/>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solidFill>
                  <a:srgbClr val="CCFFCC"/>
                </a:solidFill>
                <a:effectLst/>
                <a:latin typeface="Calibri" panose="020F0502020204030204" pitchFamily="34" charset="0"/>
                <a:ea typeface="Times New Roman" panose="02020603050405020304" pitchFamily="18" charset="0"/>
                <a:cs typeface="Calibri" panose="020F0502020204030204" pitchFamily="34" charset="0"/>
              </a:rPr>
              <a:t>The meanest criminal can explain the</a:t>
            </a:r>
            <a:br>
              <a:rPr lang="en-US" sz="3100" dirty="0">
                <a:solidFill>
                  <a:srgbClr val="CCFFCC"/>
                </a:solidFill>
                <a:effectLst/>
                <a:latin typeface="Calibri" panose="020F0502020204030204" pitchFamily="34" charset="0"/>
                <a:ea typeface="Times New Roman" panose="02020603050405020304" pitchFamily="18" charset="0"/>
                <a:cs typeface="Calibri" panose="020F0502020204030204" pitchFamily="34" charset="0"/>
              </a:rPr>
            </a:br>
            <a:r>
              <a:rPr lang="en-US" sz="3100" dirty="0">
                <a:solidFill>
                  <a:srgbClr val="CCFFCC"/>
                </a:solidFill>
                <a:effectLst/>
                <a:latin typeface="Calibri" panose="020F0502020204030204" pitchFamily="34" charset="0"/>
                <a:ea typeface="Times New Roman" panose="02020603050405020304" pitchFamily="18" charset="0"/>
                <a:cs typeface="Calibri" panose="020F0502020204030204" pitchFamily="34" charset="0"/>
              </a:rPr>
              <a:t>difference between good and bad, right</a:t>
            </a:r>
            <a:br>
              <a:rPr lang="en-US" sz="3100" dirty="0">
                <a:solidFill>
                  <a:srgbClr val="CCFFCC"/>
                </a:solidFill>
                <a:effectLst/>
                <a:latin typeface="Calibri" panose="020F0502020204030204" pitchFamily="34" charset="0"/>
                <a:ea typeface="Times New Roman" panose="02020603050405020304" pitchFamily="18" charset="0"/>
                <a:cs typeface="Calibri" panose="020F0502020204030204" pitchFamily="34" charset="0"/>
              </a:rPr>
            </a:br>
            <a:r>
              <a:rPr lang="en-US" sz="3100" dirty="0">
                <a:solidFill>
                  <a:srgbClr val="CCFFCC"/>
                </a:solidFill>
                <a:effectLst/>
                <a:latin typeface="Calibri" panose="020F0502020204030204" pitchFamily="34" charset="0"/>
                <a:ea typeface="Times New Roman" panose="02020603050405020304" pitchFamily="18" charset="0"/>
                <a:cs typeface="Calibri" panose="020F0502020204030204" pitchFamily="34" charset="0"/>
              </a:rPr>
              <a:t>and wrong, fair and unfair, etc. – when it applies to the way people treat </a:t>
            </a:r>
            <a:r>
              <a:rPr lang="en-US" sz="3100" i="1" u="sng" dirty="0">
                <a:solidFill>
                  <a:srgbClr val="CCFFCC"/>
                </a:solidFill>
                <a:effectLst/>
                <a:latin typeface="Calibri" panose="020F0502020204030204" pitchFamily="34" charset="0"/>
                <a:ea typeface="Times New Roman" panose="02020603050405020304" pitchFamily="18" charset="0"/>
                <a:cs typeface="Calibri" panose="020F0502020204030204" pitchFamily="34" charset="0"/>
              </a:rPr>
              <a:t>him</a:t>
            </a:r>
            <a:r>
              <a:rPr lang="en-US" sz="3100" i="1" dirty="0">
                <a:solidFill>
                  <a:srgbClr val="CCFFCC"/>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3100" dirty="0">
              <a:solidFill>
                <a:srgbClr val="CCFFCC"/>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308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54CE4-1568-4A8A-B053-2C4E537DACC2}"/>
              </a:ext>
            </a:extLst>
          </p:cNvPr>
          <p:cNvSpPr>
            <a:spLocks noGrp="1"/>
          </p:cNvSpPr>
          <p:nvPr>
            <p:ph type="title"/>
          </p:nvPr>
        </p:nvSpPr>
        <p:spPr>
          <a:xfrm>
            <a:off x="457200" y="188536"/>
            <a:ext cx="8229600" cy="688157"/>
          </a:xfrm>
        </p:spPr>
        <p:txBody>
          <a:bodyPr/>
          <a:lstStyle/>
          <a:p>
            <a:r>
              <a:rPr lang="en-US" sz="3400" dirty="0">
                <a:solidFill>
                  <a:schemeClr val="bg1"/>
                </a:solidFill>
              </a:rPr>
              <a:t>Sin is . . .</a:t>
            </a:r>
          </a:p>
        </p:txBody>
      </p:sp>
      <p:sp>
        <p:nvSpPr>
          <p:cNvPr id="5" name="Content Placeholder 4">
            <a:extLst>
              <a:ext uri="{FF2B5EF4-FFF2-40B4-BE49-F238E27FC236}">
                <a16:creationId xmlns:a16="http://schemas.microsoft.com/office/drawing/2014/main" id="{3FF0399A-AA5B-4778-83A8-E79D2180D523}"/>
              </a:ext>
            </a:extLst>
          </p:cNvPr>
          <p:cNvSpPr>
            <a:spLocks noGrp="1"/>
          </p:cNvSpPr>
          <p:nvPr>
            <p:ph idx="1"/>
          </p:nvPr>
        </p:nvSpPr>
        <p:spPr>
          <a:xfrm>
            <a:off x="457200" y="876693"/>
            <a:ext cx="8229600" cy="5514679"/>
          </a:xfrm>
        </p:spPr>
        <p:txBody>
          <a:bodyPr/>
          <a:lstStyle/>
          <a:p>
            <a:r>
              <a:rPr lang="en-US" sz="3100" dirty="0">
                <a:solidFill>
                  <a:srgbClr val="CCFFCC"/>
                </a:solidFill>
              </a:rPr>
              <a:t>Missing the mark.  </a:t>
            </a:r>
            <a:r>
              <a:rPr lang="en-US" sz="3100" dirty="0">
                <a:solidFill>
                  <a:schemeClr val="bg1"/>
                </a:solidFill>
              </a:rPr>
              <a:t>Jn.5</a:t>
            </a:r>
            <a:r>
              <a:rPr lang="en-US" sz="3100" baseline="30000" dirty="0">
                <a:solidFill>
                  <a:schemeClr val="bg1"/>
                </a:solidFill>
              </a:rPr>
              <a:t>14</a:t>
            </a:r>
            <a:r>
              <a:rPr lang="en-US" sz="3100" dirty="0">
                <a:solidFill>
                  <a:schemeClr val="bg1"/>
                </a:solidFill>
              </a:rPr>
              <a:t> </a:t>
            </a:r>
            <a:r>
              <a:rPr lang="en-US" sz="3000" dirty="0">
                <a:solidFill>
                  <a:srgbClr val="FFFFCC"/>
                </a:solidFill>
              </a:rPr>
              <a:t>Afterward Jesus found him in the temple, and said to him, “See, you have been made well. Sin no more, lest a worse thing come upon you.”</a:t>
            </a:r>
          </a:p>
          <a:p>
            <a:pPr lvl="1"/>
            <a:r>
              <a:rPr lang="en-US" sz="3100" dirty="0">
                <a:solidFill>
                  <a:schemeClr val="bg1"/>
                </a:solidFill>
              </a:rPr>
              <a:t>Miss the mark </a:t>
            </a:r>
            <a:r>
              <a:rPr lang="en-US" sz="2400" dirty="0">
                <a:solidFill>
                  <a:schemeClr val="bg1"/>
                </a:solidFill>
              </a:rPr>
              <a:t>(Homer).</a:t>
            </a:r>
            <a:r>
              <a:rPr lang="en-US" sz="3100" dirty="0">
                <a:solidFill>
                  <a:schemeClr val="bg1"/>
                </a:solidFill>
              </a:rPr>
              <a:t>  Of a spear that misses the target</a:t>
            </a:r>
            <a:r>
              <a:rPr lang="en-US" sz="2400" dirty="0">
                <a:solidFill>
                  <a:schemeClr val="bg1"/>
                </a:solidFill>
              </a:rPr>
              <a:t>.  </a:t>
            </a:r>
            <a:endParaRPr lang="en-US" sz="3100" dirty="0">
              <a:solidFill>
                <a:schemeClr val="bg1"/>
              </a:solidFill>
            </a:endParaRPr>
          </a:p>
          <a:p>
            <a:pPr lvl="1"/>
            <a:r>
              <a:rPr lang="en-US" sz="3100" dirty="0">
                <a:solidFill>
                  <a:schemeClr val="bg1"/>
                </a:solidFill>
              </a:rPr>
              <a:t>To fail, commit a wrong, err, sin.</a:t>
            </a:r>
          </a:p>
          <a:p>
            <a:r>
              <a:rPr lang="en-US" sz="3100" dirty="0">
                <a:solidFill>
                  <a:schemeClr val="bg1"/>
                </a:solidFill>
              </a:rPr>
              <a:t>Lk.15</a:t>
            </a:r>
            <a:r>
              <a:rPr lang="en-US" sz="3100" baseline="30000" dirty="0">
                <a:solidFill>
                  <a:schemeClr val="bg1"/>
                </a:solidFill>
              </a:rPr>
              <a:t>18</a:t>
            </a:r>
            <a:r>
              <a:rPr lang="en-US" sz="3100" dirty="0">
                <a:solidFill>
                  <a:schemeClr val="bg1"/>
                </a:solidFill>
              </a:rPr>
              <a:t> </a:t>
            </a:r>
            <a:r>
              <a:rPr lang="en-US" sz="3100" baseline="30000" dirty="0">
                <a:solidFill>
                  <a:schemeClr val="bg1"/>
                </a:solidFill>
              </a:rPr>
              <a:t> </a:t>
            </a:r>
            <a:r>
              <a:rPr lang="en-US" sz="3100" dirty="0">
                <a:solidFill>
                  <a:srgbClr val="FFFFCC"/>
                </a:solidFill>
              </a:rPr>
              <a:t>I will arise and go to my father,</a:t>
            </a:r>
            <a:br>
              <a:rPr lang="en-US" sz="3100" dirty="0">
                <a:solidFill>
                  <a:srgbClr val="FFFFCC"/>
                </a:solidFill>
              </a:rPr>
            </a:br>
            <a:r>
              <a:rPr lang="en-US" sz="3100" dirty="0">
                <a:solidFill>
                  <a:srgbClr val="FFFFCC"/>
                </a:solidFill>
              </a:rPr>
              <a:t>and will say to him, “Father, I have sinned against heaven and before you…”</a:t>
            </a:r>
          </a:p>
          <a:p>
            <a:r>
              <a:rPr lang="en-US" sz="3100" dirty="0">
                <a:solidFill>
                  <a:srgbClr val="FFFFCC"/>
                </a:solidFill>
              </a:rPr>
              <a:t>Includes neglect, </a:t>
            </a:r>
            <a:r>
              <a:rPr lang="en-US" sz="3100" dirty="0">
                <a:solidFill>
                  <a:schemeClr val="bg1"/>
                </a:solidFill>
              </a:rPr>
              <a:t>Ja.4</a:t>
            </a:r>
            <a:r>
              <a:rPr lang="en-US" sz="3100" baseline="30000" dirty="0">
                <a:solidFill>
                  <a:schemeClr val="bg1"/>
                </a:solidFill>
              </a:rPr>
              <a:t>17</a:t>
            </a:r>
          </a:p>
        </p:txBody>
      </p:sp>
    </p:spTree>
    <p:extLst>
      <p:ext uri="{BB962C8B-B14F-4D97-AF65-F5344CB8AC3E}">
        <p14:creationId xmlns:p14="http://schemas.microsoft.com/office/powerpoint/2010/main" val="98766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54CE4-1568-4A8A-B053-2C4E537DACC2}"/>
              </a:ext>
            </a:extLst>
          </p:cNvPr>
          <p:cNvSpPr>
            <a:spLocks noGrp="1"/>
          </p:cNvSpPr>
          <p:nvPr>
            <p:ph type="title"/>
          </p:nvPr>
        </p:nvSpPr>
        <p:spPr>
          <a:xfrm>
            <a:off x="457200" y="188536"/>
            <a:ext cx="8229600" cy="688157"/>
          </a:xfrm>
        </p:spPr>
        <p:txBody>
          <a:bodyPr/>
          <a:lstStyle/>
          <a:p>
            <a:r>
              <a:rPr lang="en-US" sz="3400" dirty="0">
                <a:solidFill>
                  <a:schemeClr val="bg1"/>
                </a:solidFill>
              </a:rPr>
              <a:t>Sin is . . .</a:t>
            </a:r>
          </a:p>
        </p:txBody>
      </p:sp>
      <p:sp>
        <p:nvSpPr>
          <p:cNvPr id="5" name="Content Placeholder 4">
            <a:extLst>
              <a:ext uri="{FF2B5EF4-FFF2-40B4-BE49-F238E27FC236}">
                <a16:creationId xmlns:a16="http://schemas.microsoft.com/office/drawing/2014/main" id="{3FF0399A-AA5B-4778-83A8-E79D2180D523}"/>
              </a:ext>
            </a:extLst>
          </p:cNvPr>
          <p:cNvSpPr>
            <a:spLocks noGrp="1"/>
          </p:cNvSpPr>
          <p:nvPr>
            <p:ph idx="1"/>
          </p:nvPr>
        </p:nvSpPr>
        <p:spPr>
          <a:xfrm>
            <a:off x="457200" y="876693"/>
            <a:ext cx="8229600" cy="5514679"/>
          </a:xfrm>
        </p:spPr>
        <p:txBody>
          <a:bodyPr/>
          <a:lstStyle/>
          <a:p>
            <a:r>
              <a:rPr lang="en-US" sz="2400" dirty="0">
                <a:solidFill>
                  <a:schemeClr val="bg1"/>
                </a:solidFill>
              </a:rPr>
              <a:t>Missing the mark.  Jn.5:14</a:t>
            </a:r>
          </a:p>
          <a:p>
            <a:r>
              <a:rPr lang="en-US" sz="3100" dirty="0">
                <a:solidFill>
                  <a:srgbClr val="CCFFCC"/>
                </a:solidFill>
              </a:rPr>
              <a:t>A fall.  </a:t>
            </a:r>
            <a:r>
              <a:rPr lang="en-US" sz="3100" dirty="0">
                <a:solidFill>
                  <a:schemeClr val="bg1"/>
                </a:solidFill>
              </a:rPr>
              <a:t>Ac.1</a:t>
            </a:r>
            <a:r>
              <a:rPr lang="en-US" sz="3100" baseline="30000" dirty="0">
                <a:solidFill>
                  <a:schemeClr val="bg1"/>
                </a:solidFill>
              </a:rPr>
              <a:t>25</a:t>
            </a:r>
            <a:r>
              <a:rPr lang="en-US" sz="3100" dirty="0">
                <a:solidFill>
                  <a:schemeClr val="bg1"/>
                </a:solidFill>
              </a:rPr>
              <a:t> </a:t>
            </a:r>
            <a:r>
              <a:rPr lang="en-US" sz="3100" dirty="0">
                <a:solidFill>
                  <a:srgbClr val="FFFFCC"/>
                </a:solidFill>
              </a:rPr>
              <a:t>to take part in this ministry and apostleship from which Judas by </a:t>
            </a:r>
            <a:r>
              <a:rPr lang="en-US" sz="3100" dirty="0" err="1">
                <a:solidFill>
                  <a:srgbClr val="FFFFCC"/>
                </a:solidFill>
              </a:rPr>
              <a:t>transgres-sion</a:t>
            </a:r>
            <a:r>
              <a:rPr lang="en-US" sz="3100" dirty="0">
                <a:solidFill>
                  <a:srgbClr val="FFFFCC"/>
                </a:solidFill>
              </a:rPr>
              <a:t> fell, that he might go to his own place.</a:t>
            </a:r>
          </a:p>
          <a:p>
            <a:pPr lvl="1">
              <a:spcAft>
                <a:spcPts val="2400"/>
              </a:spcAft>
            </a:pPr>
            <a:r>
              <a:rPr lang="en-US" sz="3100" dirty="0">
                <a:solidFill>
                  <a:schemeClr val="bg1"/>
                </a:solidFill>
              </a:rPr>
              <a:t>Mt.15:2-3</a:t>
            </a:r>
          </a:p>
          <a:p>
            <a:pPr lvl="1"/>
            <a:endParaRPr lang="en-US" sz="3100" dirty="0">
              <a:solidFill>
                <a:schemeClr val="bg1"/>
              </a:solidFill>
            </a:endParaRPr>
          </a:p>
          <a:p>
            <a:pPr lvl="1"/>
            <a:endParaRPr lang="en-US" sz="3100" dirty="0">
              <a:solidFill>
                <a:schemeClr val="bg1"/>
              </a:solidFill>
            </a:endParaRPr>
          </a:p>
          <a:p>
            <a:pPr lvl="1"/>
            <a:endParaRPr lang="en-US" sz="3100" dirty="0">
              <a:solidFill>
                <a:schemeClr val="bg1"/>
              </a:solidFill>
            </a:endParaRPr>
          </a:p>
          <a:p>
            <a:pPr lvl="1"/>
            <a:r>
              <a:rPr lang="en-US" sz="3100" dirty="0">
                <a:solidFill>
                  <a:schemeClr val="bg1"/>
                </a:solidFill>
              </a:rPr>
              <a:t>Roman Catholic traditions illustrate –  traditions of men oppose word of God.</a:t>
            </a:r>
          </a:p>
          <a:p>
            <a:endParaRPr lang="en-US" sz="3100" dirty="0">
              <a:solidFill>
                <a:schemeClr val="bg1"/>
              </a:solidFill>
            </a:endParaRPr>
          </a:p>
        </p:txBody>
      </p:sp>
      <p:sp>
        <p:nvSpPr>
          <p:cNvPr id="2" name="Rectangle 1">
            <a:extLst>
              <a:ext uri="{FF2B5EF4-FFF2-40B4-BE49-F238E27FC236}">
                <a16:creationId xmlns:a16="http://schemas.microsoft.com/office/drawing/2014/main" id="{49E5F67B-BB49-4F68-BDFE-6AA6463D10F4}"/>
              </a:ext>
            </a:extLst>
          </p:cNvPr>
          <p:cNvSpPr/>
          <p:nvPr/>
        </p:nvSpPr>
        <p:spPr>
          <a:xfrm>
            <a:off x="999246" y="3469063"/>
            <a:ext cx="7154942" cy="1847655"/>
          </a:xfrm>
          <a:prstGeom prst="rect">
            <a:avLst/>
          </a:prstGeom>
          <a:solidFill>
            <a:schemeClr val="tx1"/>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i="1" dirty="0">
                <a:solidFill>
                  <a:srgbClr val="CCFFCC"/>
                </a:solidFill>
                <a:effectLst/>
                <a:latin typeface="Calibri" panose="020F0502020204030204" pitchFamily="34" charset="0"/>
                <a:ea typeface="Times New Roman" panose="02020603050405020304" pitchFamily="18" charset="0"/>
                <a:cs typeface="Calibri" panose="020F0502020204030204" pitchFamily="34" charset="0"/>
              </a:rPr>
              <a:t>‘The words of the scribes are lovely, above the words of the law; for the words of the law are weighty and light but the words of the scribes are all weighty’ </a:t>
            </a:r>
            <a:r>
              <a:rPr lang="en-US" sz="2400" dirty="0">
                <a:effectLst/>
                <a:latin typeface="Calibri" panose="020F0502020204030204" pitchFamily="34" charset="0"/>
                <a:ea typeface="Times New Roman" panose="02020603050405020304" pitchFamily="18" charset="0"/>
                <a:cs typeface="Calibri" panose="020F0502020204030204" pitchFamily="34" charset="0"/>
              </a:rPr>
              <a:t>– Rabbinical saying</a:t>
            </a:r>
            <a:r>
              <a:rPr lang="en-US" sz="3000" i="1" dirty="0">
                <a:effectLst/>
                <a:latin typeface="Calibri" panose="020F0502020204030204" pitchFamily="34" charset="0"/>
                <a:ea typeface="Times New Roman" panose="02020603050405020304" pitchFamily="18" charset="0"/>
                <a:cs typeface="Calibri" panose="020F0502020204030204" pitchFamily="34" charset="0"/>
              </a:rPr>
              <a:t> </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499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54CE4-1568-4A8A-B053-2C4E537DACC2}"/>
              </a:ext>
            </a:extLst>
          </p:cNvPr>
          <p:cNvSpPr>
            <a:spLocks noGrp="1"/>
          </p:cNvSpPr>
          <p:nvPr>
            <p:ph type="title"/>
          </p:nvPr>
        </p:nvSpPr>
        <p:spPr>
          <a:xfrm>
            <a:off x="457200" y="188536"/>
            <a:ext cx="8229600" cy="688157"/>
          </a:xfrm>
        </p:spPr>
        <p:txBody>
          <a:bodyPr/>
          <a:lstStyle/>
          <a:p>
            <a:r>
              <a:rPr lang="en-US" sz="3400" dirty="0">
                <a:solidFill>
                  <a:schemeClr val="bg1"/>
                </a:solidFill>
              </a:rPr>
              <a:t>Sin is . . .</a:t>
            </a:r>
          </a:p>
        </p:txBody>
      </p:sp>
      <p:sp>
        <p:nvSpPr>
          <p:cNvPr id="5" name="Content Placeholder 4">
            <a:extLst>
              <a:ext uri="{FF2B5EF4-FFF2-40B4-BE49-F238E27FC236}">
                <a16:creationId xmlns:a16="http://schemas.microsoft.com/office/drawing/2014/main" id="{3FF0399A-AA5B-4778-83A8-E79D2180D523}"/>
              </a:ext>
            </a:extLst>
          </p:cNvPr>
          <p:cNvSpPr>
            <a:spLocks noGrp="1"/>
          </p:cNvSpPr>
          <p:nvPr>
            <p:ph idx="1"/>
          </p:nvPr>
        </p:nvSpPr>
        <p:spPr>
          <a:xfrm>
            <a:off x="457200" y="876693"/>
            <a:ext cx="8229600" cy="5514679"/>
          </a:xfrm>
        </p:spPr>
        <p:txBody>
          <a:bodyPr/>
          <a:lstStyle/>
          <a:p>
            <a:r>
              <a:rPr lang="en-US" sz="2400" dirty="0">
                <a:solidFill>
                  <a:schemeClr val="bg1"/>
                </a:solidFill>
              </a:rPr>
              <a:t>Missing the mark.  Jn.5:14</a:t>
            </a:r>
          </a:p>
          <a:p>
            <a:r>
              <a:rPr lang="en-US" sz="2400" dirty="0">
                <a:solidFill>
                  <a:schemeClr val="bg1"/>
                </a:solidFill>
              </a:rPr>
              <a:t>A fall.  Ac.1:25</a:t>
            </a:r>
          </a:p>
          <a:p>
            <a:r>
              <a:rPr lang="en-US" sz="3100" dirty="0">
                <a:solidFill>
                  <a:schemeClr val="bg1"/>
                </a:solidFill>
              </a:rPr>
              <a:t>Disobedience.  Hb.2</a:t>
            </a:r>
            <a:r>
              <a:rPr lang="en-US" sz="3100" baseline="30000" dirty="0">
                <a:solidFill>
                  <a:schemeClr val="bg1"/>
                </a:solidFill>
              </a:rPr>
              <a:t>2</a:t>
            </a:r>
            <a:r>
              <a:rPr lang="en-US" sz="3100" dirty="0">
                <a:solidFill>
                  <a:schemeClr val="bg1"/>
                </a:solidFill>
              </a:rPr>
              <a:t> </a:t>
            </a:r>
            <a:r>
              <a:rPr lang="en-US" sz="3100" dirty="0">
                <a:solidFill>
                  <a:srgbClr val="FFFFCC"/>
                </a:solidFill>
              </a:rPr>
              <a:t>For if the word spoken through angels proved steadfast, and every transgression and disobedience received a just reward . . .</a:t>
            </a:r>
          </a:p>
          <a:p>
            <a:pPr lvl="1"/>
            <a:r>
              <a:rPr lang="en-US" sz="3100" dirty="0">
                <a:solidFill>
                  <a:schemeClr val="bg1"/>
                </a:solidFill>
              </a:rPr>
              <a:t>Disobedience: failing to hear.</a:t>
            </a:r>
          </a:p>
          <a:p>
            <a:r>
              <a:rPr lang="en-US" sz="3100" dirty="0">
                <a:solidFill>
                  <a:schemeClr val="bg1"/>
                </a:solidFill>
              </a:rPr>
              <a:t>Mt.18</a:t>
            </a:r>
            <a:r>
              <a:rPr lang="en-US" sz="3100" baseline="30000" dirty="0">
                <a:solidFill>
                  <a:schemeClr val="bg1"/>
                </a:solidFill>
              </a:rPr>
              <a:t>17</a:t>
            </a:r>
            <a:r>
              <a:rPr lang="en-US" sz="3100" dirty="0">
                <a:solidFill>
                  <a:schemeClr val="bg1"/>
                </a:solidFill>
              </a:rPr>
              <a:t> </a:t>
            </a:r>
            <a:r>
              <a:rPr lang="en-US" sz="3100" dirty="0">
                <a:solidFill>
                  <a:srgbClr val="FFFFCC"/>
                </a:solidFill>
              </a:rPr>
              <a:t>And if he refuses to hear them, tell it to the church.  But if he refuses even to hear the church, let him be to you like a heathen and a tax collector.</a:t>
            </a:r>
          </a:p>
          <a:p>
            <a:pPr lvl="1"/>
            <a:r>
              <a:rPr lang="en-US" dirty="0"/>
              <a:t>  (Mt 18:17). (1982). Thomas Nelson.</a:t>
            </a:r>
          </a:p>
          <a:p>
            <a:r>
              <a:rPr lang="en-US" dirty="0"/>
              <a:t> </a:t>
            </a:r>
            <a:endParaRPr lang="en-US" sz="3100" dirty="0">
              <a:solidFill>
                <a:schemeClr val="bg1"/>
              </a:solidFill>
            </a:endParaRPr>
          </a:p>
          <a:p>
            <a:endParaRPr lang="en-US" sz="3100" dirty="0">
              <a:solidFill>
                <a:schemeClr val="bg1"/>
              </a:solidFill>
            </a:endParaRPr>
          </a:p>
        </p:txBody>
      </p:sp>
    </p:spTree>
    <p:extLst>
      <p:ext uri="{BB962C8B-B14F-4D97-AF65-F5344CB8AC3E}">
        <p14:creationId xmlns:p14="http://schemas.microsoft.com/office/powerpoint/2010/main" val="262844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54CE4-1568-4A8A-B053-2C4E537DACC2}"/>
              </a:ext>
            </a:extLst>
          </p:cNvPr>
          <p:cNvSpPr>
            <a:spLocks noGrp="1"/>
          </p:cNvSpPr>
          <p:nvPr>
            <p:ph type="title"/>
          </p:nvPr>
        </p:nvSpPr>
        <p:spPr>
          <a:xfrm>
            <a:off x="457200" y="188536"/>
            <a:ext cx="8229600" cy="688157"/>
          </a:xfrm>
        </p:spPr>
        <p:txBody>
          <a:bodyPr/>
          <a:lstStyle/>
          <a:p>
            <a:r>
              <a:rPr lang="en-US" sz="3400" dirty="0">
                <a:solidFill>
                  <a:schemeClr val="bg1"/>
                </a:solidFill>
              </a:rPr>
              <a:t>Sin is . . .</a:t>
            </a:r>
          </a:p>
        </p:txBody>
      </p:sp>
      <p:sp>
        <p:nvSpPr>
          <p:cNvPr id="5" name="Content Placeholder 4">
            <a:extLst>
              <a:ext uri="{FF2B5EF4-FFF2-40B4-BE49-F238E27FC236}">
                <a16:creationId xmlns:a16="http://schemas.microsoft.com/office/drawing/2014/main" id="{3FF0399A-AA5B-4778-83A8-E79D2180D523}"/>
              </a:ext>
            </a:extLst>
          </p:cNvPr>
          <p:cNvSpPr>
            <a:spLocks noGrp="1"/>
          </p:cNvSpPr>
          <p:nvPr>
            <p:ph idx="1"/>
          </p:nvPr>
        </p:nvSpPr>
        <p:spPr>
          <a:xfrm>
            <a:off x="457200" y="876693"/>
            <a:ext cx="8229600" cy="5514679"/>
          </a:xfrm>
        </p:spPr>
        <p:txBody>
          <a:bodyPr/>
          <a:lstStyle/>
          <a:p>
            <a:r>
              <a:rPr lang="en-US" sz="2400" dirty="0">
                <a:solidFill>
                  <a:schemeClr val="bg1"/>
                </a:solidFill>
              </a:rPr>
              <a:t>Missing the mark.  Jn.5:14</a:t>
            </a:r>
          </a:p>
          <a:p>
            <a:r>
              <a:rPr lang="en-US" sz="2400" dirty="0">
                <a:solidFill>
                  <a:schemeClr val="bg1"/>
                </a:solidFill>
              </a:rPr>
              <a:t>A fall.  Ac.1:25</a:t>
            </a:r>
          </a:p>
          <a:p>
            <a:r>
              <a:rPr lang="en-US" sz="2400" dirty="0">
                <a:solidFill>
                  <a:schemeClr val="bg1"/>
                </a:solidFill>
              </a:rPr>
              <a:t>Disobedience.  Hb.2:2</a:t>
            </a:r>
          </a:p>
          <a:p>
            <a:r>
              <a:rPr lang="en-US" sz="3100" dirty="0">
                <a:solidFill>
                  <a:schemeClr val="bg1"/>
                </a:solidFill>
              </a:rPr>
              <a:t>Lawlessness.  1 Jn.3</a:t>
            </a:r>
            <a:r>
              <a:rPr lang="en-US" sz="3100" baseline="30000" dirty="0">
                <a:solidFill>
                  <a:schemeClr val="bg1"/>
                </a:solidFill>
              </a:rPr>
              <a:t>4  </a:t>
            </a:r>
            <a:r>
              <a:rPr lang="en-US" dirty="0">
                <a:solidFill>
                  <a:srgbClr val="FFFFCC"/>
                </a:solidFill>
              </a:rPr>
              <a:t>Whoever commits sin also commits lawlessness, and sin is lawlessness.</a:t>
            </a:r>
          </a:p>
          <a:p>
            <a:pPr lvl="1"/>
            <a:r>
              <a:rPr lang="en-US" sz="3100" dirty="0">
                <a:solidFill>
                  <a:schemeClr val="bg1"/>
                </a:solidFill>
              </a:rPr>
              <a:t>Lawless conduct, opposite of righteous-ness.  To behave with complete disregard for laws and regulations; to live as though there were no laws.</a:t>
            </a:r>
          </a:p>
        </p:txBody>
      </p:sp>
    </p:spTree>
    <p:extLst>
      <p:ext uri="{BB962C8B-B14F-4D97-AF65-F5344CB8AC3E}">
        <p14:creationId xmlns:p14="http://schemas.microsoft.com/office/powerpoint/2010/main" val="256282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TotalTime>
  <Words>1815</Words>
  <Application>Microsoft Office PowerPoint</Application>
  <PresentationFormat>On-screen Show (4:3)</PresentationFormat>
  <Paragraphs>160</Paragraphs>
  <Slides>27</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Times New Roman</vt:lpstr>
      <vt:lpstr>Verdana</vt:lpstr>
      <vt:lpstr>Wingdings</vt:lpstr>
      <vt:lpstr>Default Design</vt:lpstr>
      <vt:lpstr>PowerPoint Presentation</vt:lpstr>
      <vt:lpstr>PowerPoint Presentation</vt:lpstr>
      <vt:lpstr>PowerPoint Presentation</vt:lpstr>
      <vt:lpstr>I. The definition of sin</vt:lpstr>
      <vt:lpstr>PowerPoint Presentation</vt:lpstr>
      <vt:lpstr>Sin is . . .</vt:lpstr>
      <vt:lpstr>Sin is . . .</vt:lpstr>
      <vt:lpstr>Sin is . . .</vt:lpstr>
      <vt:lpstr>Sin is . . .</vt:lpstr>
      <vt:lpstr>Sin is . . .</vt:lpstr>
      <vt:lpstr>I. The definition of sin</vt:lpstr>
      <vt:lpstr>PowerPoint Presentation</vt:lpstr>
      <vt:lpstr>PowerPoint Presentation</vt:lpstr>
      <vt:lpstr>PowerPoint Presentation</vt:lpstr>
      <vt:lpstr>PowerPoint Presentation</vt:lpstr>
      <vt:lpstr>PowerPoint Presentation</vt:lpstr>
      <vt:lpstr>I. The definition of sin</vt:lpstr>
      <vt:lpstr>PowerPoint Presentation</vt:lpstr>
      <vt:lpstr>PowerPoint Presentation</vt:lpstr>
      <vt:lpstr>PowerPoint Presentation</vt:lpstr>
      <vt:lpstr>I. The definition of sin</vt:lpstr>
      <vt:lpstr>PowerPoint Presentation</vt:lpstr>
      <vt:lpstr>OT refers to “great sins”</vt:lpstr>
      <vt:lpstr>Lk.12:47-48, greater judgment</vt:lpstr>
      <vt:lpstr>2 Pt.2:20-22</vt:lpstr>
      <vt:lpstr>Three kinds of sin –</vt:lpstr>
      <vt:lpstr>Survey – areas of greatest spiritual challenges to them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12</cp:revision>
  <dcterms:created xsi:type="dcterms:W3CDTF">2004-01-08T21:08:14Z</dcterms:created>
  <dcterms:modified xsi:type="dcterms:W3CDTF">2022-04-02T12:30:20Z</dcterms:modified>
</cp:coreProperties>
</file>