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305" r:id="rId2"/>
    <p:sldId id="493" r:id="rId3"/>
    <p:sldId id="571" r:id="rId4"/>
    <p:sldId id="552" r:id="rId5"/>
    <p:sldId id="572" r:id="rId6"/>
    <p:sldId id="573" r:id="rId7"/>
    <p:sldId id="574" r:id="rId8"/>
    <p:sldId id="575" r:id="rId9"/>
    <p:sldId id="576" r:id="rId10"/>
    <p:sldId id="577" r:id="rId11"/>
    <p:sldId id="578" r:id="rId12"/>
    <p:sldId id="579" r:id="rId13"/>
    <p:sldId id="580" r:id="rId14"/>
    <p:sldId id="581" r:id="rId15"/>
    <p:sldId id="582" r:id="rId16"/>
    <p:sldId id="583" r:id="rId17"/>
    <p:sldId id="584" r:id="rId18"/>
    <p:sldId id="585" r:id="rId19"/>
    <p:sldId id="586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FFFFCC"/>
    <a:srgbClr val="FFCC66"/>
    <a:srgbClr val="00FFCC"/>
    <a:srgbClr val="CCFFCC"/>
    <a:srgbClr val="FF9933"/>
    <a:srgbClr val="99FF66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19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4120" y="524167"/>
            <a:ext cx="6323804" cy="1125524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FFFF00"/>
                </a:solidFill>
              </a:rPr>
              <a:t>Love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7. </a:t>
            </a:r>
            <a:r>
              <a:rPr lang="en-US" sz="3600" dirty="0">
                <a:solidFill>
                  <a:schemeClr val="bg1"/>
                </a:solidFill>
              </a:rPr>
              <a:t>Love does not seek its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7826"/>
            <a:ext cx="8229600" cy="5659536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Repeats 1 Co.10:24, 33:  they sought their self-interests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Some insist on own rights – forget what they owe others</a:t>
            </a: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5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8. </a:t>
            </a:r>
            <a:r>
              <a:rPr lang="en-US" sz="3600" dirty="0">
                <a:solidFill>
                  <a:schemeClr val="bg1"/>
                </a:solidFill>
              </a:rPr>
              <a:t>Love is not provoked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365" y="731837"/>
            <a:ext cx="8474697" cy="5659536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KJV added </a:t>
            </a:r>
            <a:r>
              <a:rPr lang="en-US" sz="3100" i="1" dirty="0">
                <a:solidFill>
                  <a:srgbClr val="FFFFCC"/>
                </a:solidFill>
              </a:rPr>
              <a:t>easily</a:t>
            </a:r>
            <a:endParaRPr lang="en-US" sz="3100" dirty="0">
              <a:solidFill>
                <a:srgbClr val="FFFFCC"/>
              </a:solidFill>
            </a:endParaRPr>
          </a:p>
          <a:p>
            <a:pPr marL="519113" lvl="1" indent="-23653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Does not fly into a rage 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sz="3100" dirty="0">
                <a:solidFill>
                  <a:schemeClr val="bg1"/>
                </a:solidFill>
              </a:rPr>
              <a:t> yield to provocation </a:t>
            </a:r>
          </a:p>
          <a:p>
            <a:pPr marL="519113" lvl="1" indent="-2365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We can control our temper 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Nu.12</a:t>
            </a:r>
            <a:r>
              <a:rPr lang="en-US" sz="3000" b="1" baseline="30000" dirty="0">
                <a:solidFill>
                  <a:srgbClr val="FFC000"/>
                </a:solidFill>
              </a:rPr>
              <a:t>1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rgbClr val="CCFFFF"/>
                </a:solidFill>
              </a:rPr>
              <a:t>Then Miriam and Aaron spoke against Moses because of the Ethiopian woman whom he had married... </a:t>
            </a:r>
            <a:r>
              <a:rPr lang="en-US" sz="3000" b="1" baseline="30000" dirty="0">
                <a:solidFill>
                  <a:srgbClr val="FFC000"/>
                </a:solidFill>
              </a:rPr>
              <a:t>2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rgbClr val="CCFFFF"/>
                </a:solidFill>
              </a:rPr>
              <a:t>So they said, “Has the L</a:t>
            </a:r>
            <a:r>
              <a:rPr lang="en-US" sz="2600" dirty="0">
                <a:solidFill>
                  <a:srgbClr val="CCFFFF"/>
                </a:solidFill>
              </a:rPr>
              <a:t>ORD</a:t>
            </a:r>
            <a:r>
              <a:rPr lang="en-US" sz="3000" dirty="0">
                <a:solidFill>
                  <a:srgbClr val="CCFFFF"/>
                </a:solidFill>
              </a:rPr>
              <a:t> indeed spoken only through Moses? Has He not spoken through us also?” And the L</a:t>
            </a:r>
            <a:r>
              <a:rPr lang="en-US" sz="2600" dirty="0">
                <a:solidFill>
                  <a:srgbClr val="CCFFFF"/>
                </a:solidFill>
              </a:rPr>
              <a:t>ORD</a:t>
            </a:r>
            <a:r>
              <a:rPr lang="en-US" sz="3000" dirty="0">
                <a:solidFill>
                  <a:srgbClr val="CCFFFF"/>
                </a:solidFill>
              </a:rPr>
              <a:t> heard it. </a:t>
            </a:r>
            <a:r>
              <a:rPr lang="en-US" sz="3000" b="1" baseline="30000" dirty="0">
                <a:solidFill>
                  <a:srgbClr val="FFCC66"/>
                </a:solidFill>
              </a:rPr>
              <a:t>3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rgbClr val="CCFFFF"/>
                </a:solidFill>
              </a:rPr>
              <a:t>(Now the man Moses was very humble, more than all men who were on the face of the earth.)</a:t>
            </a:r>
            <a:r>
              <a:rPr lang="en-US" sz="3500" dirty="0">
                <a:solidFill>
                  <a:srgbClr val="CCFFFF"/>
                </a:solidFill>
              </a:rPr>
              <a:t>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58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9. </a:t>
            </a:r>
            <a:r>
              <a:rPr lang="en-US" sz="3600" dirty="0">
                <a:solidFill>
                  <a:schemeClr val="bg1"/>
                </a:solidFill>
              </a:rPr>
              <a:t>Love thinks no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59536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Accounting term:  keeps no record of wrongs; bears no resentment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Phm.</a:t>
            </a:r>
            <a:r>
              <a:rPr lang="en-US" sz="3100" baseline="30000" dirty="0">
                <a:solidFill>
                  <a:schemeClr val="bg1"/>
                </a:solidFill>
              </a:rPr>
              <a:t>18 </a:t>
            </a:r>
            <a:r>
              <a:rPr lang="en-US" sz="3100" dirty="0">
                <a:solidFill>
                  <a:srgbClr val="FFFFCC"/>
                </a:solidFill>
              </a:rPr>
              <a:t>if you decide to remember his debt, put it on my account. 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Pr.19</a:t>
            </a:r>
            <a:r>
              <a:rPr lang="en-US" sz="3100" baseline="30000" dirty="0">
                <a:solidFill>
                  <a:schemeClr val="bg1"/>
                </a:solidFill>
              </a:rPr>
              <a:t>11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FFFFCC"/>
                </a:solidFill>
              </a:rPr>
              <a:t>The discretion of a man makes him slow to anger, And his glory is to overlook a transgression</a:t>
            </a:r>
            <a:r>
              <a:rPr lang="en-US" dirty="0">
                <a:solidFill>
                  <a:srgbClr val="FFFFCC"/>
                </a:solidFill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Instead of entering an offense in our account book, we pass the sponge over it to blot out the memory of the deed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1 Co.6:1-8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35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10. </a:t>
            </a:r>
            <a:r>
              <a:rPr lang="en-US" sz="3600" dirty="0">
                <a:solidFill>
                  <a:schemeClr val="bg1"/>
                </a:solidFill>
              </a:rPr>
              <a:t>Love does not rejoice in iniquity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5953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Ro.1</a:t>
            </a:r>
            <a:r>
              <a:rPr lang="en-US" sz="3100" baseline="30000" dirty="0">
                <a:solidFill>
                  <a:srgbClr val="FFFFCC"/>
                </a:solidFill>
              </a:rPr>
              <a:t>32</a:t>
            </a:r>
            <a:r>
              <a:rPr lang="en-US" sz="3100" dirty="0">
                <a:solidFill>
                  <a:schemeClr val="bg1"/>
                </a:solidFill>
              </a:rPr>
              <a:t> who, knowing the righteous judgment of God, that those who practice such things are deserving of death, not only do the same but also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approve of those who practice them.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Do not sympathize with evil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Lk.19</a:t>
            </a:r>
            <a:r>
              <a:rPr lang="en-US" sz="3100" baseline="30000" dirty="0">
                <a:solidFill>
                  <a:srgbClr val="FFFFCC"/>
                </a:solidFill>
              </a:rPr>
              <a:t>41</a:t>
            </a:r>
            <a:r>
              <a:rPr lang="en-US" sz="3100" dirty="0">
                <a:solidFill>
                  <a:schemeClr val="bg1"/>
                </a:solidFill>
              </a:rPr>
              <a:t> Now as He drew near, He saw the city and wept over it</a:t>
            </a:r>
          </a:p>
        </p:txBody>
      </p:sp>
    </p:spTree>
    <p:extLst>
      <p:ext uri="{BB962C8B-B14F-4D97-AF65-F5344CB8AC3E}">
        <p14:creationId xmlns:p14="http://schemas.microsoft.com/office/powerpoint/2010/main" val="418828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11. </a:t>
            </a:r>
            <a:r>
              <a:rPr lang="en-US" sz="3600" dirty="0">
                <a:solidFill>
                  <a:schemeClr val="bg1"/>
                </a:solidFill>
              </a:rPr>
              <a:t>Love rejoices in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59536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Truth makes love rejoice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Rejoicing in another’s success may be more difficult than bearing wrongs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Competition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Ph.1:12-17.   Love is not neutral; it is supportive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Ph.1:18, love embraces unpleasant truth, covets correction</a:t>
            </a:r>
          </a:p>
        </p:txBody>
      </p:sp>
    </p:spTree>
    <p:extLst>
      <p:ext uri="{BB962C8B-B14F-4D97-AF65-F5344CB8AC3E}">
        <p14:creationId xmlns:p14="http://schemas.microsoft.com/office/powerpoint/2010/main" val="226835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12. </a:t>
            </a:r>
            <a:r>
              <a:rPr lang="en-US" sz="3600" dirty="0">
                <a:solidFill>
                  <a:schemeClr val="bg1"/>
                </a:solidFill>
              </a:rPr>
              <a:t>Love bears all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59536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Love covers, protects, forbears.  1 Pt.4</a:t>
            </a:r>
            <a:r>
              <a:rPr lang="en-US" baseline="30000" dirty="0">
                <a:solidFill>
                  <a:schemeClr val="bg1"/>
                </a:solidFill>
              </a:rPr>
              <a:t>8 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CC"/>
                </a:solidFill>
              </a:rPr>
              <a:t>And above all things have fervent love for one another, for “love will cover a multitude of sins.”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1 Co.9</a:t>
            </a:r>
            <a:r>
              <a:rPr lang="en-US" baseline="30000" dirty="0">
                <a:solidFill>
                  <a:schemeClr val="bg1"/>
                </a:solidFill>
              </a:rPr>
              <a:t>12</a:t>
            </a:r>
            <a:r>
              <a:rPr lang="en-US" dirty="0">
                <a:solidFill>
                  <a:srgbClr val="FFFFCC"/>
                </a:solidFill>
              </a:rPr>
              <a:t> If others are partakers of this right over you, are we not even more?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Bear, endure … probably fits here as well </a:t>
            </a:r>
          </a:p>
        </p:txBody>
      </p:sp>
    </p:spTree>
    <p:extLst>
      <p:ext uri="{BB962C8B-B14F-4D97-AF65-F5344CB8AC3E}">
        <p14:creationId xmlns:p14="http://schemas.microsoft.com/office/powerpoint/2010/main" val="66993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13. </a:t>
            </a:r>
            <a:r>
              <a:rPr lang="en-US" sz="3600" dirty="0">
                <a:solidFill>
                  <a:schemeClr val="bg1"/>
                </a:solidFill>
              </a:rPr>
              <a:t>Love believes all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59536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Love is optimistic (learned, not innate)</a:t>
            </a:r>
          </a:p>
          <a:p>
            <a:pPr marL="574675" lvl="1" indent="-34766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</a:rPr>
              <a:t>Not gullible, but gives benefit of the doubt</a:t>
            </a:r>
          </a:p>
          <a:p>
            <a:pPr marL="574675" lvl="1" indent="-34766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</a:rPr>
              <a:t>Love prefers being too generous to suspecting others unjustly; believes best.  </a:t>
            </a:r>
          </a:p>
          <a:p>
            <a:pPr marL="574675" lvl="1" indent="-34766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</a:rPr>
              <a:t>1 T.6</a:t>
            </a:r>
            <a:r>
              <a:rPr lang="en-US" sz="3100" baseline="30000" dirty="0">
                <a:solidFill>
                  <a:schemeClr val="bg1"/>
                </a:solidFill>
              </a:rPr>
              <a:t>4</a:t>
            </a:r>
            <a:r>
              <a:rPr lang="en-US" sz="31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rgbClr val="FFFFCC"/>
                </a:solidFill>
              </a:rPr>
              <a:t>he is proud, knowing nothing, but is obsessed with disputes and arguments over words, from which come envy, strife, reviling, evil suspicions… </a:t>
            </a:r>
          </a:p>
          <a:p>
            <a:pPr marL="574675" lvl="1" indent="-34766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</a:rPr>
              <a:t>Love tries to put a good construction on everything, even when it needs great faith to do so </a:t>
            </a:r>
          </a:p>
        </p:txBody>
      </p:sp>
    </p:spTree>
    <p:extLst>
      <p:ext uri="{BB962C8B-B14F-4D97-AF65-F5344CB8AC3E}">
        <p14:creationId xmlns:p14="http://schemas.microsoft.com/office/powerpoint/2010/main" val="54531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14. </a:t>
            </a:r>
            <a:r>
              <a:rPr lang="en-US" sz="3600" dirty="0">
                <a:solidFill>
                  <a:schemeClr val="bg1"/>
                </a:solidFill>
              </a:rPr>
              <a:t>Love hopes all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5953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When sight corrects faith and proves the worst, love hopes for the best outcome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Even hardened offenders may change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When evils of this life threaten to smother us, hope believes that God will give the victory to </a:t>
            </a:r>
            <a:r>
              <a:rPr lang="en-US" u="sng" dirty="0">
                <a:solidFill>
                  <a:schemeClr val="bg1"/>
                </a:solidFill>
              </a:rPr>
              <a:t>good</a:t>
            </a:r>
            <a:r>
              <a:rPr lang="en-US" dirty="0">
                <a:solidFill>
                  <a:schemeClr val="bg1"/>
                </a:solidFill>
              </a:rPr>
              <a:t>  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Love does not despair</a:t>
            </a:r>
          </a:p>
        </p:txBody>
      </p:sp>
    </p:spTree>
    <p:extLst>
      <p:ext uri="{BB962C8B-B14F-4D97-AF65-F5344CB8AC3E}">
        <p14:creationId xmlns:p14="http://schemas.microsoft.com/office/powerpoint/2010/main" val="152747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15. </a:t>
            </a:r>
            <a:r>
              <a:rPr lang="en-US" sz="3600" dirty="0">
                <a:solidFill>
                  <a:schemeClr val="bg1"/>
                </a:solidFill>
              </a:rPr>
              <a:t>Love endures all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5953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Loving hope endures to the end with unshaken confidence in God, especially in personal wrongs.    Mt.18:21-22…</a:t>
            </a:r>
            <a:r>
              <a:rPr lang="en-US" sz="3100" dirty="0">
                <a:solidFill>
                  <a:schemeClr val="bg1"/>
                </a:solidFill>
              </a:rPr>
              <a:t>   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Gn.29:20, Jacob’s seven years…love!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When hope is disappointed, love waits for the best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51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Clement </a:t>
            </a:r>
            <a:r>
              <a:rPr lang="en-US" sz="2800" dirty="0">
                <a:solidFill>
                  <a:schemeClr val="bg1"/>
                </a:solidFill>
              </a:rPr>
              <a:t>(Rome, AD 96)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5953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“the Master through Noah saved animals that entered the ark </a:t>
            </a:r>
            <a:r>
              <a:rPr lang="en-US" i="1" u="sng" dirty="0">
                <a:solidFill>
                  <a:srgbClr val="CCFFFF"/>
                </a:solidFill>
              </a:rPr>
              <a:t>in concord</a:t>
            </a:r>
            <a:r>
              <a:rPr lang="en-US" dirty="0">
                <a:solidFill>
                  <a:srgbClr val="CCFFFF"/>
                </a:solidFill>
              </a:rPr>
              <a:t>”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2 Sm.13:1-4, Amnon</a:t>
            </a:r>
            <a:endParaRPr 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0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0218"/>
            <a:ext cx="8229600" cy="5957455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Why does Paul leave his discussion of </a:t>
            </a:r>
            <a:r>
              <a:rPr lang="en-US" sz="3100" dirty="0" err="1">
                <a:solidFill>
                  <a:schemeClr val="bg1"/>
                </a:solidFill>
              </a:rPr>
              <a:t>spir-itual</a:t>
            </a:r>
            <a:r>
              <a:rPr lang="en-US" sz="3100" dirty="0">
                <a:solidFill>
                  <a:schemeClr val="bg1"/>
                </a:solidFill>
              </a:rPr>
              <a:t> gifts </a:t>
            </a:r>
            <a:r>
              <a:rPr lang="en-US" sz="2800" dirty="0">
                <a:solidFill>
                  <a:schemeClr val="bg1"/>
                </a:solidFill>
              </a:rPr>
              <a:t>(1 Co.12), </a:t>
            </a:r>
            <a:r>
              <a:rPr lang="en-US" sz="3100" dirty="0">
                <a:solidFill>
                  <a:schemeClr val="bg1"/>
                </a:solidFill>
              </a:rPr>
              <a:t>to discuss love </a:t>
            </a:r>
            <a:r>
              <a:rPr lang="en-US" sz="2800" dirty="0">
                <a:solidFill>
                  <a:schemeClr val="bg1"/>
                </a:solidFill>
              </a:rPr>
              <a:t>(1 Co.13)</a:t>
            </a:r>
            <a:r>
              <a:rPr lang="en-US" sz="3100" dirty="0">
                <a:solidFill>
                  <a:schemeClr val="bg1"/>
                </a:solidFill>
              </a:rPr>
              <a:t> then return to spiritual gifts </a:t>
            </a:r>
            <a:r>
              <a:rPr lang="en-US" sz="2800" dirty="0">
                <a:solidFill>
                  <a:schemeClr val="bg1"/>
                </a:solidFill>
              </a:rPr>
              <a:t>(1 Co.14)</a:t>
            </a:r>
            <a:endParaRPr 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Love is not a digression, but a necessary part of his teaching</a:t>
            </a:r>
          </a:p>
          <a:p>
            <a:pPr marL="227013" indent="-227013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	</a:t>
            </a:r>
            <a:r>
              <a:rPr lang="en-US" sz="3100" dirty="0">
                <a:solidFill>
                  <a:srgbClr val="FFFFCC"/>
                </a:solidFill>
              </a:rPr>
              <a:t>Some used spiritual gifts to show off; they forgot the most basic lesson:  </a:t>
            </a:r>
            <a:r>
              <a:rPr lang="en-US" sz="3100" dirty="0">
                <a:solidFill>
                  <a:schemeClr val="bg1"/>
                </a:solidFill>
              </a:rPr>
              <a:t>1 Co.10:31  </a:t>
            </a:r>
          </a:p>
          <a:p>
            <a:pPr marL="227013" indent="-227013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	</a:t>
            </a:r>
            <a:r>
              <a:rPr lang="en-US" sz="3100" dirty="0">
                <a:solidFill>
                  <a:srgbClr val="FFFFCC"/>
                </a:solidFill>
              </a:rPr>
              <a:t>Second basic lesson:  </a:t>
            </a:r>
            <a:r>
              <a:rPr lang="en-US" sz="3100" dirty="0">
                <a:solidFill>
                  <a:schemeClr val="bg1"/>
                </a:solidFill>
              </a:rPr>
              <a:t>yielding self for the good of others.  This is not mere forbear-</a:t>
            </a:r>
            <a:r>
              <a:rPr lang="en-US" sz="3100" dirty="0" err="1">
                <a:solidFill>
                  <a:schemeClr val="bg1"/>
                </a:solidFill>
              </a:rPr>
              <a:t>ance</a:t>
            </a:r>
            <a:r>
              <a:rPr lang="en-US" sz="3100" dirty="0">
                <a:solidFill>
                  <a:schemeClr val="bg1"/>
                </a:solidFill>
              </a:rPr>
              <a:t> or self-control, but love, greater than all gifts (v.13)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77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0218"/>
            <a:ext cx="8229600" cy="595745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Without love, everything else is nothing (1-3).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Greeks worshipped intellect . . 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Romans, power  </a:t>
            </a:r>
          </a:p>
          <a:p>
            <a:pPr marL="687388" lvl="2" indent="-2921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4675" algn="l"/>
              </a:tabLst>
            </a:pPr>
            <a:r>
              <a:rPr lang="en-US" sz="3100" dirty="0">
                <a:solidFill>
                  <a:srgbClr val="FFFFCC"/>
                </a:solidFill>
              </a:rPr>
              <a:t>Supernatural gifts / heroic acts mean nothing w/o love</a:t>
            </a:r>
          </a:p>
          <a:p>
            <a:pPr marL="0" indent="0">
              <a:spcAft>
                <a:spcPts val="0"/>
              </a:spcAft>
              <a:buNone/>
              <a:tabLst>
                <a:tab pos="574675" algn="l"/>
              </a:tabLst>
            </a:pPr>
            <a:r>
              <a:rPr lang="en-US" dirty="0">
                <a:solidFill>
                  <a:schemeClr val="bg1"/>
                </a:solidFill>
              </a:rPr>
              <a:t>KJV: charity (1611) – love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46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V.3, charity without charity?</a:t>
            </a:r>
          </a:p>
        </p:txBody>
      </p:sp>
    </p:spTree>
    <p:extLst>
      <p:ext uri="{BB962C8B-B14F-4D97-AF65-F5344CB8AC3E}">
        <p14:creationId xmlns:p14="http://schemas.microsoft.com/office/powerpoint/2010/main" val="308938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1. </a:t>
            </a:r>
            <a:r>
              <a:rPr lang="en-US" sz="3600" dirty="0">
                <a:solidFill>
                  <a:schemeClr val="bg1"/>
                </a:solidFill>
              </a:rPr>
              <a:t>Love suffers long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91" y="741264"/>
            <a:ext cx="8319155" cy="5659536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FFFFCC"/>
                </a:solidFill>
              </a:rPr>
              <a:t>Long-tempered; slow to anger, slow to take offense, to inflict punishment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FFFFCC"/>
                </a:solidFill>
              </a:rPr>
              <a:t>Used of God:  </a:t>
            </a:r>
            <a:r>
              <a:rPr lang="en-US" sz="3100" dirty="0">
                <a:solidFill>
                  <a:schemeClr val="bg1"/>
                </a:solidFill>
              </a:rPr>
              <a:t>1 Pt.3:20;  2 Pt.3:9, 15 </a:t>
            </a:r>
          </a:p>
          <a:p>
            <a:pPr marL="519113" lvl="1" indent="-2365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It is patience of injuries w/o paying back (though he has power).  Cf. Ja.1:19  </a:t>
            </a:r>
          </a:p>
          <a:p>
            <a:pPr marL="519113" lvl="1" indent="-2365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Patience is easy when everyone is kind to us   </a:t>
            </a:r>
          </a:p>
          <a:p>
            <a:pPr marL="519113" lvl="1" indent="-2365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2 Tim.3:10; are we an example?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1 K.21:1-2, Ahab</a:t>
            </a:r>
          </a:p>
        </p:txBody>
      </p:sp>
    </p:spTree>
    <p:extLst>
      <p:ext uri="{BB962C8B-B14F-4D97-AF65-F5344CB8AC3E}">
        <p14:creationId xmlns:p14="http://schemas.microsoft.com/office/powerpoint/2010/main" val="15845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2. </a:t>
            </a:r>
            <a:r>
              <a:rPr lang="en-US" sz="3600" dirty="0">
                <a:solidFill>
                  <a:schemeClr val="bg1"/>
                </a:solidFill>
              </a:rPr>
              <a:t>Love is kind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5953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Longsuffering is passive (does not retaliate); kindness is active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200" dirty="0">
                <a:solidFill>
                  <a:srgbClr val="FFFFCC"/>
                </a:solidFill>
              </a:rPr>
              <a:t>It’s one thing to endure offenses, another to show an enemy kindness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Kindness of God:  Ro.2:5; 11:22  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Mercy for worst sinner, 1 Tim.1:12-17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Kindness follows God’s example</a:t>
            </a:r>
          </a:p>
        </p:txBody>
      </p:sp>
    </p:spTree>
    <p:extLst>
      <p:ext uri="{BB962C8B-B14F-4D97-AF65-F5344CB8AC3E}">
        <p14:creationId xmlns:p14="http://schemas.microsoft.com/office/powerpoint/2010/main" val="334522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3. </a:t>
            </a:r>
            <a:r>
              <a:rPr lang="en-US" sz="3600" dirty="0">
                <a:solidFill>
                  <a:schemeClr val="bg1"/>
                </a:solidFill>
              </a:rPr>
              <a:t>Love does not envy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5953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Love does not envy another’s blessings.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Ro.1:29; 13:13</a:t>
            </a:r>
          </a:p>
          <a:p>
            <a:pPr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</a:rPr>
              <a:t>To desire good gifts to serve others is right (12:31)  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</a:rPr>
              <a:t>To envy others who have a gift is wrong.   1 Co.3:1 </a:t>
            </a:r>
          </a:p>
        </p:txBody>
      </p:sp>
    </p:spTree>
    <p:extLst>
      <p:ext uri="{BB962C8B-B14F-4D97-AF65-F5344CB8AC3E}">
        <p14:creationId xmlns:p14="http://schemas.microsoft.com/office/powerpoint/2010/main" val="420599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4. </a:t>
            </a:r>
            <a:r>
              <a:rPr lang="en-US" sz="3600" dirty="0">
                <a:solidFill>
                  <a:schemeClr val="bg1"/>
                </a:solidFill>
              </a:rPr>
              <a:t>Love does not parade itself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5953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Ostentatious boasting is the chief idea; braggart.  Love does not boast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Origen uses it especially of intellectual pride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Cicero negatively illustrates the word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Some in Corinth do good things for attention (1 Co.12:21-26)</a:t>
            </a: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2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5. </a:t>
            </a:r>
            <a:r>
              <a:rPr lang="en-US" sz="3600" dirty="0">
                <a:solidFill>
                  <a:schemeClr val="bg1"/>
                </a:solidFill>
              </a:rPr>
              <a:t>Love is not puffed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59536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sz="3200" dirty="0">
                <a:solidFill>
                  <a:schemeClr val="bg1"/>
                </a:solidFill>
              </a:rPr>
              <a:t>o puff oneself out like a pair of bellows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Logically follows does not parade itself  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1 Co.4:6, 18-19; 5:2; 8:1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</a:rPr>
              <a:t>“I a not a man like other men.  The laws of morality do not apply to me”</a:t>
            </a:r>
            <a:r>
              <a:rPr lang="en-US" sz="2400" dirty="0">
                <a:solidFill>
                  <a:schemeClr val="bg1"/>
                </a:solidFill>
              </a:rPr>
              <a:t> – Napoleon</a:t>
            </a: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3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6. </a:t>
            </a:r>
            <a:r>
              <a:rPr lang="en-US" sz="3600" dirty="0">
                <a:solidFill>
                  <a:schemeClr val="bg1"/>
                </a:solidFill>
              </a:rPr>
              <a:t>Love does not behave rudely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5953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Behave unmannerly.  Love has no bad man-</a:t>
            </a:r>
            <a:r>
              <a:rPr lang="en-US" sz="3100" dirty="0" err="1">
                <a:solidFill>
                  <a:schemeClr val="bg1"/>
                </a:solidFill>
              </a:rPr>
              <a:t>ners</a:t>
            </a:r>
            <a:r>
              <a:rPr lang="en-US" sz="3100" dirty="0">
                <a:solidFill>
                  <a:schemeClr val="bg1"/>
                </a:solidFill>
              </a:rPr>
              <a:t>; does not act dishonorably; it is tactful; it does nothing that would cause a blush 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Cf. Paul to Philemon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At Corinth, rich would not share (ch.11); tongue speakers promoted themselves (ch.12); women spoke out (ch.14) 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100" dirty="0">
                <a:solidFill>
                  <a:srgbClr val="FFFF99"/>
                </a:solidFill>
              </a:rPr>
              <a:t>They should have blushed </a:t>
            </a:r>
          </a:p>
        </p:txBody>
      </p:sp>
    </p:spTree>
    <p:extLst>
      <p:ext uri="{BB962C8B-B14F-4D97-AF65-F5344CB8AC3E}">
        <p14:creationId xmlns:p14="http://schemas.microsoft.com/office/powerpoint/2010/main" val="223375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1100</Words>
  <Application>Microsoft Office PowerPoint</Application>
  <PresentationFormat>On-screen Show (4:3)</PresentationFormat>
  <Paragraphs>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Wingdings</vt:lpstr>
      <vt:lpstr>1_Default Design</vt:lpstr>
      <vt:lpstr>PowerPoint Presentation</vt:lpstr>
      <vt:lpstr>PowerPoint Presentation</vt:lpstr>
      <vt:lpstr>PowerPoint Presentation</vt:lpstr>
      <vt:lpstr>1. Love suffers long</vt:lpstr>
      <vt:lpstr>2. Love is kind</vt:lpstr>
      <vt:lpstr>3. Love does not envy</vt:lpstr>
      <vt:lpstr>4. Love does not parade itself</vt:lpstr>
      <vt:lpstr>5. Love is not puffed up</vt:lpstr>
      <vt:lpstr>6. Love does not behave rudely</vt:lpstr>
      <vt:lpstr>7. Love does not seek its own</vt:lpstr>
      <vt:lpstr>8. Love is not provoked</vt:lpstr>
      <vt:lpstr>9. Love thinks no evil</vt:lpstr>
      <vt:lpstr>10. Love does not rejoice in iniquity</vt:lpstr>
      <vt:lpstr>11. Love rejoices in truth</vt:lpstr>
      <vt:lpstr>12. Love bears all things</vt:lpstr>
      <vt:lpstr>13. Love believes all things</vt:lpstr>
      <vt:lpstr>14. Love hopes all things</vt:lpstr>
      <vt:lpstr>15. Love endures all things</vt:lpstr>
      <vt:lpstr>Clement (Rome, AD 96)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31</cp:revision>
  <dcterms:created xsi:type="dcterms:W3CDTF">2006-09-18T21:36:30Z</dcterms:created>
  <dcterms:modified xsi:type="dcterms:W3CDTF">2022-04-02T12:31:24Z</dcterms:modified>
</cp:coreProperties>
</file>