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05" r:id="rId2"/>
    <p:sldId id="366" r:id="rId3"/>
    <p:sldId id="541" r:id="rId4"/>
    <p:sldId id="594" r:id="rId5"/>
    <p:sldId id="576" r:id="rId6"/>
    <p:sldId id="595" r:id="rId7"/>
    <p:sldId id="577" r:id="rId8"/>
    <p:sldId id="597" r:id="rId9"/>
    <p:sldId id="599" r:id="rId10"/>
    <p:sldId id="596" r:id="rId11"/>
    <p:sldId id="580" r:id="rId12"/>
    <p:sldId id="600" r:id="rId13"/>
    <p:sldId id="593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CC"/>
    <a:srgbClr val="CCFFCC"/>
    <a:srgbClr val="99FF33"/>
    <a:srgbClr val="FFFF99"/>
    <a:srgbClr val="FF9933"/>
    <a:srgbClr val="FFFF00"/>
    <a:srgbClr val="C0C0C0"/>
    <a:srgbClr val="FF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2623" autoAdjust="0"/>
    <p:restoredTop sz="94660"/>
  </p:normalViewPr>
  <p:slideViewPr>
    <p:cSldViewPr showGuides="1">
      <p:cViewPr varScale="1">
        <p:scale>
          <a:sx n="82" d="100"/>
          <a:sy n="82" d="100"/>
        </p:scale>
        <p:origin x="1152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4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6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0582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8264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8685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2535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04882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07707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64581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8549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629995" y="1600200"/>
            <a:ext cx="5888182" cy="14478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B05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00"/>
                </a:solidFill>
              </a:rPr>
              <a:t>Today, if you will</a:t>
            </a:r>
            <a:br>
              <a:rPr lang="en-US" sz="4000" dirty="0">
                <a:solidFill>
                  <a:srgbClr val="FFFF00"/>
                </a:solidFill>
              </a:rPr>
            </a:br>
            <a:r>
              <a:rPr lang="en-US" sz="4000" dirty="0">
                <a:solidFill>
                  <a:srgbClr val="FFFF00"/>
                </a:solidFill>
              </a:rPr>
              <a:t>hear His voice…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92B0882-CEC0-42AB-A83C-0387BB5A0CDC}"/>
              </a:ext>
            </a:extLst>
          </p:cNvPr>
          <p:cNvSpPr/>
          <p:nvPr/>
        </p:nvSpPr>
        <p:spPr>
          <a:xfrm>
            <a:off x="3581400" y="3200400"/>
            <a:ext cx="1981200" cy="457200"/>
          </a:xfrm>
          <a:prstGeom prst="round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Psalm 95</a:t>
            </a: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People tend to forget God’s works, </a:t>
            </a:r>
            <a:r>
              <a:rPr lang="en-US" altLang="en-US" sz="3600" dirty="0">
                <a:solidFill>
                  <a:schemeClr val="bg1"/>
                </a:solidFill>
              </a:rPr>
              <a:t>9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352472"/>
          </a:xfrm>
        </p:spPr>
        <p:txBody>
          <a:bodyPr/>
          <a:lstStyle/>
          <a:p>
            <a:pPr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How could anyone forget the Red Sea?</a:t>
            </a:r>
          </a:p>
          <a:p>
            <a:pPr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How could a Christian forget Calvary?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2 Pt.1</a:t>
            </a:r>
            <a:r>
              <a:rPr lang="en-US" sz="3100" baseline="300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9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For he who lacks these things is shortsighted, even to blindness, and has forgotten that he was cleansed from his old sins.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A34B6F9-8017-47D2-82E8-DD67ACCFD94B}"/>
              </a:ext>
            </a:extLst>
          </p:cNvPr>
          <p:cNvSpPr/>
          <p:nvPr/>
        </p:nvSpPr>
        <p:spPr>
          <a:xfrm>
            <a:off x="1051560" y="4419600"/>
            <a:ext cx="7040880" cy="12192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FF"/>
                </a:solidFill>
              </a:rPr>
              <a:t>What causes greater wonder –</a:t>
            </a:r>
            <a:br>
              <a:rPr lang="en-US" sz="3100" dirty="0">
                <a:solidFill>
                  <a:srgbClr val="CCFFFF"/>
                </a:solidFill>
              </a:rPr>
            </a:br>
            <a:r>
              <a:rPr lang="en-US" sz="3100" dirty="0">
                <a:solidFill>
                  <a:srgbClr val="CCFFFF"/>
                </a:solidFill>
              </a:rPr>
              <a:t>sinner’s apathy or Lord’s patience?</a:t>
            </a:r>
          </a:p>
        </p:txBody>
      </p:sp>
    </p:spTree>
    <p:extLst>
      <p:ext uri="{BB962C8B-B14F-4D97-AF65-F5344CB8AC3E}">
        <p14:creationId xmlns:p14="http://schemas.microsoft.com/office/powerpoint/2010/main" val="94657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We are easily deceived, </a:t>
            </a:r>
            <a:r>
              <a:rPr lang="en-US" altLang="en-US" sz="3600" dirty="0">
                <a:solidFill>
                  <a:schemeClr val="bg1"/>
                </a:solidFill>
              </a:rPr>
              <a:t>10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5504872"/>
          </a:xfrm>
        </p:spPr>
        <p:txBody>
          <a:bodyPr/>
          <a:lstStyle/>
          <a:p>
            <a:pPr marL="341313" marR="0" indent="-341313">
              <a:spcBef>
                <a:spcPts val="0"/>
              </a:spcBef>
              <a:spcAft>
                <a:spcPts val="12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Self-deception is worst kind.  “I have many years to prepare”</a:t>
            </a:r>
          </a:p>
          <a:p>
            <a:pPr marL="40005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▪ </a:t>
            </a:r>
            <a:r>
              <a:rPr lang="en-US" alt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Forty years I was grieved </a:t>
            </a: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(disgusted)</a:t>
            </a:r>
          </a:p>
          <a:p>
            <a:pPr marL="631825" lvl="1" indent="-231775">
              <a:spcBef>
                <a:spcPts val="0"/>
              </a:spcBef>
              <a:spcAft>
                <a:spcPts val="900"/>
              </a:spcAft>
              <a:buNone/>
              <a:tabLst>
                <a:tab pos="914400" algn="l"/>
              </a:tabLst>
            </a:pP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▪ </a:t>
            </a:r>
            <a:r>
              <a:rPr lang="en-US" alt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Forty years after Lord’s ascension, </a:t>
            </a: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God cut off entire Jewish nation, A.D. 70</a:t>
            </a:r>
          </a:p>
          <a:p>
            <a:pPr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Many deceive their </a:t>
            </a:r>
            <a:r>
              <a:rPr lang="en-US" altLang="en-US" sz="3100" u="sng" dirty="0">
                <a:solidFill>
                  <a:schemeClr val="bg1"/>
                </a:solidFill>
              </a:rPr>
              <a:t>own</a:t>
            </a:r>
            <a:r>
              <a:rPr lang="en-US" altLang="en-US" sz="3100" dirty="0">
                <a:solidFill>
                  <a:schemeClr val="bg1"/>
                </a:solidFill>
              </a:rPr>
              <a:t> hearts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Some are deceived because of others.  Mt.22</a:t>
            </a:r>
            <a:r>
              <a:rPr lang="en-US" altLang="en-US" sz="3100" baseline="30000" dirty="0">
                <a:solidFill>
                  <a:schemeClr val="bg1"/>
                </a:solidFill>
              </a:rPr>
              <a:t>29 </a:t>
            </a:r>
            <a:r>
              <a:rPr lang="en-US" altLang="en-US" sz="3100" dirty="0">
                <a:solidFill>
                  <a:srgbClr val="FFFFCC"/>
                </a:solidFill>
              </a:rPr>
              <a:t>“You are mistaken, not knowing the Scriptures nor the power of God.” </a:t>
            </a:r>
          </a:p>
        </p:txBody>
      </p:sp>
    </p:spTree>
    <p:extLst>
      <p:ext uri="{BB962C8B-B14F-4D97-AF65-F5344CB8AC3E}">
        <p14:creationId xmlns:p14="http://schemas.microsoft.com/office/powerpoint/2010/main" val="35380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God’s wrath is real, </a:t>
            </a:r>
            <a:r>
              <a:rPr lang="en-US" altLang="en-US" sz="3600" dirty="0">
                <a:solidFill>
                  <a:schemeClr val="bg1"/>
                </a:solidFill>
              </a:rPr>
              <a:t>11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5504872"/>
          </a:xfrm>
        </p:spPr>
        <p:txBody>
          <a:bodyPr/>
          <a:lstStyle/>
          <a:p>
            <a:pPr marL="341313" marR="0" indent="-341313">
              <a:spcBef>
                <a:spcPts val="0"/>
              </a:spcBef>
              <a:spcAft>
                <a:spcPts val="120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He swore </a:t>
            </a:r>
            <a:r>
              <a:rPr lang="en-US" altLang="en-US" sz="3100" dirty="0">
                <a:solidFill>
                  <a:schemeClr val="bg1"/>
                </a:solidFill>
              </a:rPr>
              <a:t>– certainty of verdict.</a:t>
            </a:r>
          </a:p>
          <a:p>
            <a:pPr marL="741363" lvl="1" indent="-341313">
              <a:spcBef>
                <a:spcPts val="0"/>
              </a:spcBef>
              <a:spcAft>
                <a:spcPts val="12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NT teaching on eternal hell.</a:t>
            </a:r>
          </a:p>
          <a:p>
            <a:pPr marL="341313" marR="0" indent="-341313">
              <a:spcBef>
                <a:spcPts val="0"/>
              </a:spcBef>
              <a:spcAft>
                <a:spcPts val="120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The rest </a:t>
            </a:r>
            <a:r>
              <a:rPr lang="en-US" altLang="en-US" sz="3100" dirty="0">
                <a:solidFill>
                  <a:schemeClr val="bg1"/>
                </a:solidFill>
              </a:rPr>
              <a:t>– originally, Canaan (Josh.23:1).</a:t>
            </a:r>
          </a:p>
          <a:p>
            <a:pPr marL="741363" lvl="1" indent="-341313">
              <a:spcBef>
                <a:spcPts val="0"/>
              </a:spcBef>
              <a:spcAft>
                <a:spcPts val="12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As David wrote, Israel had received Canaan, but were in danger of losing true rest in heaven (Canaan was a type).</a:t>
            </a:r>
          </a:p>
          <a:p>
            <a:pPr marL="741363" lvl="1" indent="-341313">
              <a:spcBef>
                <a:spcPts val="0"/>
              </a:spcBef>
              <a:spcAft>
                <a:spcPts val="12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Hb.4: </a:t>
            </a:r>
            <a:r>
              <a:rPr lang="en-US" altLang="en-US" sz="3100" dirty="0">
                <a:solidFill>
                  <a:srgbClr val="CCFFFF"/>
                </a:solidFill>
              </a:rPr>
              <a:t>rest beyond anything Joshua won.</a:t>
            </a:r>
          </a:p>
        </p:txBody>
      </p:sp>
    </p:spTree>
    <p:extLst>
      <p:ext uri="{BB962C8B-B14F-4D97-AF65-F5344CB8AC3E}">
        <p14:creationId xmlns:p14="http://schemas.microsoft.com/office/powerpoint/2010/main" val="68153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Heb.3:7-11 </a:t>
            </a:r>
            <a:r>
              <a:rPr lang="en-US" altLang="en-US" sz="3400" dirty="0">
                <a:solidFill>
                  <a:schemeClr val="bg1"/>
                </a:solidFill>
              </a:rPr>
              <a:t>(David, 4:7)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762000"/>
            <a:ext cx="8305800" cy="5581072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NT Parallel: A relapse from Christ into Judaism would recall the apostasy of Israel who turned back in their hearts to Egypt…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It would not be a mere return to a previous belief, but another apostasy that would sever their relationship with God.</a:t>
            </a:r>
          </a:p>
          <a:p>
            <a:pPr marL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Hb.3:12</a:t>
            </a:r>
            <a:endParaRPr lang="en-US" altLang="en-US" sz="3100" dirty="0">
              <a:solidFill>
                <a:srgbClr val="CCFF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296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5203" y="609600"/>
            <a:ext cx="6039895" cy="990600"/>
          </a:xfrm>
          <a:solidFill>
            <a:schemeClr val="tx1">
              <a:lumMod val="95000"/>
              <a:lumOff val="5000"/>
            </a:schemeClr>
          </a:solidFill>
          <a:ln>
            <a:solidFill>
              <a:srgbClr val="0070C0"/>
            </a:solidFill>
          </a:ln>
          <a:effectLst/>
        </p:spPr>
        <p:txBody>
          <a:bodyPr anchor="ctr" anchorCtr="0"/>
          <a:lstStyle/>
          <a:p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Worship God, </a:t>
            </a:r>
            <a:r>
              <a:rPr lang="en-US" sz="32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1-2</a:t>
            </a:r>
            <a:endParaRPr lang="en-US" sz="30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865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Sing to the Lord, </a:t>
            </a:r>
            <a:r>
              <a:rPr lang="en-US" altLang="en-US" sz="32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72128"/>
            <a:ext cx="8229600" cy="5504872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Shout joyfully, </a:t>
            </a:r>
            <a:r>
              <a:rPr lang="en-US" altLang="en-US" sz="3100" dirty="0">
                <a:solidFill>
                  <a:schemeClr val="bg1"/>
                </a:solidFill>
              </a:rPr>
              <a:t>1 (2) … with psalms (songs of praise).   Praise (enthusiasm) + shout (earnestness of heart)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To the L</a:t>
            </a:r>
            <a:r>
              <a:rPr lang="en-US" altLang="en-US" sz="2600" dirty="0">
                <a:solidFill>
                  <a:srgbClr val="FFFFCC"/>
                </a:solidFill>
              </a:rPr>
              <a:t>ORD.</a:t>
            </a:r>
            <a:r>
              <a:rPr lang="en-US" altLang="en-US" sz="3100" dirty="0">
                <a:solidFill>
                  <a:schemeClr val="bg1"/>
                </a:solidFill>
              </a:rPr>
              <a:t>   Ep.5:19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Come before His presence with thanks-giving.</a:t>
            </a:r>
            <a:r>
              <a:rPr lang="en-US" altLang="en-US" sz="3100" dirty="0">
                <a:solidFill>
                  <a:schemeClr val="bg1"/>
                </a:solidFill>
              </a:rPr>
              <a:t>   Lk.17:12-19</a:t>
            </a:r>
          </a:p>
        </p:txBody>
      </p:sp>
    </p:spTree>
    <p:extLst>
      <p:ext uri="{BB962C8B-B14F-4D97-AF65-F5344CB8AC3E}">
        <p14:creationId xmlns:p14="http://schemas.microsoft.com/office/powerpoint/2010/main" val="3893306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6219" y="609600"/>
            <a:ext cx="4537863" cy="533400"/>
          </a:xfr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Worship God, 1-2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7F841C4-61E5-4966-A6B6-866A00DD89B5}"/>
              </a:ext>
            </a:extLst>
          </p:cNvPr>
          <p:cNvSpPr txBox="1">
            <a:spLocks/>
          </p:cNvSpPr>
          <p:nvPr/>
        </p:nvSpPr>
        <p:spPr bwMode="auto">
          <a:xfrm>
            <a:off x="1552281" y="1295400"/>
            <a:ext cx="6039895" cy="990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0070C0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Why Worship God? </a:t>
            </a:r>
            <a:r>
              <a:rPr lang="en-US" sz="32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3-7c</a:t>
            </a:r>
            <a:endParaRPr lang="en-US" sz="30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730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6019800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FF"/>
                </a:solidFill>
              </a:rPr>
              <a:t>The L</a:t>
            </a:r>
            <a:r>
              <a:rPr lang="en-US" altLang="en-US" sz="2600" dirty="0">
                <a:solidFill>
                  <a:srgbClr val="CCFFFF"/>
                </a:solidFill>
              </a:rPr>
              <a:t>ORD</a:t>
            </a:r>
            <a:r>
              <a:rPr lang="en-US" altLang="en-US" sz="3100" dirty="0">
                <a:solidFill>
                  <a:srgbClr val="CCFFFF"/>
                </a:solidFill>
              </a:rPr>
              <a:t> is great God / King, </a:t>
            </a:r>
            <a:r>
              <a:rPr lang="en-US" altLang="en-US" sz="3100" dirty="0">
                <a:solidFill>
                  <a:schemeClr val="bg1"/>
                </a:solidFill>
              </a:rPr>
              <a:t>3.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To other nations: He was local deity of small nation.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FF"/>
                </a:solidFill>
              </a:rPr>
              <a:t>In His hand…deep places of earth, </a:t>
            </a:r>
            <a:r>
              <a:rPr lang="en-US" altLang="en-US" sz="3100" dirty="0">
                <a:solidFill>
                  <a:schemeClr val="bg1"/>
                </a:solidFill>
              </a:rPr>
              <a:t>4.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Col.1:17, </a:t>
            </a:r>
            <a:r>
              <a:rPr lang="en-US" altLang="en-US" sz="3100" dirty="0">
                <a:solidFill>
                  <a:srgbClr val="FFFFCC"/>
                </a:solidFill>
              </a:rPr>
              <a:t>And He is before all things, and in Him all things consist.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FF"/>
                </a:solidFill>
              </a:rPr>
              <a:t>The sea is His… </a:t>
            </a:r>
            <a:r>
              <a:rPr lang="en-US" altLang="en-US" sz="3100" dirty="0">
                <a:solidFill>
                  <a:schemeClr val="bg1"/>
                </a:solidFill>
              </a:rPr>
              <a:t>5.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FF"/>
                </a:solidFill>
              </a:rPr>
              <a:t>He is our Maker, our God,</a:t>
            </a:r>
            <a:r>
              <a:rPr lang="en-US" altLang="en-US" sz="3100" dirty="0">
                <a:solidFill>
                  <a:schemeClr val="bg1"/>
                </a:solidFill>
              </a:rPr>
              <a:t> 6-7.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His people / His sheep, 7.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Ro.14:11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70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6219" y="609600"/>
            <a:ext cx="4537863" cy="533400"/>
          </a:xfr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Worship God, 1-2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7F841C4-61E5-4966-A6B6-866A00DD89B5}"/>
              </a:ext>
            </a:extLst>
          </p:cNvPr>
          <p:cNvSpPr txBox="1">
            <a:spLocks/>
          </p:cNvSpPr>
          <p:nvPr/>
        </p:nvSpPr>
        <p:spPr bwMode="auto">
          <a:xfrm>
            <a:off x="1552281" y="1990627"/>
            <a:ext cx="6039895" cy="990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0070C0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</a:t>
            </a:r>
            <a: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Warning, </a:t>
            </a:r>
            <a:r>
              <a:rPr lang="en-US" sz="32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7d-11</a:t>
            </a:r>
            <a:endParaRPr lang="en-US" sz="30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EB8EADC-345C-454D-A257-30B9DCFCFF3F}"/>
              </a:ext>
            </a:extLst>
          </p:cNvPr>
          <p:cNvSpPr txBox="1">
            <a:spLocks/>
          </p:cNvSpPr>
          <p:nvPr/>
        </p:nvSpPr>
        <p:spPr bwMode="auto">
          <a:xfrm>
            <a:off x="2304854" y="1295400"/>
            <a:ext cx="4537863" cy="533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Why Worship God?  3-7c</a:t>
            </a:r>
          </a:p>
        </p:txBody>
      </p:sp>
    </p:spTree>
    <p:extLst>
      <p:ext uri="{BB962C8B-B14F-4D97-AF65-F5344CB8AC3E}">
        <p14:creationId xmlns:p14="http://schemas.microsoft.com/office/powerpoint/2010/main" val="3945403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Hear His voice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19728"/>
            <a:ext cx="8229600" cy="5504872"/>
          </a:xfrm>
        </p:spPr>
        <p:txBody>
          <a:bodyPr/>
          <a:lstStyle/>
          <a:p>
            <a:pPr marL="0" indent="0">
              <a:spcAft>
                <a:spcPts val="40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NOT audible speech (as 1 Sm.3)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God has spoken in various ways, Hb.1:1</a:t>
            </a:r>
          </a:p>
          <a:p>
            <a:pPr marL="0" indent="0" defTabSz="227013">
              <a:spcAft>
                <a:spcPts val="400"/>
              </a:spcAft>
              <a:buNone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n-US" sz="2400" dirty="0">
                <a:solidFill>
                  <a:srgbClr val="99FF33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1. </a:t>
            </a:r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Creation,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Ps.19:1-4</a:t>
            </a:r>
          </a:p>
          <a:p>
            <a:pPr marL="0" indent="0" defTabSz="227013">
              <a:spcAft>
                <a:spcPts val="400"/>
              </a:spcAft>
              <a:buNone/>
            </a:pPr>
            <a:r>
              <a:rPr lang="en-US" sz="2400" dirty="0">
                <a:solidFill>
                  <a:srgbClr val="99FF33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	2. </a:t>
            </a:r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Providence,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Ps.8:3-5</a:t>
            </a:r>
          </a:p>
          <a:p>
            <a:pPr marL="0" indent="0" defTabSz="227013">
              <a:spcAft>
                <a:spcPts val="400"/>
              </a:spcAft>
              <a:buNone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n-US" sz="2400" dirty="0">
                <a:solidFill>
                  <a:srgbClr val="99FF33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3. </a:t>
            </a:r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Conscience,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Ro.2:14-15</a:t>
            </a:r>
          </a:p>
          <a:p>
            <a:pPr marL="0" indent="0" defTabSz="227013">
              <a:spcAft>
                <a:spcPts val="200"/>
              </a:spcAft>
              <a:buNone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n-US" sz="2400" dirty="0">
                <a:solidFill>
                  <a:srgbClr val="99FF33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4. </a:t>
            </a:r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Written word, 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Ac.13:15 . . . 13:27</a:t>
            </a:r>
          </a:p>
          <a:p>
            <a:pPr lvl="1" defTabSz="227013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Hb.1:1-2, Son.  3:7, </a:t>
            </a:r>
            <a:r>
              <a:rPr lang="en-US" sz="3100" u="sng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hear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His voice.</a:t>
            </a:r>
          </a:p>
          <a:p>
            <a:pPr lvl="1" defTabSz="227013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Mt.17:5</a:t>
            </a:r>
          </a:p>
          <a:p>
            <a:pPr marL="0" indent="0" defTabSz="227013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5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n-US" sz="2400" dirty="0">
                <a:solidFill>
                  <a:srgbClr val="99FF33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5.</a:t>
            </a:r>
            <a:r>
              <a:rPr lang="en-US" sz="35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Lives, 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2 Co.3:2-3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742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2 Co.3:2-3 paraphrased</a:t>
            </a:r>
            <a:endParaRPr lang="en-US" altLang="en-US" sz="3200" dirty="0">
              <a:solidFill>
                <a:srgbClr val="FFFFCC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504872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3100" baseline="30000" dirty="0">
                <a:solidFill>
                  <a:srgbClr val="CCFFCC"/>
                </a:solidFill>
                <a:cs typeface="Calibri" panose="020F0502020204030204" pitchFamily="34" charset="0"/>
              </a:rPr>
              <a:t>2</a:t>
            </a: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you are our letter, written in our hearts for everyone to read and understand.   </a:t>
            </a:r>
            <a:r>
              <a:rPr lang="en-US" altLang="en-US" sz="3100" baseline="30000" dirty="0">
                <a:solidFill>
                  <a:srgbClr val="CCFFCC"/>
                </a:solidFill>
                <a:cs typeface="Calibri" panose="020F0502020204030204" pitchFamily="34" charset="0"/>
              </a:rPr>
              <a:t>3</a:t>
            </a: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You are a letter written by Christ, delivered by us.  You are not written with pen and ink or on stone tablets, but on our hearts by the Spirit of God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  <a:cs typeface="Calibri" panose="020F0502020204030204" pitchFamily="34" charset="0"/>
              </a:rPr>
              <a:t>Can people look at us and see a </a:t>
            </a:r>
            <a:r>
              <a:rPr lang="en-US" altLang="en-US" sz="3100" dirty="0" err="1">
                <a:solidFill>
                  <a:srgbClr val="CCFFCC"/>
                </a:solidFill>
                <a:cs typeface="Calibri" panose="020F0502020204030204" pitchFamily="34" charset="0"/>
              </a:rPr>
              <a:t>recom-mendation</a:t>
            </a:r>
            <a:r>
              <a:rPr lang="en-US" altLang="en-US" sz="3100" dirty="0">
                <a:solidFill>
                  <a:srgbClr val="CCFFCC"/>
                </a:solidFill>
                <a:cs typeface="Calibri" panose="020F0502020204030204" pitchFamily="34" charset="0"/>
              </a:rPr>
              <a:t> for the gospel?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  <a:cs typeface="Calibri" panose="020F0502020204030204" pitchFamily="34" charset="0"/>
              </a:rPr>
              <a:t>. . . or just look surprised?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32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Today, </a:t>
            </a:r>
            <a:r>
              <a:rPr lang="en-US" altLang="en-US" sz="3600" dirty="0">
                <a:solidFill>
                  <a:schemeClr val="bg1"/>
                </a:solidFill>
              </a:rPr>
              <a:t>7d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19728"/>
            <a:ext cx="8229600" cy="5504872"/>
          </a:xfrm>
        </p:spPr>
        <p:txBody>
          <a:bodyPr/>
          <a:lstStyle/>
          <a:p>
            <a:pPr marL="0" indent="0">
              <a:spcAft>
                <a:spcPts val="40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Not tomorrow.   Suggests urgency.   Why?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sz="3600" dirty="0">
                <a:solidFill>
                  <a:srgbClr val="FFFF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Delay hardens us</a:t>
            </a:r>
            <a:r>
              <a:rPr lang="en-US" sz="3100" dirty="0">
                <a:solidFill>
                  <a:srgbClr val="FFFF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8</a:t>
            </a:r>
          </a:p>
          <a:p>
            <a:pPr marL="0" indent="0" defTabSz="395288">
              <a:spcAft>
                <a:spcPts val="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	1 Tim.4:1-2</a:t>
            </a:r>
          </a:p>
          <a:p>
            <a:pPr marL="0" indent="0" defTabSz="395288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		</a:t>
            </a:r>
            <a:r>
              <a:rPr lang="en-US" dirty="0">
                <a:solidFill>
                  <a:srgbClr val="CC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Every time we sin without repenting, our 			hearts grow harder, making the next sin 				easier to embrace.</a:t>
            </a:r>
          </a:p>
          <a:p>
            <a:pPr marL="0" indent="0" defTabSz="395288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	The facts: </a:t>
            </a:r>
          </a:p>
          <a:p>
            <a:pPr marL="0" indent="0" defTabSz="395288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	</a:t>
            </a:r>
            <a:endParaRPr lang="en-US" altLang="en-US" dirty="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EBC8B64-3BCB-45CD-B170-C794E7B63D5C}"/>
              </a:ext>
            </a:extLst>
          </p:cNvPr>
          <p:cNvSpPr/>
          <p:nvPr/>
        </p:nvSpPr>
        <p:spPr>
          <a:xfrm>
            <a:off x="838200" y="4800600"/>
            <a:ext cx="3657600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baseline="30000" dirty="0">
                <a:solidFill>
                  <a:srgbClr val="FFC000"/>
                </a:solidFill>
              </a:rPr>
              <a:t>1</a:t>
            </a:r>
            <a:r>
              <a:rPr lang="en-US" sz="3100" dirty="0"/>
              <a:t>Life is fleeting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CF7527-25B1-47A9-B219-90A8A665C8FD}"/>
              </a:ext>
            </a:extLst>
          </p:cNvPr>
          <p:cNvSpPr/>
          <p:nvPr/>
        </p:nvSpPr>
        <p:spPr>
          <a:xfrm>
            <a:off x="838200" y="5486400"/>
            <a:ext cx="3657600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baseline="30000" dirty="0">
                <a:solidFill>
                  <a:srgbClr val="FFC000"/>
                </a:solidFill>
              </a:rPr>
              <a:t>2</a:t>
            </a:r>
            <a:r>
              <a:rPr lang="en-US" sz="3100" dirty="0"/>
              <a:t>Life is uncertain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572C4D-0523-4731-BD76-83433C9E054B}"/>
              </a:ext>
            </a:extLst>
          </p:cNvPr>
          <p:cNvSpPr/>
          <p:nvPr/>
        </p:nvSpPr>
        <p:spPr>
          <a:xfrm>
            <a:off x="4648200" y="4800600"/>
            <a:ext cx="3657600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baseline="30000" dirty="0">
                <a:solidFill>
                  <a:srgbClr val="FFC000"/>
                </a:solidFill>
              </a:rPr>
              <a:t>3</a:t>
            </a:r>
            <a:r>
              <a:rPr lang="en-US" sz="3100" dirty="0"/>
              <a:t>Sin hardens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DE01FD-AE78-44EA-BCB5-4931502E7F3F}"/>
              </a:ext>
            </a:extLst>
          </p:cNvPr>
          <p:cNvSpPr/>
          <p:nvPr/>
        </p:nvSpPr>
        <p:spPr>
          <a:xfrm>
            <a:off x="4648200" y="5486400"/>
            <a:ext cx="3657600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baseline="30000" dirty="0">
                <a:solidFill>
                  <a:srgbClr val="FFC000"/>
                </a:solidFill>
              </a:rPr>
              <a:t>2</a:t>
            </a:r>
            <a:r>
              <a:rPr lang="en-US" sz="3100" dirty="0"/>
              <a:t>Death ends opp.</a:t>
            </a:r>
          </a:p>
        </p:txBody>
      </p:sp>
    </p:spTree>
    <p:extLst>
      <p:ext uri="{BB962C8B-B14F-4D97-AF65-F5344CB8AC3E}">
        <p14:creationId xmlns:p14="http://schemas.microsoft.com/office/powerpoint/2010/main" val="3166330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6432</TotalTime>
  <Words>679</Words>
  <Application>Microsoft Office PowerPoint</Application>
  <PresentationFormat>On-screen Show (4:3)</PresentationFormat>
  <Paragraphs>75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Courier New</vt:lpstr>
      <vt:lpstr>Verdana</vt:lpstr>
      <vt:lpstr>Wingdings</vt:lpstr>
      <vt:lpstr>Default Design</vt:lpstr>
      <vt:lpstr>PowerPoint Presentation</vt:lpstr>
      <vt:lpstr>I. Worship God, 1-2</vt:lpstr>
      <vt:lpstr>Sing to the Lord, 1</vt:lpstr>
      <vt:lpstr>I. Worship God, 1-2</vt:lpstr>
      <vt:lpstr>PowerPoint Presentation</vt:lpstr>
      <vt:lpstr>I. Worship God, 1-2</vt:lpstr>
      <vt:lpstr>Hear His voice</vt:lpstr>
      <vt:lpstr>2 Co.3:2-3 paraphrased</vt:lpstr>
      <vt:lpstr>Today, 7d</vt:lpstr>
      <vt:lpstr>People tend to forget God’s works, 9</vt:lpstr>
      <vt:lpstr>We are easily deceived, 10</vt:lpstr>
      <vt:lpstr>God’s wrath is real, 11</vt:lpstr>
      <vt:lpstr>Heb.3:7-11 (David, 4:7)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Ty Johnson</cp:lastModifiedBy>
  <cp:revision>568</cp:revision>
  <dcterms:created xsi:type="dcterms:W3CDTF">2004-01-08T21:08:14Z</dcterms:created>
  <dcterms:modified xsi:type="dcterms:W3CDTF">2022-05-09T01:36:03Z</dcterms:modified>
</cp:coreProperties>
</file>