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1"/>
  </p:notesMasterIdLst>
  <p:sldIdLst>
    <p:sldId id="305" r:id="rId3"/>
    <p:sldId id="624" r:id="rId4"/>
    <p:sldId id="625" r:id="rId5"/>
    <p:sldId id="626" r:id="rId6"/>
    <p:sldId id="627" r:id="rId7"/>
    <p:sldId id="580" r:id="rId8"/>
    <p:sldId id="569" r:id="rId9"/>
    <p:sldId id="628" r:id="rId10"/>
    <p:sldId id="629" r:id="rId11"/>
    <p:sldId id="610" r:id="rId12"/>
    <p:sldId id="637" r:id="rId13"/>
    <p:sldId id="630" r:id="rId14"/>
    <p:sldId id="631" r:id="rId15"/>
    <p:sldId id="632" r:id="rId16"/>
    <p:sldId id="623" r:id="rId17"/>
    <p:sldId id="633" r:id="rId18"/>
    <p:sldId id="638" r:id="rId19"/>
    <p:sldId id="63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FFFF99"/>
    <a:srgbClr val="CCFFCC"/>
    <a:srgbClr val="FFCC00"/>
    <a:srgbClr val="99FF33"/>
    <a:srgbClr val="FF3300"/>
    <a:srgbClr val="C0C0C0"/>
    <a:srgbClr val="EAEAE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2" d="100"/>
          <a:sy n="82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7/2/2022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32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324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726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677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215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25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7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51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35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879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7249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905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23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3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70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2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7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16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32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40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8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6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7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371600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and Sight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381000"/>
            <a:ext cx="8305800" cy="6096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u="sng" dirty="0">
                <a:solidFill>
                  <a:srgbClr val="CCFFCC"/>
                </a:solidFill>
              </a:rPr>
              <a:t>Paganism</a:t>
            </a:r>
            <a:r>
              <a:rPr lang="en-US" altLang="en-US" sz="3100" dirty="0">
                <a:solidFill>
                  <a:srgbClr val="CCFFCC"/>
                </a:solidFill>
              </a:rPr>
              <a:t>: </a:t>
            </a:r>
            <a:r>
              <a:rPr lang="en-US" altLang="en-US" sz="3100" dirty="0">
                <a:solidFill>
                  <a:schemeClr val="bg1"/>
                </a:solidFill>
              </a:rPr>
              <a:t>religion of senses; satisfies lusts.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Ro.1:29-32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u="sng" dirty="0">
                <a:solidFill>
                  <a:srgbClr val="CCFFCC"/>
                </a:solidFill>
              </a:rPr>
              <a:t>Rationalism</a:t>
            </a:r>
            <a:r>
              <a:rPr lang="en-US" altLang="en-US" sz="3100" dirty="0">
                <a:solidFill>
                  <a:srgbClr val="CCFFCC"/>
                </a:solidFill>
              </a:rPr>
              <a:t>: </a:t>
            </a:r>
            <a:r>
              <a:rPr lang="en-US" altLang="en-US" sz="3100" dirty="0">
                <a:solidFill>
                  <a:schemeClr val="bg1"/>
                </a:solidFill>
              </a:rPr>
              <a:t>religion of reason; may deplore consequences of sin, but has no remedy.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Co.1:18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u="sng" dirty="0">
                <a:solidFill>
                  <a:srgbClr val="CCFFCC"/>
                </a:solidFill>
              </a:rPr>
              <a:t>Christianity</a:t>
            </a:r>
            <a:r>
              <a:rPr lang="en-US" altLang="en-US" sz="3100" dirty="0">
                <a:solidFill>
                  <a:srgbClr val="CCFFCC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religion of faith.  Jn.18:36.  Ac.9:6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Mt.16:24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 want to turn Lord’s religion into paganism (</a:t>
            </a:r>
            <a:r>
              <a:rPr lang="en-US" altLang="en-US" sz="3100" i="1" dirty="0">
                <a:solidFill>
                  <a:schemeClr val="bg1"/>
                </a:solidFill>
              </a:rPr>
              <a:t>what I like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Recreation . . . Music . . .  (1 Co.9:16)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Col.2:8 … 3:17</a:t>
            </a:r>
          </a:p>
        </p:txBody>
      </p:sp>
    </p:spTree>
    <p:extLst>
      <p:ext uri="{BB962C8B-B14F-4D97-AF65-F5344CB8AC3E}">
        <p14:creationId xmlns:p14="http://schemas.microsoft.com/office/powerpoint/2010/main" val="294760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  <a:solidFill>
            <a:schemeClr val="tx1"/>
          </a:solidFill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</a:rPr>
              <a:t>Colossians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19800"/>
          </a:xfrm>
          <a:solidFill>
            <a:schemeClr val="tx1"/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aseline="30000" dirty="0">
                <a:solidFill>
                  <a:srgbClr val="CCFFFF"/>
                </a:solidFill>
              </a:rPr>
              <a:t>8</a:t>
            </a:r>
            <a:r>
              <a:rPr lang="en-US" sz="3000" dirty="0">
                <a:solidFill>
                  <a:schemeClr val="bg1"/>
                </a:solidFill>
              </a:rPr>
              <a:t> Beware lest anyone cheat you through </a:t>
            </a:r>
            <a:r>
              <a:rPr lang="en-US" sz="3000" dirty="0" err="1">
                <a:solidFill>
                  <a:srgbClr val="CCFFCC"/>
                </a:solidFill>
              </a:rPr>
              <a:t>philo</a:t>
            </a:r>
            <a:r>
              <a:rPr lang="en-US" sz="3000" dirty="0">
                <a:solidFill>
                  <a:srgbClr val="CCFFCC"/>
                </a:solidFill>
              </a:rPr>
              <a:t>-sophy</a:t>
            </a:r>
            <a:r>
              <a:rPr lang="en-US" sz="3000" dirty="0">
                <a:solidFill>
                  <a:schemeClr val="bg1"/>
                </a:solidFill>
              </a:rPr>
              <a:t> and </a:t>
            </a:r>
            <a:r>
              <a:rPr lang="en-US" sz="3000" dirty="0">
                <a:solidFill>
                  <a:srgbClr val="CCFFCC"/>
                </a:solidFill>
              </a:rPr>
              <a:t>empty deceit</a:t>
            </a:r>
            <a:r>
              <a:rPr lang="en-US" sz="3000" dirty="0">
                <a:solidFill>
                  <a:schemeClr val="bg1"/>
                </a:solidFill>
              </a:rPr>
              <a:t>, according to the </a:t>
            </a:r>
            <a:r>
              <a:rPr lang="en-US" sz="3000" dirty="0" err="1">
                <a:solidFill>
                  <a:srgbClr val="CCFFCC"/>
                </a:solidFill>
              </a:rPr>
              <a:t>tradi-tion</a:t>
            </a:r>
            <a:r>
              <a:rPr lang="en-US" sz="3000" dirty="0">
                <a:solidFill>
                  <a:srgbClr val="CCFFCC"/>
                </a:solidFill>
              </a:rPr>
              <a:t> of men</a:t>
            </a:r>
            <a:r>
              <a:rPr lang="en-US" sz="3000" dirty="0">
                <a:solidFill>
                  <a:schemeClr val="bg1"/>
                </a:solidFill>
              </a:rPr>
              <a:t>, according to the basic principles of the </a:t>
            </a:r>
            <a:r>
              <a:rPr lang="en-US" sz="3000" dirty="0">
                <a:solidFill>
                  <a:srgbClr val="CCFFCC"/>
                </a:solidFill>
              </a:rPr>
              <a:t>world</a:t>
            </a:r>
            <a:r>
              <a:rPr lang="en-US" sz="3000" dirty="0">
                <a:solidFill>
                  <a:schemeClr val="bg1"/>
                </a:solidFill>
              </a:rPr>
              <a:t>, and </a:t>
            </a:r>
            <a:r>
              <a:rPr lang="en-US" sz="3000" dirty="0">
                <a:solidFill>
                  <a:srgbClr val="CCFFCC"/>
                </a:solidFill>
              </a:rPr>
              <a:t>not</a:t>
            </a:r>
            <a:r>
              <a:rPr lang="en-US" sz="3000" dirty="0">
                <a:solidFill>
                  <a:schemeClr val="bg1"/>
                </a:solidFill>
              </a:rPr>
              <a:t> according to Christ.   </a:t>
            </a:r>
            <a:r>
              <a:rPr lang="en-US" sz="3000" baseline="30000" dirty="0">
                <a:solidFill>
                  <a:srgbClr val="CCFFFF"/>
                </a:solidFill>
              </a:rPr>
              <a:t>9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FFFF99"/>
                </a:solidFill>
              </a:rPr>
              <a:t>For in Him dwells all the fullness of the Godhead bodily;</a:t>
            </a:r>
            <a:r>
              <a:rPr lang="en-US" sz="3000" dirty="0">
                <a:solidFill>
                  <a:schemeClr val="bg1"/>
                </a:solidFill>
              </a:rPr>
              <a:t>  </a:t>
            </a:r>
            <a:r>
              <a:rPr lang="en-US" sz="3000" baseline="30000" dirty="0">
                <a:solidFill>
                  <a:srgbClr val="CCFFFF"/>
                </a:solidFill>
              </a:rPr>
              <a:t>10</a:t>
            </a:r>
            <a:r>
              <a:rPr lang="en-US" sz="3000" dirty="0">
                <a:solidFill>
                  <a:schemeClr val="bg1"/>
                </a:solidFill>
              </a:rPr>
              <a:t> and you are </a:t>
            </a:r>
            <a:r>
              <a:rPr lang="en-US" sz="3000" dirty="0">
                <a:solidFill>
                  <a:srgbClr val="FFFF99"/>
                </a:solidFill>
              </a:rPr>
              <a:t>complete in Him</a:t>
            </a:r>
            <a:r>
              <a:rPr lang="en-US" sz="3000" dirty="0">
                <a:solidFill>
                  <a:schemeClr val="bg1"/>
                </a:solidFill>
              </a:rPr>
              <a:t>, who is the </a:t>
            </a:r>
            <a:r>
              <a:rPr lang="en-US" sz="3000" dirty="0">
                <a:solidFill>
                  <a:srgbClr val="FFFF99"/>
                </a:solidFill>
              </a:rPr>
              <a:t>head</a:t>
            </a:r>
            <a:r>
              <a:rPr lang="en-US" sz="3000" dirty="0">
                <a:solidFill>
                  <a:schemeClr val="bg1"/>
                </a:solidFill>
              </a:rPr>
              <a:t> of all principality and power.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CCFFFF"/>
                </a:solidFill>
              </a:rPr>
              <a:t>Colossians 3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000" baseline="30000" dirty="0">
                <a:solidFill>
                  <a:srgbClr val="CCFFFF"/>
                </a:solidFill>
              </a:rPr>
              <a:t>17</a:t>
            </a:r>
            <a:r>
              <a:rPr lang="en-US" sz="3000" dirty="0">
                <a:solidFill>
                  <a:schemeClr val="bg1"/>
                </a:solidFill>
              </a:rPr>
              <a:t> And whatever you do in word or deed, do all in the name of the Lord Jesus, giving thanks to God the Father through Him. 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CCFFCC"/>
                </a:solidFill>
              </a:rPr>
              <a:t>Some would turn the gospel into rationalism.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1593273" y="762000"/>
            <a:ext cx="5957455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Sight, Reason, and Faith are separate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00D54A-6B00-4D46-8A3F-F50026FE477B}"/>
              </a:ext>
            </a:extLst>
          </p:cNvPr>
          <p:cNvSpPr/>
          <p:nvPr/>
        </p:nvSpPr>
        <p:spPr>
          <a:xfrm>
            <a:off x="1295400" y="1447800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600" dirty="0">
                <a:solidFill>
                  <a:srgbClr val="FFCC00"/>
                </a:solidFill>
              </a:rPr>
              <a:t>. </a:t>
            </a:r>
            <a:r>
              <a:rPr lang="en-US" sz="3600" dirty="0">
                <a:solidFill>
                  <a:srgbClr val="CCFFFF"/>
                </a:solidFill>
              </a:rPr>
              <a:t>Faith and Sight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are similar</a:t>
            </a:r>
          </a:p>
        </p:txBody>
      </p:sp>
    </p:spTree>
    <p:extLst>
      <p:ext uri="{BB962C8B-B14F-4D97-AF65-F5344CB8AC3E}">
        <p14:creationId xmlns:p14="http://schemas.microsoft.com/office/powerpoint/2010/main" val="335820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Sight implies (requires) three things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Organ of sight:  </a:t>
            </a:r>
            <a:r>
              <a:rPr lang="en-US" altLang="en-US" sz="3100" dirty="0">
                <a:solidFill>
                  <a:srgbClr val="CCFFFF"/>
                </a:solidFill>
              </a:rPr>
              <a:t>eye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Medium of sight:  </a:t>
            </a:r>
            <a:r>
              <a:rPr lang="en-US" altLang="en-US" sz="3100" dirty="0">
                <a:solidFill>
                  <a:srgbClr val="CCFFFF"/>
                </a:solidFill>
              </a:rPr>
              <a:t>light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Object of sight:  </a:t>
            </a:r>
            <a:r>
              <a:rPr lang="en-US" altLang="en-US" sz="3100" dirty="0">
                <a:solidFill>
                  <a:srgbClr val="CCFFFF"/>
                </a:solidFill>
              </a:rPr>
              <a:t>something to see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FFFFCC"/>
                </a:solidFill>
              </a:rPr>
              <a:t>Faith implies (requires) three things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Organ of faith: </a:t>
            </a:r>
            <a:r>
              <a:rPr lang="en-US" altLang="en-US" sz="3100" dirty="0">
                <a:solidFill>
                  <a:srgbClr val="CCFFFF"/>
                </a:solidFill>
              </a:rPr>
              <a:t>capacity to believe.   </a:t>
            </a:r>
            <a:r>
              <a:rPr lang="en-US" altLang="en-US" sz="3100" dirty="0">
                <a:solidFill>
                  <a:schemeClr val="bg1"/>
                </a:solidFill>
              </a:rPr>
              <a:t>Ro.10:10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Medium of faith: </a:t>
            </a:r>
            <a:r>
              <a:rPr lang="en-US" altLang="en-US" sz="3100" dirty="0">
                <a:solidFill>
                  <a:srgbClr val="CCFFFF"/>
                </a:solidFill>
              </a:rPr>
              <a:t>word of God.   </a:t>
            </a:r>
            <a:r>
              <a:rPr lang="en-US" altLang="en-US" sz="3100" dirty="0">
                <a:solidFill>
                  <a:schemeClr val="bg1"/>
                </a:solidFill>
              </a:rPr>
              <a:t>Ro.10:17.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Object of faith: </a:t>
            </a:r>
            <a:r>
              <a:rPr lang="en-US" altLang="en-US" sz="3100" dirty="0">
                <a:solidFill>
                  <a:srgbClr val="CCFFFF"/>
                </a:solidFill>
              </a:rPr>
              <a:t>Savior,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Jesus.   </a:t>
            </a:r>
            <a:r>
              <a:rPr lang="en-US" altLang="en-US" sz="3100" dirty="0">
                <a:solidFill>
                  <a:schemeClr val="bg1"/>
                </a:solidFill>
              </a:rPr>
              <a:t>Ro.10:9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8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1593273" y="762000"/>
            <a:ext cx="5957455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Sight, Reason, and Faith are separate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00D54A-6B00-4D46-8A3F-F50026FE477B}"/>
              </a:ext>
            </a:extLst>
          </p:cNvPr>
          <p:cNvSpPr/>
          <p:nvPr/>
        </p:nvSpPr>
        <p:spPr>
          <a:xfrm>
            <a:off x="1295400" y="2172092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3600" dirty="0">
                <a:solidFill>
                  <a:srgbClr val="FFCC00"/>
                </a:solidFill>
              </a:rPr>
              <a:t>. </a:t>
            </a:r>
            <a:r>
              <a:rPr lang="en-US" sz="3600" dirty="0">
                <a:solidFill>
                  <a:srgbClr val="CCFFFF"/>
                </a:solidFill>
              </a:rPr>
              <a:t>Faith is Superior to Sight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4A4BCA-7DD8-4FDF-9F15-F7191F7AD16C}"/>
              </a:ext>
            </a:extLst>
          </p:cNvPr>
          <p:cNvSpPr/>
          <p:nvPr/>
        </p:nvSpPr>
        <p:spPr>
          <a:xfrm>
            <a:off x="1600200" y="1447800"/>
            <a:ext cx="5957455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Faith and Sight are similar</a:t>
            </a:r>
          </a:p>
        </p:txBody>
      </p:sp>
    </p:spTree>
    <p:extLst>
      <p:ext uri="{BB962C8B-B14F-4D97-AF65-F5344CB8AC3E}">
        <p14:creationId xmlns:p14="http://schemas.microsoft.com/office/powerpoint/2010/main" val="268574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Faith has extended view </a:t>
            </a:r>
            <a:r>
              <a:rPr lang="en-US" altLang="en-US" sz="3100" dirty="0">
                <a:solidFill>
                  <a:schemeClr val="bg1"/>
                </a:solidFill>
              </a:rPr>
              <a:t>(</a:t>
            </a:r>
            <a:r>
              <a:rPr lang="en-US" altLang="en-US" sz="3100" i="1" dirty="0">
                <a:solidFill>
                  <a:schemeClr val="bg1"/>
                </a:solidFill>
              </a:rPr>
              <a:t>farsighted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Hebrews –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11:1, </a:t>
            </a:r>
            <a:r>
              <a:rPr lang="en-US" altLang="en-US" sz="3100" i="1" dirty="0">
                <a:solidFill>
                  <a:srgbClr val="FFFF99"/>
                </a:solidFill>
              </a:rPr>
              <a:t>conviction … </a:t>
            </a:r>
            <a:r>
              <a:rPr lang="en-US" altLang="en-US" sz="3100" i="1" dirty="0">
                <a:solidFill>
                  <a:schemeClr val="bg1"/>
                </a:solidFill>
              </a:rPr>
              <a:t>not seen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11:13, </a:t>
            </a:r>
            <a:r>
              <a:rPr lang="en-US" altLang="en-US" sz="3100" i="1" dirty="0">
                <a:solidFill>
                  <a:srgbClr val="FFFF99"/>
                </a:solidFill>
              </a:rPr>
              <a:t>promises … </a:t>
            </a:r>
            <a:r>
              <a:rPr lang="en-US" altLang="en-US" sz="3100" i="1" dirty="0">
                <a:solidFill>
                  <a:schemeClr val="bg1"/>
                </a:solidFill>
              </a:rPr>
              <a:t>not received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11:26, </a:t>
            </a:r>
            <a:r>
              <a:rPr lang="en-US" altLang="en-US" sz="3100" i="1" dirty="0">
                <a:solidFill>
                  <a:srgbClr val="FFFF99"/>
                </a:solidFill>
              </a:rPr>
              <a:t>reward … </a:t>
            </a:r>
            <a:r>
              <a:rPr lang="en-US" altLang="en-US" sz="3100" i="1" dirty="0">
                <a:solidFill>
                  <a:schemeClr val="bg1"/>
                </a:solidFill>
              </a:rPr>
              <a:t>not of this world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11:27, </a:t>
            </a:r>
            <a:r>
              <a:rPr lang="en-US" altLang="en-US" sz="3100" i="1" dirty="0">
                <a:solidFill>
                  <a:srgbClr val="FFFF99"/>
                </a:solidFill>
              </a:rPr>
              <a:t>invisible God … </a:t>
            </a:r>
            <a:r>
              <a:rPr lang="en-US" altLang="en-US" sz="3100" i="1" dirty="0">
                <a:solidFill>
                  <a:schemeClr val="bg1"/>
                </a:solidFill>
              </a:rPr>
              <a:t>not ‘seeable’  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12:2, </a:t>
            </a:r>
            <a:r>
              <a:rPr lang="en-US" altLang="en-US" sz="3100" i="1" dirty="0">
                <a:solidFill>
                  <a:srgbClr val="FFFF99"/>
                </a:solidFill>
              </a:rPr>
              <a:t>Jesus … </a:t>
            </a:r>
            <a:r>
              <a:rPr lang="en-US" altLang="en-US" sz="3100" i="1" dirty="0">
                <a:solidFill>
                  <a:schemeClr val="bg1"/>
                </a:solidFill>
              </a:rPr>
              <a:t>not dead</a:t>
            </a:r>
            <a:endParaRPr lang="en-US" altLang="en-US" sz="3100" i="1" dirty="0">
              <a:solidFill>
                <a:srgbClr val="FFFF99"/>
              </a:solidFill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5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Faith has an exact view.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562600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Hebrews 11:30-31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Josh.2, Rahab’s choice</a:t>
            </a:r>
          </a:p>
          <a:p>
            <a:pPr marL="395288" lvl="1" indent="-2825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Double-walled city </a:t>
            </a:r>
            <a:r>
              <a:rPr lang="en-US" altLang="en-US" sz="3100" dirty="0">
                <a:solidFill>
                  <a:schemeClr val="bg1"/>
                </a:solidFill>
              </a:rPr>
              <a:t>vs. freed slaves  </a:t>
            </a:r>
          </a:p>
          <a:p>
            <a:pPr marL="395288" lvl="1" indent="-2825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Trained soldiers </a:t>
            </a:r>
            <a:r>
              <a:rPr lang="en-US" altLang="en-US" sz="3100" dirty="0">
                <a:solidFill>
                  <a:schemeClr val="bg1"/>
                </a:solidFill>
              </a:rPr>
              <a:t>vs. little combat experience</a:t>
            </a:r>
          </a:p>
          <a:p>
            <a:pPr marL="395288" lvl="1" indent="-282575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Latest weapons </a:t>
            </a:r>
            <a:r>
              <a:rPr lang="en-US" altLang="en-US" sz="3100" dirty="0">
                <a:solidFill>
                  <a:schemeClr val="bg1"/>
                </a:solidFill>
              </a:rPr>
              <a:t>vs. brick-makers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E5F2D1-68F9-4730-84C6-99021A121D01}"/>
              </a:ext>
            </a:extLst>
          </p:cNvPr>
          <p:cNvSpPr/>
          <p:nvPr/>
        </p:nvSpPr>
        <p:spPr>
          <a:xfrm>
            <a:off x="1801663" y="4114800"/>
            <a:ext cx="5541818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Things are not always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as they appear</a:t>
            </a:r>
          </a:p>
        </p:txBody>
      </p:sp>
    </p:spTree>
    <p:extLst>
      <p:ext uri="{BB962C8B-B14F-4D97-AF65-F5344CB8AC3E}">
        <p14:creationId xmlns:p14="http://schemas.microsoft.com/office/powerpoint/2010/main" val="376065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Faith has an exact view.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838200"/>
            <a:ext cx="8305800" cy="5562600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Hebrews 11:30-31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Josh.2, Rahab’s choice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Baptism:</a:t>
            </a:r>
            <a:r>
              <a:rPr lang="en-US" altLang="en-US" sz="3100" dirty="0">
                <a:solidFill>
                  <a:schemeClr val="bg1"/>
                </a:solidFill>
              </a:rPr>
              <a:t>  what virtue?    Ex.12:22-23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Worship:</a:t>
            </a:r>
            <a:r>
              <a:rPr lang="en-US" altLang="en-US" sz="3100" dirty="0">
                <a:solidFill>
                  <a:schemeClr val="bg1"/>
                </a:solidFill>
              </a:rPr>
              <a:t>  robed ‘reverend,’ chorus, organ…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Sm.15:22-23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Work:</a:t>
            </a:r>
            <a:r>
              <a:rPr lang="en-US" altLang="en-US" sz="3100" dirty="0">
                <a:solidFill>
                  <a:schemeClr val="bg1"/>
                </a:solidFill>
              </a:rPr>
              <a:t>  save nation…   Mt.7:22-23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Attendance: </a:t>
            </a:r>
            <a:r>
              <a:rPr lang="en-US" altLang="en-US" sz="3100" dirty="0">
                <a:solidFill>
                  <a:schemeClr val="bg1"/>
                </a:solidFill>
              </a:rPr>
              <a:t> golfers…  Hb.10:22-25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68C9C3-4B44-4CB3-89BD-B22842E9D2E1}"/>
              </a:ext>
            </a:extLst>
          </p:cNvPr>
          <p:cNvSpPr/>
          <p:nvPr/>
        </p:nvSpPr>
        <p:spPr>
          <a:xfrm>
            <a:off x="800492" y="5105400"/>
            <a:ext cx="7543800" cy="12954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Some think they can use God’s creation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as excuse to disobey God’s commands</a:t>
            </a:r>
          </a:p>
        </p:txBody>
      </p:sp>
    </p:spTree>
    <p:extLst>
      <p:ext uri="{BB962C8B-B14F-4D97-AF65-F5344CB8AC3E}">
        <p14:creationId xmlns:p14="http://schemas.microsoft.com/office/powerpoint/2010/main" val="18209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99FF33"/>
                </a:solidFill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</a:rPr>
              <a:t>Faith has an elevated view.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Hebrews 11:32-35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“God’s commands are too hard to keep”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Jn.5</a:t>
            </a:r>
            <a:r>
              <a:rPr lang="en-US" altLang="en-US" sz="3100" baseline="30000" dirty="0">
                <a:solidFill>
                  <a:srgbClr val="CCFFFF"/>
                </a:solidFill>
              </a:rPr>
              <a:t>3</a:t>
            </a:r>
            <a:r>
              <a:rPr lang="en-US" altLang="en-US" sz="3100" dirty="0">
                <a:solidFill>
                  <a:schemeClr val="bg1"/>
                </a:solidFill>
              </a:rPr>
              <a:t> For this is the love of God, that we keep His commandments. And His command-</a:t>
            </a:r>
            <a:r>
              <a:rPr lang="en-US" altLang="en-US" sz="3100" dirty="0" err="1">
                <a:solidFill>
                  <a:schemeClr val="bg1"/>
                </a:solidFill>
              </a:rPr>
              <a:t>ments</a:t>
            </a:r>
            <a:r>
              <a:rPr lang="en-US" altLang="en-US" sz="3100" dirty="0">
                <a:solidFill>
                  <a:schemeClr val="bg1"/>
                </a:solidFill>
              </a:rPr>
              <a:t> are not burdensome.  </a:t>
            </a:r>
            <a:r>
              <a:rPr lang="en-US" altLang="en-US" sz="3100" baseline="30000" dirty="0">
                <a:solidFill>
                  <a:srgbClr val="CCFFFF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For whatever is born of God overcomes the world.  And this is the victory that has overcome the world—our faith.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Cor.4:16 – 5:11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16: </a:t>
            </a:r>
            <a:r>
              <a:rPr lang="en-US" altLang="en-US" sz="3100" dirty="0">
                <a:solidFill>
                  <a:srgbClr val="FFFFCC"/>
                </a:solidFill>
              </a:rPr>
              <a:t>therefore, we do </a:t>
            </a:r>
            <a:r>
              <a:rPr lang="en-US" altLang="en-US" sz="3100" u="sng" dirty="0">
                <a:solidFill>
                  <a:srgbClr val="FFFFCC"/>
                </a:solidFill>
              </a:rPr>
              <a:t>not</a:t>
            </a:r>
            <a:r>
              <a:rPr lang="en-US" altLang="en-US" sz="3100" dirty="0">
                <a:solidFill>
                  <a:srgbClr val="FFFFCC"/>
                </a:solidFill>
              </a:rPr>
              <a:t> lose heart </a:t>
            </a:r>
            <a:r>
              <a:rPr lang="en-US" altLang="en-US" sz="3100" dirty="0">
                <a:solidFill>
                  <a:schemeClr val="bg1"/>
                </a:solidFill>
              </a:rPr>
              <a:t>(1-2…14)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Inward vs outward man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From birth to death, we care about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physical body, looks, etc.  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17: </a:t>
            </a:r>
            <a:r>
              <a:rPr lang="en-US" altLang="en-US" sz="3100" dirty="0">
                <a:solidFill>
                  <a:srgbClr val="FFFFCC"/>
                </a:solidFill>
              </a:rPr>
              <a:t>‘</a:t>
            </a:r>
            <a:r>
              <a:rPr lang="en-US" altLang="en-US" sz="3100" u="sng" dirty="0">
                <a:solidFill>
                  <a:srgbClr val="FFFFCC"/>
                </a:solidFill>
              </a:rPr>
              <a:t>light</a:t>
            </a:r>
            <a:r>
              <a:rPr lang="en-US" altLang="en-US" sz="3100" dirty="0">
                <a:solidFill>
                  <a:srgbClr val="FFFFCC"/>
                </a:solidFill>
              </a:rPr>
              <a:t> affliction’??   </a:t>
            </a:r>
            <a:r>
              <a:rPr lang="en-US" altLang="en-US" sz="3100" dirty="0">
                <a:solidFill>
                  <a:schemeClr val="bg1"/>
                </a:solidFill>
              </a:rPr>
              <a:t>Verses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8-11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Temporary.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Eternal weight of glory…   </a:t>
            </a:r>
            <a:r>
              <a:rPr lang="en-US" altLang="en-US" sz="3100" dirty="0">
                <a:solidFill>
                  <a:srgbClr val="CCFFFF"/>
                </a:solidFill>
              </a:rPr>
              <a:t>Incomparable. Immeasurable.   Out of all proportion.   </a:t>
            </a: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2 Co.12:1-5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8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Cor.4:16 – 5:11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18: </a:t>
            </a:r>
            <a:r>
              <a:rPr lang="en-US" altLang="en-US" sz="3100" dirty="0">
                <a:solidFill>
                  <a:srgbClr val="FFFFCC"/>
                </a:solidFill>
              </a:rPr>
              <a:t>not looking at things that are seen…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We see “things that are not seen” (eternal)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Hb.11:25-27</a:t>
            </a:r>
          </a:p>
          <a:p>
            <a:pPr marL="457200" lvl="1" indent="-4572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5:1a:</a:t>
            </a:r>
            <a:r>
              <a:rPr lang="en-US" altLang="en-US" sz="3100" dirty="0">
                <a:solidFill>
                  <a:schemeClr val="bg1"/>
                </a:solidFill>
              </a:rPr>
              <a:t> human body – tent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permanent … not secure</a:t>
            </a:r>
          </a:p>
          <a:p>
            <a:pPr marL="857250" lvl="2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Ac.18:3</a:t>
            </a:r>
          </a:p>
          <a:p>
            <a:pPr marL="400050" lvl="2" indent="-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5:1b:</a:t>
            </a:r>
            <a:r>
              <a:rPr lang="en-US" altLang="en-US" sz="3100" dirty="0">
                <a:solidFill>
                  <a:schemeClr val="bg1"/>
                </a:solidFill>
              </a:rPr>
              <a:t> building: permanent, secure; true eternal security.  </a:t>
            </a:r>
          </a:p>
        </p:txBody>
      </p:sp>
    </p:spTree>
    <p:extLst>
      <p:ext uri="{BB962C8B-B14F-4D97-AF65-F5344CB8AC3E}">
        <p14:creationId xmlns:p14="http://schemas.microsoft.com/office/powerpoint/2010/main" val="200279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Cor.4:16 – 5:11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5:2: </a:t>
            </a:r>
            <a:r>
              <a:rPr lang="en-US" altLang="en-US" sz="3100" i="1" dirty="0">
                <a:solidFill>
                  <a:srgbClr val="FFFFCC"/>
                </a:solidFill>
              </a:rPr>
              <a:t>sigh, groan </a:t>
            </a:r>
          </a:p>
          <a:p>
            <a:pPr marL="457200" lvl="1" indent="-4572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5:3-4:</a:t>
            </a:r>
            <a:r>
              <a:rPr lang="en-US" altLang="en-US" sz="3100" dirty="0">
                <a:solidFill>
                  <a:schemeClr val="bg1"/>
                </a:solidFill>
              </a:rPr>
              <a:t> Paul is not a Stoic</a:t>
            </a:r>
          </a:p>
          <a:p>
            <a:pPr marL="744538" lvl="2" indent="-344488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Natural to shrink from death</a:t>
            </a:r>
          </a:p>
          <a:p>
            <a:pPr marL="400050" lvl="2" indent="-4000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5:5: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FFFFCC"/>
                </a:solidFill>
              </a:rPr>
              <a:t>this very thing</a:t>
            </a:r>
            <a:r>
              <a:rPr lang="en-US" altLang="en-US" sz="3100" dirty="0">
                <a:solidFill>
                  <a:schemeClr val="bg1"/>
                </a:solidFill>
              </a:rPr>
              <a:t>: life to swallow mortality (v.4)</a:t>
            </a:r>
          </a:p>
          <a:p>
            <a:pPr marL="400050" lvl="2" indent="-4000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5:6: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FFFFCC"/>
                </a:solidFill>
              </a:rPr>
              <a:t>confident</a:t>
            </a:r>
            <a:r>
              <a:rPr lang="en-US" altLang="en-US" sz="3100" dirty="0">
                <a:solidFill>
                  <a:schemeClr val="bg1"/>
                </a:solidFill>
              </a:rPr>
              <a:t>: of good cheer, courage.  Ph.1:23</a:t>
            </a:r>
          </a:p>
          <a:p>
            <a:pPr marL="400050" lvl="2" indent="-40005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5:7: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FFFFCC"/>
                </a:solidFill>
              </a:rPr>
              <a:t>live by faith</a:t>
            </a:r>
            <a:r>
              <a:rPr lang="en-US" altLang="en-US" sz="3100" dirty="0">
                <a:solidFill>
                  <a:schemeClr val="bg1"/>
                </a:solidFill>
              </a:rPr>
              <a:t>, not appearances.   Walking by faith is depending on God.</a:t>
            </a:r>
          </a:p>
          <a:p>
            <a:pPr marL="400050" lvl="2" indent="-4000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5:8:</a:t>
            </a:r>
            <a:r>
              <a:rPr lang="en-US" altLang="en-US" sz="3100" dirty="0">
                <a:solidFill>
                  <a:schemeClr val="bg1"/>
                </a:solidFill>
              </a:rPr>
              <a:t> resumes thought of v.6</a:t>
            </a:r>
          </a:p>
        </p:txBody>
      </p:sp>
    </p:spTree>
    <p:extLst>
      <p:ext uri="{BB962C8B-B14F-4D97-AF65-F5344CB8AC3E}">
        <p14:creationId xmlns:p14="http://schemas.microsoft.com/office/powerpoint/2010/main" val="118513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Cor.4:16 – 5:11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5:9: </a:t>
            </a:r>
            <a:r>
              <a:rPr lang="en-US" altLang="en-US" sz="3100" i="1" dirty="0">
                <a:solidFill>
                  <a:srgbClr val="FFFFCC"/>
                </a:solidFill>
              </a:rPr>
              <a:t>aim</a:t>
            </a:r>
            <a:r>
              <a:rPr lang="en-US" altLang="en-US" sz="3100" dirty="0">
                <a:solidFill>
                  <a:schemeClr val="bg1"/>
                </a:solidFill>
              </a:rPr>
              <a:t> (all-consuming passion): ambition; aspire.  1 Jn.3:3. </a:t>
            </a:r>
          </a:p>
          <a:p>
            <a:pPr marL="457200" lvl="1" indent="-4572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5:10-11:</a:t>
            </a:r>
            <a:r>
              <a:rPr lang="en-US" altLang="en-US" sz="3100" dirty="0">
                <a:solidFill>
                  <a:schemeClr val="bg1"/>
                </a:solidFill>
              </a:rPr>
              <a:t> our constant motivation</a:t>
            </a:r>
          </a:p>
          <a:p>
            <a:pPr marL="857250" lvl="2" indent="-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Body is wasting away</a:t>
            </a:r>
          </a:p>
          <a:p>
            <a:pPr marL="857250" lvl="2" indent="-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We are responsible for actions in it</a:t>
            </a:r>
          </a:p>
          <a:p>
            <a:pPr marL="857250" lvl="2" indent="-457200"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Gal.6:7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1070B2-6129-4500-98B3-A879F3C51E35}"/>
              </a:ext>
            </a:extLst>
          </p:cNvPr>
          <p:cNvSpPr/>
          <p:nvPr/>
        </p:nvSpPr>
        <p:spPr>
          <a:xfrm>
            <a:off x="762000" y="4191000"/>
            <a:ext cx="7620000" cy="2286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900"/>
              </a:spcAft>
            </a:pPr>
            <a:r>
              <a:rPr lang="en-US" sz="3000" dirty="0">
                <a:solidFill>
                  <a:srgbClr val="CCFFFF"/>
                </a:solidFill>
              </a:rPr>
              <a:t>There is no necessary conflict between natural and supernatural.</a:t>
            </a:r>
          </a:p>
          <a:p>
            <a:pPr algn="ctr">
              <a:spcAft>
                <a:spcPts val="900"/>
              </a:spcAft>
            </a:pPr>
            <a:r>
              <a:rPr lang="en-US" sz="3000" dirty="0"/>
              <a:t>We need both to meet needs / to obey God.</a:t>
            </a:r>
          </a:p>
          <a:p>
            <a:pPr algn="ctr"/>
            <a:r>
              <a:rPr lang="en-US" sz="3000" dirty="0">
                <a:solidFill>
                  <a:srgbClr val="FFFF99"/>
                </a:solidFill>
              </a:rPr>
              <a:t>But faith and sight do not always get along.</a:t>
            </a:r>
          </a:p>
        </p:txBody>
      </p:sp>
    </p:spTree>
    <p:extLst>
      <p:ext uri="{BB962C8B-B14F-4D97-AF65-F5344CB8AC3E}">
        <p14:creationId xmlns:p14="http://schemas.microsoft.com/office/powerpoint/2010/main" val="1313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462B15-C177-4830-8A9D-852BF3676F73}"/>
              </a:ext>
            </a:extLst>
          </p:cNvPr>
          <p:cNvSpPr/>
          <p:nvPr/>
        </p:nvSpPr>
        <p:spPr>
          <a:xfrm>
            <a:off x="1295400" y="457200"/>
            <a:ext cx="65532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600" dirty="0">
                <a:solidFill>
                  <a:srgbClr val="FFCC00"/>
                </a:solidFill>
              </a:rPr>
              <a:t>. </a:t>
            </a:r>
            <a:r>
              <a:rPr lang="en-US" sz="3600" dirty="0">
                <a:solidFill>
                  <a:srgbClr val="CCFFFF"/>
                </a:solidFill>
              </a:rPr>
              <a:t>Sight, Reason, and Faith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are separate</a:t>
            </a:r>
          </a:p>
        </p:txBody>
      </p:sp>
    </p:spTree>
    <p:extLst>
      <p:ext uri="{BB962C8B-B14F-4D97-AF65-F5344CB8AC3E}">
        <p14:creationId xmlns:p14="http://schemas.microsoft.com/office/powerpoint/2010/main" val="33701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Everything outside of faith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Includes all that belongs to senses or reason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Mt.5, sun, rain . . . sunset (our senses enjoy)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Sunday a.m. –golf, fishing (enjoy)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“I don’t need baptism”</a:t>
            </a:r>
          </a:p>
          <a:p>
            <a:pPr lvl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“I prefer singing with a band”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“I enjoy skits, not preaching”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“I like bands, not singing”</a:t>
            </a:r>
          </a:p>
        </p:txBody>
      </p:sp>
    </p:spTree>
    <p:extLst>
      <p:ext uri="{BB962C8B-B14F-4D97-AF65-F5344CB8AC3E}">
        <p14:creationId xmlns:p14="http://schemas.microsoft.com/office/powerpoint/2010/main" val="20051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Sight</a:t>
            </a:r>
            <a:br>
              <a:rPr lang="en-US" altLang="en-US" sz="24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Reason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334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A part of sight</a:t>
            </a:r>
          </a:p>
          <a:p>
            <a:pPr marL="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Context determines nature and value of reason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Ability to think, draw conclusions, etc.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Thermometer:  </a:t>
            </a:r>
            <a:r>
              <a:rPr lang="en-US" altLang="en-US" sz="3100" dirty="0">
                <a:solidFill>
                  <a:srgbClr val="FFFF99"/>
                </a:solidFill>
              </a:rPr>
              <a:t>97</a:t>
            </a:r>
            <a:r>
              <a:rPr lang="en-US" altLang="en-US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100" dirty="0">
                <a:solidFill>
                  <a:srgbClr val="FFFF99"/>
                </a:solidFill>
                <a:cs typeface="Times New Roman" panose="02020603050405020304" pitchFamily="18" charset="0"/>
              </a:rPr>
              <a:t>May / may not enjoy it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  <a:cs typeface="Times New Roman" panose="02020603050405020304" pitchFamily="18" charset="0"/>
              </a:rPr>
              <a:t>	No direct connection with senses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334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Where sight ends, </a:t>
            </a:r>
            <a:r>
              <a:rPr lang="en-US" altLang="en-US" dirty="0">
                <a:solidFill>
                  <a:srgbClr val="CCFFFF"/>
                </a:solidFill>
              </a:rPr>
              <a:t>faith</a:t>
            </a:r>
            <a:r>
              <a:rPr lang="en-US" altLang="en-US" dirty="0">
                <a:solidFill>
                  <a:schemeClr val="bg1"/>
                </a:solidFill>
              </a:rPr>
              <a:t> begins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Did King Tut live?</a:t>
            </a:r>
            <a:endParaRPr lang="en-US" altLang="en-US" dirty="0">
              <a:solidFill>
                <a:srgbClr val="CC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43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  <a:cs typeface="Times New Roman" panose="02020603050405020304" pitchFamily="18" charset="0"/>
              </a:rPr>
              <a:t>Is it agreeable?    </a:t>
            </a: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[Immaterial]</a:t>
            </a:r>
          </a:p>
          <a:p>
            <a:pPr defTabSz="1143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  <a:cs typeface="Times New Roman" panose="02020603050405020304" pitchFamily="18" charset="0"/>
              </a:rPr>
              <a:t>Is it reasonable?    </a:t>
            </a: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[Demonstrable]   No</a:t>
            </a:r>
          </a:p>
          <a:p>
            <a:pPr defTabSz="1143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  <a:cs typeface="Times New Roman" panose="02020603050405020304" pitchFamily="18" charset="0"/>
              </a:rPr>
              <a:t>Is it a matter of faith?    </a:t>
            </a: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Yes</a:t>
            </a:r>
          </a:p>
          <a:p>
            <a:pPr lvl="1" defTabSz="1143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Jn.20:27-29 – King Jesus </a:t>
            </a:r>
          </a:p>
          <a:p>
            <a:pPr lvl="2" defTabSz="1143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Our faith based on eyewitness testimony</a:t>
            </a:r>
          </a:p>
          <a:p>
            <a:pPr marL="914400" lvl="2" indent="-914400" algn="ctr" defTabSz="1143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baseline="30000" dirty="0">
                <a:solidFill>
                  <a:srgbClr val="00B0F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3100" dirty="0">
                <a:solidFill>
                  <a:srgbClr val="FFFF99"/>
                </a:solidFill>
                <a:cs typeface="Times New Roman" panose="02020603050405020304" pitchFamily="18" charset="0"/>
              </a:rPr>
              <a:t>Fact …</a:t>
            </a: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aseline="30000" dirty="0">
                <a:solidFill>
                  <a:srgbClr val="00B0F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3100" dirty="0">
                <a:solidFill>
                  <a:srgbClr val="FFFF99"/>
                </a:solidFill>
                <a:cs typeface="Times New Roman" panose="02020603050405020304" pitchFamily="18" charset="0"/>
              </a:rPr>
              <a:t>Testimony …</a:t>
            </a:r>
            <a:r>
              <a:rPr lang="en-US" altLang="en-US" sz="31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aseline="30000" dirty="0">
                <a:solidFill>
                  <a:srgbClr val="00B0F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3100" dirty="0">
                <a:solidFill>
                  <a:srgbClr val="FFFF99"/>
                </a:solidFill>
                <a:cs typeface="Times New Roman" panose="02020603050405020304" pitchFamily="18" charset="0"/>
              </a:rPr>
              <a:t>Faith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86EAC4-98A1-4114-8DDE-979C63FD5E90}"/>
              </a:ext>
            </a:extLst>
          </p:cNvPr>
          <p:cNvSpPr/>
          <p:nvPr/>
        </p:nvSpPr>
        <p:spPr>
          <a:xfrm>
            <a:off x="692728" y="76200"/>
            <a:ext cx="7758545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Sight</a:t>
            </a:r>
          </a:p>
          <a:p>
            <a:pPr algn="ctr"/>
            <a:r>
              <a:rPr lang="en-US" dirty="0"/>
              <a:t>Reason</a:t>
            </a:r>
          </a:p>
          <a:p>
            <a:pPr algn="ctr"/>
            <a:r>
              <a:rPr lang="en-US" sz="3600" dirty="0">
                <a:solidFill>
                  <a:srgbClr val="CCFFFF"/>
                </a:solidFill>
              </a:rPr>
              <a:t>Faith</a:t>
            </a: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0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7196</TotalTime>
  <Words>983</Words>
  <Application>Microsoft Office PowerPoint</Application>
  <PresentationFormat>On-screen Show (4:3)</PresentationFormat>
  <Paragraphs>130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Default Design</vt:lpstr>
      <vt:lpstr>2_Default Design</vt:lpstr>
      <vt:lpstr>PowerPoint Presentation</vt:lpstr>
      <vt:lpstr>2 Cor.4:16 – 5:11</vt:lpstr>
      <vt:lpstr>2 Cor.4:16 – 5:11</vt:lpstr>
      <vt:lpstr>2 Cor.4:16 – 5:11</vt:lpstr>
      <vt:lpstr>2 Cor.4:16 – 5:11</vt:lpstr>
      <vt:lpstr>PowerPoint Presentation</vt:lpstr>
      <vt:lpstr>Sight</vt:lpstr>
      <vt:lpstr>Sight Reason</vt:lpstr>
      <vt:lpstr>PowerPoint Presentation</vt:lpstr>
      <vt:lpstr>PowerPoint Presentation</vt:lpstr>
      <vt:lpstr>Colossians 2</vt:lpstr>
      <vt:lpstr>PowerPoint Presentation</vt:lpstr>
      <vt:lpstr>Sight implies (requires) three things</vt:lpstr>
      <vt:lpstr>PowerPoint Presentation</vt:lpstr>
      <vt:lpstr>1. Faith has extended view (farsighted)</vt:lpstr>
      <vt:lpstr>2. Faith has an exact view.</vt:lpstr>
      <vt:lpstr>2. Faith has an exact view.</vt:lpstr>
      <vt:lpstr>3. Faith has an elevated view.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582</cp:revision>
  <dcterms:created xsi:type="dcterms:W3CDTF">2004-01-08T21:08:14Z</dcterms:created>
  <dcterms:modified xsi:type="dcterms:W3CDTF">2022-07-02T18:40:13Z</dcterms:modified>
</cp:coreProperties>
</file>