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770" r:id="rId2"/>
    <p:sldId id="725" r:id="rId3"/>
    <p:sldId id="305" r:id="rId4"/>
    <p:sldId id="535" r:id="rId5"/>
    <p:sldId id="738" r:id="rId6"/>
    <p:sldId id="739" r:id="rId7"/>
    <p:sldId id="763" r:id="rId8"/>
    <p:sldId id="740" r:id="rId9"/>
    <p:sldId id="741" r:id="rId10"/>
    <p:sldId id="764" r:id="rId11"/>
    <p:sldId id="745" r:id="rId12"/>
    <p:sldId id="765" r:id="rId13"/>
    <p:sldId id="766" r:id="rId14"/>
    <p:sldId id="767" r:id="rId15"/>
    <p:sldId id="768" r:id="rId16"/>
    <p:sldId id="746" r:id="rId17"/>
    <p:sldId id="74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99FF33"/>
    <a:srgbClr val="FFCC00"/>
    <a:srgbClr val="CCFF33"/>
    <a:srgbClr val="FFFF99"/>
    <a:srgbClr val="800000"/>
    <a:srgbClr val="FF00FF"/>
    <a:srgbClr val="FFFF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2" d="100"/>
          <a:sy n="82" d="100"/>
        </p:scale>
        <p:origin x="1474" y="72"/>
      </p:cViewPr>
      <p:guideLst>
        <p:guide orient="horz" pos="2112"/>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8/6/2022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8515A22-972B-4A70-A3B6-C8010A6DEDD5}"/>
              </a:ext>
            </a:extLst>
          </p:cNvPr>
          <p:cNvSpPr/>
          <p:nvPr/>
        </p:nvSpPr>
        <p:spPr>
          <a:xfrm>
            <a:off x="1570704" y="838200"/>
            <a:ext cx="6019800" cy="1600200"/>
          </a:xfrm>
          <a:prstGeom prst="roundRect">
            <a:avLst/>
          </a:prstGeom>
          <a:solidFill>
            <a:schemeClr val="accent2">
              <a:lumMod val="50000"/>
            </a:schemeClr>
          </a:solidFill>
          <a:ln w="6350">
            <a:solidFill>
              <a:srgbClr val="FFC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Times New Roman" panose="02020603050405020304" pitchFamily="18" charset="0"/>
                <a:ea typeface="Verdana" panose="020B0604030504040204" pitchFamily="34" charset="0"/>
                <a:cs typeface="Times New Roman" panose="02020603050405020304" pitchFamily="18" charset="0"/>
              </a:rPr>
              <a:t>We Communicate With Those We Value</a:t>
            </a:r>
          </a:p>
        </p:txBody>
      </p:sp>
    </p:spTree>
    <p:extLst>
      <p:ext uri="{BB962C8B-B14F-4D97-AF65-F5344CB8AC3E}">
        <p14:creationId xmlns:p14="http://schemas.microsoft.com/office/powerpoint/2010/main" val="1061262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573423" y="914400"/>
            <a:ext cx="4000202" cy="533400"/>
          </a:xfrm>
          <a:prstGeom prst="roundRect">
            <a:avLst/>
          </a:prstGeom>
          <a:blipFill>
            <a:blip r:embed="rId2"/>
            <a:tile tx="0" ty="0" sx="100000" sy="100000" flip="none" algn="tl"/>
          </a:blipFill>
          <a:ln w="19050">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God to man – Bible</a:t>
            </a:r>
            <a:endParaRPr lang="en-US" sz="24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a:extLst>
              <a:ext uri="{FF2B5EF4-FFF2-40B4-BE49-F238E27FC236}">
                <a16:creationId xmlns:a16="http://schemas.microsoft.com/office/drawing/2014/main" id="{2AF2E145-F691-032A-ED58-014C1F6CA9FC}"/>
              </a:ext>
            </a:extLst>
          </p:cNvPr>
          <p:cNvSpPr/>
          <p:nvPr/>
        </p:nvSpPr>
        <p:spPr>
          <a:xfrm>
            <a:off x="1029092" y="1676400"/>
            <a:ext cx="7086600" cy="1295400"/>
          </a:xfrm>
          <a:prstGeom prst="roundRect">
            <a:avLst/>
          </a:prstGeom>
          <a:blipFill>
            <a:blip r:embed="rId2"/>
            <a:tile tx="0" ty="0" sx="100000" sy="100000" flip="none" algn="tl"/>
          </a:blipFill>
          <a:ln w="19050">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Man to God – Prayer</a:t>
            </a:r>
            <a:endParaRPr lang="en-US" sz="36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6103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We value communication</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We connect with God in prayer</a:t>
            </a:r>
          </a:p>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We must first believe . . . </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1. </a:t>
            </a:r>
            <a:r>
              <a:rPr lang="en-US" sz="3100" dirty="0">
                <a:solidFill>
                  <a:srgbClr val="FFFFCC"/>
                </a:solidFill>
                <a:ea typeface="Verdana" panose="020B0604030504040204" pitchFamily="34" charset="0"/>
                <a:cs typeface="Verdana" panose="020B0604030504040204" pitchFamily="34" charset="0"/>
              </a:rPr>
              <a:t>God is real.  </a:t>
            </a:r>
            <a:r>
              <a:rPr lang="en-US" sz="3100" dirty="0">
                <a:solidFill>
                  <a:schemeClr val="bg1"/>
                </a:solidFill>
                <a:ea typeface="Verdana" panose="020B0604030504040204" pitchFamily="34" charset="0"/>
                <a:cs typeface="Verdana" panose="020B0604030504040204" pitchFamily="34" charset="0"/>
              </a:rPr>
              <a:t>Ps.</a:t>
            </a:r>
            <a:r>
              <a:rPr lang="en-US" sz="3000" dirty="0">
                <a:solidFill>
                  <a:schemeClr val="bg1"/>
                </a:solidFill>
                <a:ea typeface="Verdana" panose="020B0604030504040204" pitchFamily="34" charset="0"/>
                <a:cs typeface="Verdana" panose="020B0604030504040204" pitchFamily="34" charset="0"/>
              </a:rPr>
              <a:t>90</a:t>
            </a:r>
            <a:r>
              <a:rPr lang="en-US" sz="3000" baseline="30000" dirty="0">
                <a:solidFill>
                  <a:srgbClr val="FFFFCC"/>
                </a:solidFill>
                <a:ea typeface="Verdana" panose="020B0604030504040204" pitchFamily="34" charset="0"/>
                <a:cs typeface="Verdana" panose="020B0604030504040204" pitchFamily="34" charset="0"/>
              </a:rPr>
              <a:t>1 </a:t>
            </a:r>
            <a:r>
              <a:rPr lang="en-US" sz="3000" dirty="0">
                <a:solidFill>
                  <a:schemeClr val="bg1"/>
                </a:solidFill>
                <a:ea typeface="Verdana" panose="020B0604030504040204" pitchFamily="34" charset="0"/>
                <a:cs typeface="Verdana" panose="020B0604030504040204" pitchFamily="34" charset="0"/>
              </a:rPr>
              <a:t>L</a:t>
            </a:r>
            <a:r>
              <a:rPr lang="en-US" sz="2600" dirty="0">
                <a:solidFill>
                  <a:schemeClr val="bg1"/>
                </a:solidFill>
                <a:ea typeface="Verdana" panose="020B0604030504040204" pitchFamily="34" charset="0"/>
                <a:cs typeface="Verdana" panose="020B0604030504040204" pitchFamily="34" charset="0"/>
              </a:rPr>
              <a:t>ORD</a:t>
            </a:r>
            <a:r>
              <a:rPr lang="en-US" sz="3000" dirty="0">
                <a:solidFill>
                  <a:schemeClr val="bg1"/>
                </a:solidFill>
                <a:ea typeface="Verdana" panose="020B0604030504040204" pitchFamily="34" charset="0"/>
                <a:cs typeface="Verdana" panose="020B0604030504040204" pitchFamily="34" charset="0"/>
              </a:rPr>
              <a:t>, You have been our dwelling place in all generations.  </a:t>
            </a:r>
            <a:r>
              <a:rPr lang="en-US" sz="3000" baseline="30000" dirty="0">
                <a:solidFill>
                  <a:srgbClr val="FFFFCC"/>
                </a:solidFill>
                <a:ea typeface="Verdana" panose="020B0604030504040204" pitchFamily="34" charset="0"/>
                <a:cs typeface="Verdana" panose="020B0604030504040204" pitchFamily="34" charset="0"/>
              </a:rPr>
              <a:t>2</a:t>
            </a:r>
            <a:r>
              <a:rPr lang="en-US" sz="3000" baseline="30000" dirty="0">
                <a:solidFill>
                  <a:schemeClr val="bg1"/>
                </a:solidFill>
                <a:ea typeface="Verdana" panose="020B0604030504040204" pitchFamily="34" charset="0"/>
                <a:cs typeface="Verdana" panose="020B0604030504040204" pitchFamily="34" charset="0"/>
              </a:rPr>
              <a:t> </a:t>
            </a:r>
            <a:r>
              <a:rPr lang="en-US" sz="3000" dirty="0">
                <a:solidFill>
                  <a:schemeClr val="bg1"/>
                </a:solidFill>
                <a:ea typeface="Verdana" panose="020B0604030504040204" pitchFamily="34" charset="0"/>
                <a:cs typeface="Verdana" panose="020B0604030504040204" pitchFamily="34" charset="0"/>
              </a:rPr>
              <a:t>Before the mountains were brought forth, Or ever You had formed the earth and the world, Even from everlasting to everlasting, You are God. </a:t>
            </a:r>
          </a:p>
          <a:p>
            <a:pPr marL="457200" lvl="1" indent="0">
              <a:spcAft>
                <a:spcPts val="300"/>
              </a:spcAft>
              <a:buNone/>
            </a:pPr>
            <a:endParaRPr lang="en-US" sz="31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6653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We value communication</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We connect with God in prayer</a:t>
            </a:r>
          </a:p>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We must first believe . . . </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1. </a:t>
            </a:r>
            <a:r>
              <a:rPr lang="en-US" sz="2600" dirty="0">
                <a:solidFill>
                  <a:schemeClr val="bg1"/>
                </a:solidFill>
                <a:ea typeface="Verdana" panose="020B0604030504040204" pitchFamily="34" charset="0"/>
                <a:cs typeface="Verdana" panose="020B0604030504040204" pitchFamily="34" charset="0"/>
              </a:rPr>
              <a:t>God is real.  Ps.90</a:t>
            </a:r>
            <a:r>
              <a:rPr lang="en-US" sz="2600" baseline="30000" dirty="0">
                <a:solidFill>
                  <a:schemeClr val="bg1"/>
                </a:solidFill>
                <a:ea typeface="Verdana" panose="020B0604030504040204" pitchFamily="34" charset="0"/>
                <a:cs typeface="Verdana" panose="020B0604030504040204" pitchFamily="34" charset="0"/>
              </a:rPr>
              <a:t>1</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2. </a:t>
            </a:r>
            <a:r>
              <a:rPr lang="en-US" sz="3100" dirty="0">
                <a:solidFill>
                  <a:srgbClr val="FFFFCC"/>
                </a:solidFill>
                <a:ea typeface="Verdana" panose="020B0604030504040204" pitchFamily="34" charset="0"/>
                <a:cs typeface="Verdana" panose="020B0604030504040204" pitchFamily="34" charset="0"/>
              </a:rPr>
              <a:t>God is near. </a:t>
            </a:r>
            <a:r>
              <a:rPr lang="en-US" sz="3100" dirty="0">
                <a:solidFill>
                  <a:schemeClr val="bg1"/>
                </a:solidFill>
                <a:ea typeface="Verdana" panose="020B0604030504040204" pitchFamily="34" charset="0"/>
                <a:cs typeface="Verdana" panose="020B0604030504040204" pitchFamily="34" charset="0"/>
              </a:rPr>
              <a:t> Ac.17</a:t>
            </a:r>
            <a:r>
              <a:rPr lang="en-US" sz="3100" baseline="30000" dirty="0">
                <a:solidFill>
                  <a:schemeClr val="bg1"/>
                </a:solidFill>
                <a:ea typeface="Verdana" panose="020B0604030504040204" pitchFamily="34" charset="0"/>
                <a:cs typeface="Verdana" panose="020B0604030504040204" pitchFamily="34" charset="0"/>
              </a:rPr>
              <a:t>27</a:t>
            </a:r>
            <a:r>
              <a:rPr lang="en-US" sz="3100" dirty="0">
                <a:solidFill>
                  <a:schemeClr val="bg1"/>
                </a:solidFill>
                <a:ea typeface="Verdana" panose="020B0604030504040204" pitchFamily="34" charset="0"/>
                <a:cs typeface="Verdana" panose="020B0604030504040204" pitchFamily="34" charset="0"/>
              </a:rPr>
              <a:t> that they should seek the Lord, in the hope that they might grope for Him and find Him, though He is not far from each one of us. </a:t>
            </a:r>
          </a:p>
          <a:p>
            <a:pPr marL="457200" lvl="1" indent="0">
              <a:spcAft>
                <a:spcPts val="300"/>
              </a:spcAft>
              <a:buNone/>
            </a:pPr>
            <a:endParaRPr lang="en-US" sz="31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23153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We value communication</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We connect with God in prayer</a:t>
            </a:r>
          </a:p>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We must first believe . . . </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1. </a:t>
            </a:r>
            <a:r>
              <a:rPr lang="en-US" sz="2600" dirty="0">
                <a:solidFill>
                  <a:schemeClr val="bg1"/>
                </a:solidFill>
                <a:ea typeface="Verdana" panose="020B0604030504040204" pitchFamily="34" charset="0"/>
                <a:cs typeface="Verdana" panose="020B0604030504040204" pitchFamily="34" charset="0"/>
              </a:rPr>
              <a:t>God is real.  Ps.90</a:t>
            </a:r>
            <a:r>
              <a:rPr lang="en-US" sz="2600" baseline="30000" dirty="0">
                <a:solidFill>
                  <a:schemeClr val="bg1"/>
                </a:solidFill>
                <a:ea typeface="Verdana" panose="020B0604030504040204" pitchFamily="34" charset="0"/>
                <a:cs typeface="Verdana" panose="020B0604030504040204" pitchFamily="34" charset="0"/>
              </a:rPr>
              <a:t>1</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2. </a:t>
            </a:r>
            <a:r>
              <a:rPr lang="en-US" sz="2600" dirty="0">
                <a:solidFill>
                  <a:schemeClr val="bg1"/>
                </a:solidFill>
                <a:ea typeface="Verdana" panose="020B0604030504040204" pitchFamily="34" charset="0"/>
                <a:cs typeface="Verdana" panose="020B0604030504040204" pitchFamily="34" charset="0"/>
              </a:rPr>
              <a:t>God is near.  Ac.17</a:t>
            </a:r>
            <a:r>
              <a:rPr lang="en-US" sz="2600" baseline="30000" dirty="0">
                <a:solidFill>
                  <a:schemeClr val="bg1"/>
                </a:solidFill>
                <a:ea typeface="Verdana" panose="020B0604030504040204" pitchFamily="34" charset="0"/>
                <a:cs typeface="Verdana" panose="020B0604030504040204" pitchFamily="34" charset="0"/>
              </a:rPr>
              <a:t>27</a:t>
            </a:r>
            <a:r>
              <a:rPr lang="en-US" sz="2600" dirty="0">
                <a:solidFill>
                  <a:schemeClr val="bg1"/>
                </a:solidFill>
                <a:ea typeface="Verdana" panose="020B0604030504040204" pitchFamily="34" charset="0"/>
                <a:cs typeface="Verdana" panose="020B0604030504040204" pitchFamily="34" charset="0"/>
              </a:rPr>
              <a:t> </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3.</a:t>
            </a:r>
            <a:r>
              <a:rPr lang="en-US" sz="2400" dirty="0">
                <a:solidFill>
                  <a:srgbClr val="FFFFCC"/>
                </a:solidFill>
                <a:ea typeface="Verdana" panose="020B0604030504040204" pitchFamily="34" charset="0"/>
                <a:cs typeface="Verdana" panose="020B0604030504040204" pitchFamily="34" charset="0"/>
              </a:rPr>
              <a:t> </a:t>
            </a:r>
            <a:r>
              <a:rPr lang="en-US" sz="3100" dirty="0">
                <a:solidFill>
                  <a:srgbClr val="FFFFCC"/>
                </a:solidFill>
                <a:ea typeface="Verdana" panose="020B0604030504040204" pitchFamily="34" charset="0"/>
                <a:cs typeface="Verdana" panose="020B0604030504040204" pitchFamily="34" charset="0"/>
              </a:rPr>
              <a:t>God is great.  </a:t>
            </a:r>
            <a:r>
              <a:rPr lang="en-US" sz="3100" dirty="0">
                <a:solidFill>
                  <a:schemeClr val="bg1"/>
                </a:solidFill>
                <a:ea typeface="Verdana" panose="020B0604030504040204" pitchFamily="34" charset="0"/>
                <a:cs typeface="Verdana" panose="020B0604030504040204" pitchFamily="34" charset="0"/>
              </a:rPr>
              <a:t>1 Jn.4</a:t>
            </a:r>
            <a:r>
              <a:rPr lang="en-US" sz="3100" baseline="30000" dirty="0">
                <a:solidFill>
                  <a:schemeClr val="bg1"/>
                </a:solidFill>
                <a:ea typeface="Verdana" panose="020B0604030504040204" pitchFamily="34" charset="0"/>
                <a:cs typeface="Verdana" panose="020B0604030504040204" pitchFamily="34" charset="0"/>
              </a:rPr>
              <a:t>4</a:t>
            </a:r>
            <a:r>
              <a:rPr lang="en-US" sz="3100" dirty="0">
                <a:solidFill>
                  <a:schemeClr val="bg1"/>
                </a:solidFill>
                <a:ea typeface="Verdana" panose="020B0604030504040204" pitchFamily="34" charset="0"/>
                <a:cs typeface="Verdana" panose="020B0604030504040204" pitchFamily="34" charset="0"/>
              </a:rPr>
              <a:t> You are of God, little children, and have overcome them, because He who is in you is greater than he who is in the world.     Gn.39:9 </a:t>
            </a:r>
          </a:p>
          <a:p>
            <a:pPr marL="457200" lvl="1" indent="0">
              <a:spcAft>
                <a:spcPts val="300"/>
              </a:spcAft>
              <a:buNone/>
            </a:pPr>
            <a:endParaRPr lang="en-US" sz="31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29569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We value communication</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We connect with God in prayer</a:t>
            </a:r>
          </a:p>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We must first believe . . . </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1. </a:t>
            </a:r>
            <a:r>
              <a:rPr lang="en-US" sz="2600" dirty="0">
                <a:solidFill>
                  <a:schemeClr val="bg1"/>
                </a:solidFill>
                <a:ea typeface="Verdana" panose="020B0604030504040204" pitchFamily="34" charset="0"/>
                <a:cs typeface="Verdana" panose="020B0604030504040204" pitchFamily="34" charset="0"/>
              </a:rPr>
              <a:t>God is real.  Ps.90</a:t>
            </a:r>
            <a:r>
              <a:rPr lang="en-US" sz="2600" baseline="30000" dirty="0">
                <a:solidFill>
                  <a:schemeClr val="bg1"/>
                </a:solidFill>
                <a:ea typeface="Verdana" panose="020B0604030504040204" pitchFamily="34" charset="0"/>
                <a:cs typeface="Verdana" panose="020B0604030504040204" pitchFamily="34" charset="0"/>
              </a:rPr>
              <a:t>1</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2. </a:t>
            </a:r>
            <a:r>
              <a:rPr lang="en-US" sz="2600" dirty="0">
                <a:solidFill>
                  <a:schemeClr val="bg1"/>
                </a:solidFill>
                <a:ea typeface="Verdana" panose="020B0604030504040204" pitchFamily="34" charset="0"/>
                <a:cs typeface="Verdana" panose="020B0604030504040204" pitchFamily="34" charset="0"/>
              </a:rPr>
              <a:t>God is near.  Ac.17</a:t>
            </a:r>
            <a:r>
              <a:rPr lang="en-US" sz="2600" baseline="30000" dirty="0">
                <a:solidFill>
                  <a:schemeClr val="bg1"/>
                </a:solidFill>
                <a:ea typeface="Verdana" panose="020B0604030504040204" pitchFamily="34" charset="0"/>
                <a:cs typeface="Verdana" panose="020B0604030504040204" pitchFamily="34" charset="0"/>
              </a:rPr>
              <a:t>27</a:t>
            </a:r>
            <a:r>
              <a:rPr lang="en-US" sz="2600" dirty="0">
                <a:solidFill>
                  <a:schemeClr val="bg1"/>
                </a:solidFill>
                <a:ea typeface="Verdana" panose="020B0604030504040204" pitchFamily="34" charset="0"/>
                <a:cs typeface="Verdana" panose="020B0604030504040204" pitchFamily="34" charset="0"/>
              </a:rPr>
              <a:t> </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3. </a:t>
            </a:r>
            <a:r>
              <a:rPr lang="en-US" sz="2600" dirty="0">
                <a:solidFill>
                  <a:schemeClr val="bg1"/>
                </a:solidFill>
                <a:ea typeface="Verdana" panose="020B0604030504040204" pitchFamily="34" charset="0"/>
                <a:cs typeface="Verdana" panose="020B0604030504040204" pitchFamily="34" charset="0"/>
              </a:rPr>
              <a:t>God is great.  1 Jn.4</a:t>
            </a:r>
            <a:r>
              <a:rPr lang="en-US" sz="2600" baseline="30000" dirty="0">
                <a:solidFill>
                  <a:schemeClr val="bg1"/>
                </a:solidFill>
                <a:ea typeface="Verdana" panose="020B0604030504040204" pitchFamily="34" charset="0"/>
                <a:cs typeface="Verdana" panose="020B0604030504040204" pitchFamily="34" charset="0"/>
              </a:rPr>
              <a:t>4</a:t>
            </a:r>
            <a:r>
              <a:rPr lang="en-US" sz="2600" dirty="0">
                <a:solidFill>
                  <a:schemeClr val="bg1"/>
                </a:solidFill>
                <a:ea typeface="Verdana" panose="020B0604030504040204" pitchFamily="34" charset="0"/>
                <a:cs typeface="Verdana" panose="020B0604030504040204" pitchFamily="34" charset="0"/>
              </a:rPr>
              <a:t> </a:t>
            </a:r>
          </a:p>
          <a:p>
            <a:pPr marL="457200" lvl="1" indent="0">
              <a:spcAft>
                <a:spcPts val="300"/>
              </a:spcAft>
              <a:buNone/>
            </a:pPr>
            <a:r>
              <a:rPr lang="en-US" sz="2400" dirty="0">
                <a:solidFill>
                  <a:schemeClr val="bg1"/>
                </a:solidFill>
                <a:ea typeface="Verdana" panose="020B0604030504040204" pitchFamily="34" charset="0"/>
                <a:cs typeface="Verdana" panose="020B0604030504040204" pitchFamily="34" charset="0"/>
              </a:rPr>
              <a:t>4.</a:t>
            </a:r>
            <a:r>
              <a:rPr lang="en-US" sz="2400" dirty="0">
                <a:solidFill>
                  <a:srgbClr val="FFFFCC"/>
                </a:solidFill>
                <a:ea typeface="Verdana" panose="020B0604030504040204" pitchFamily="34" charset="0"/>
                <a:cs typeface="Verdana" panose="020B0604030504040204" pitchFamily="34" charset="0"/>
              </a:rPr>
              <a:t> </a:t>
            </a:r>
            <a:r>
              <a:rPr lang="en-US" sz="3100" dirty="0">
                <a:solidFill>
                  <a:srgbClr val="FFFFCC"/>
                </a:solidFill>
                <a:ea typeface="Verdana" panose="020B0604030504040204" pitchFamily="34" charset="0"/>
                <a:cs typeface="Verdana" panose="020B0604030504040204" pitchFamily="34" charset="0"/>
              </a:rPr>
              <a:t>God is good.  </a:t>
            </a:r>
            <a:r>
              <a:rPr lang="en-US" sz="3100" dirty="0">
                <a:solidFill>
                  <a:schemeClr val="bg1"/>
                </a:solidFill>
                <a:ea typeface="Verdana" panose="020B0604030504040204" pitchFamily="34" charset="0"/>
                <a:cs typeface="Verdana" panose="020B0604030504040204" pitchFamily="34" charset="0"/>
              </a:rPr>
              <a:t>Ja.1</a:t>
            </a:r>
            <a:r>
              <a:rPr lang="en-US" sz="3100" baseline="30000" dirty="0">
                <a:solidFill>
                  <a:schemeClr val="bg1"/>
                </a:solidFill>
                <a:ea typeface="Verdana" panose="020B0604030504040204" pitchFamily="34" charset="0"/>
                <a:cs typeface="Verdana" panose="020B0604030504040204" pitchFamily="34" charset="0"/>
              </a:rPr>
              <a:t>17</a:t>
            </a:r>
            <a:r>
              <a:rPr lang="en-US" sz="3100" dirty="0">
                <a:solidFill>
                  <a:schemeClr val="bg1"/>
                </a:solidFill>
                <a:ea typeface="Verdana" panose="020B0604030504040204" pitchFamily="34" charset="0"/>
                <a:cs typeface="Verdana" panose="020B0604030504040204" pitchFamily="34" charset="0"/>
              </a:rPr>
              <a:t> Every good gift and every perfect gift is from above, and comes down from the Father of lights, with whom there is no variation or shadow of turning</a:t>
            </a:r>
          </a:p>
          <a:p>
            <a:pPr lvl="1">
              <a:spcAft>
                <a:spcPts val="300"/>
              </a:spcAft>
              <a:buFont typeface="Arial" panose="020B0604020202020204" pitchFamily="34" charset="0"/>
              <a:buChar char="•"/>
            </a:pPr>
            <a:endParaRPr lang="en-US" sz="31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19866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573423" y="914400"/>
            <a:ext cx="4000202" cy="533400"/>
          </a:xfrm>
          <a:prstGeom prst="roundRect">
            <a:avLst/>
          </a:prstGeom>
          <a:blipFill>
            <a:blip r:embed="rId2"/>
            <a:tile tx="0" ty="0" sx="100000" sy="100000" flip="none" algn="tl"/>
          </a:blipFill>
          <a:ln w="19050">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God to man – Bible</a:t>
            </a:r>
            <a:endParaRPr lang="en-US" sz="24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a:extLst>
              <a:ext uri="{FF2B5EF4-FFF2-40B4-BE49-F238E27FC236}">
                <a16:creationId xmlns:a16="http://schemas.microsoft.com/office/drawing/2014/main" id="{2AF2E145-F691-032A-ED58-014C1F6CA9FC}"/>
              </a:ext>
            </a:extLst>
          </p:cNvPr>
          <p:cNvSpPr/>
          <p:nvPr/>
        </p:nvSpPr>
        <p:spPr>
          <a:xfrm>
            <a:off x="1029092" y="2286000"/>
            <a:ext cx="7086600" cy="1295400"/>
          </a:xfrm>
          <a:prstGeom prst="roundRect">
            <a:avLst/>
          </a:prstGeom>
          <a:blipFill>
            <a:blip r:embed="rId2"/>
            <a:tile tx="0" ty="0" sx="100000" sy="100000" flip="none" algn="tl"/>
          </a:blipFill>
          <a:ln w="19050">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Man to Man – Blessing</a:t>
            </a:r>
            <a:endParaRPr lang="en-US" sz="36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Rounded Corners 4">
            <a:extLst>
              <a:ext uri="{FF2B5EF4-FFF2-40B4-BE49-F238E27FC236}">
                <a16:creationId xmlns:a16="http://schemas.microsoft.com/office/drawing/2014/main" id="{8721F911-CF6A-50D5-8417-CAB5B3701F9D}"/>
              </a:ext>
            </a:extLst>
          </p:cNvPr>
          <p:cNvSpPr/>
          <p:nvPr/>
        </p:nvSpPr>
        <p:spPr>
          <a:xfrm>
            <a:off x="2571946" y="1600200"/>
            <a:ext cx="4000202" cy="533400"/>
          </a:xfrm>
          <a:prstGeom prst="roundRect">
            <a:avLst/>
          </a:prstGeom>
          <a:blipFill>
            <a:blip r:embed="rId2"/>
            <a:tile tx="0" ty="0" sx="100000" sy="100000" flip="none" algn="tl"/>
          </a:blipFill>
          <a:ln w="19050">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Man to God – Prayer</a:t>
            </a:r>
            <a:endParaRPr lang="en-US" sz="24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61439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400" dirty="0">
                <a:solidFill>
                  <a:srgbClr val="CCFFFF"/>
                </a:solidFill>
                <a:latin typeface="+mn-lt"/>
                <a:ea typeface="Verdana" panose="020B0604030504040204" pitchFamily="34" charset="0"/>
                <a:cs typeface="Verdana" panose="020B0604030504040204" pitchFamily="34" charset="0"/>
              </a:rPr>
              <a:t>James 3:3-12 – the power of words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marL="0" indent="0" algn="ctr">
              <a:spcBef>
                <a:spcPts val="600"/>
              </a:spcBef>
              <a:spcAft>
                <a:spcPts val="0"/>
              </a:spcAft>
              <a:buNone/>
            </a:pPr>
            <a:r>
              <a:rPr lang="en-US" sz="2800" dirty="0">
                <a:solidFill>
                  <a:srgbClr val="99FF33"/>
                </a:solidFill>
                <a:ea typeface="Verdana" panose="020B0604030504040204" pitchFamily="34" charset="0"/>
                <a:cs typeface="Verdana" panose="020B0604030504040204" pitchFamily="34" charset="0"/>
              </a:rPr>
              <a:t>1.</a:t>
            </a:r>
            <a:r>
              <a:rPr lang="en-US" sz="2800" dirty="0">
                <a:solidFill>
                  <a:schemeClr val="bg1"/>
                </a:solidFill>
                <a:ea typeface="Verdana" panose="020B0604030504040204" pitchFamily="34" charset="0"/>
                <a:cs typeface="Verdana" panose="020B0604030504040204" pitchFamily="34" charset="0"/>
              </a:rPr>
              <a:t> </a:t>
            </a:r>
            <a:r>
              <a:rPr lang="en-US" sz="3100" u="sng" dirty="0">
                <a:solidFill>
                  <a:srgbClr val="FFFFCC"/>
                </a:solidFill>
                <a:ea typeface="Verdana" panose="020B0604030504040204" pitchFamily="34" charset="0"/>
                <a:cs typeface="Verdana" panose="020B0604030504040204" pitchFamily="34" charset="0"/>
              </a:rPr>
              <a:t>The tongue is small but powerful</a:t>
            </a:r>
            <a:endParaRPr lang="en-US" sz="3100" dirty="0">
              <a:solidFill>
                <a:srgbClr val="FFFFCC"/>
              </a:solidFill>
              <a:ea typeface="Verdana" panose="020B0604030504040204" pitchFamily="34" charset="0"/>
              <a:cs typeface="Verdana" panose="020B0604030504040204" pitchFamily="34" charset="0"/>
            </a:endParaRPr>
          </a:p>
          <a:p>
            <a:pPr marL="0" indent="0">
              <a:spcBef>
                <a:spcPts val="600"/>
              </a:spcBef>
              <a:spcAft>
                <a:spcPts val="300"/>
              </a:spcAft>
              <a:buNone/>
            </a:pPr>
            <a:r>
              <a:rPr lang="en-US" sz="3100" dirty="0">
                <a:solidFill>
                  <a:srgbClr val="FFCC00"/>
                </a:solidFill>
                <a:ea typeface="Verdana" panose="020B0604030504040204" pitchFamily="34" charset="0"/>
                <a:cs typeface="Verdana" panose="020B0604030504040204" pitchFamily="34" charset="0"/>
              </a:rPr>
              <a:t>3-4: </a:t>
            </a:r>
            <a:r>
              <a:rPr lang="en-US" sz="3100" dirty="0">
                <a:solidFill>
                  <a:schemeClr val="bg1"/>
                </a:solidFill>
                <a:ea typeface="Verdana" panose="020B0604030504040204" pitchFamily="34" charset="0"/>
                <a:cs typeface="Verdana" panose="020B0604030504040204" pitchFamily="34" charset="0"/>
              </a:rPr>
              <a:t>tiny bit … very small rudder</a:t>
            </a:r>
          </a:p>
          <a:p>
            <a:pPr marL="0" indent="0">
              <a:spcBef>
                <a:spcPts val="600"/>
              </a:spcBef>
              <a:spcAft>
                <a:spcPts val="300"/>
              </a:spcAft>
              <a:buNone/>
            </a:pPr>
            <a:r>
              <a:rPr lang="en-US" sz="3100" dirty="0">
                <a:solidFill>
                  <a:srgbClr val="FFCC00"/>
                </a:solidFill>
                <a:ea typeface="Verdana" panose="020B0604030504040204" pitchFamily="34" charset="0"/>
                <a:cs typeface="Verdana" panose="020B0604030504040204" pitchFamily="34" charset="0"/>
              </a:rPr>
              <a:t>5: </a:t>
            </a:r>
            <a:r>
              <a:rPr lang="en-US" sz="3100" dirty="0">
                <a:solidFill>
                  <a:schemeClr val="bg1"/>
                </a:solidFill>
                <a:ea typeface="Verdana" panose="020B0604030504040204" pitchFamily="34" charset="0"/>
                <a:cs typeface="Verdana" panose="020B0604030504040204" pitchFamily="34" charset="0"/>
              </a:rPr>
              <a:t>little fire … burns great forest</a:t>
            </a:r>
          </a:p>
          <a:p>
            <a:pPr marL="0" indent="0">
              <a:spcBef>
                <a:spcPts val="600"/>
              </a:spcBef>
              <a:spcAft>
                <a:spcPts val="400"/>
              </a:spcAft>
              <a:buNone/>
            </a:pPr>
            <a:r>
              <a:rPr lang="en-US" sz="3100" dirty="0">
                <a:solidFill>
                  <a:srgbClr val="FFCC00"/>
                </a:solidFill>
                <a:ea typeface="Verdana" panose="020B0604030504040204" pitchFamily="34" charset="0"/>
                <a:cs typeface="Verdana" panose="020B0604030504040204" pitchFamily="34" charset="0"/>
              </a:rPr>
              <a:t>6: </a:t>
            </a:r>
            <a:r>
              <a:rPr lang="en-US" sz="3100" dirty="0">
                <a:solidFill>
                  <a:schemeClr val="bg1"/>
                </a:solidFill>
                <a:ea typeface="Verdana" panose="020B0604030504040204" pitchFamily="34" charset="0"/>
                <a:cs typeface="Verdana" panose="020B0604030504040204" pitchFamily="34" charset="0"/>
              </a:rPr>
              <a:t>little tongue defiles whole body</a:t>
            </a:r>
          </a:p>
          <a:p>
            <a:pPr marL="0" indent="0" algn="ctr">
              <a:spcBef>
                <a:spcPts val="600"/>
              </a:spcBef>
              <a:spcAft>
                <a:spcPts val="0"/>
              </a:spcAft>
              <a:buNone/>
            </a:pPr>
            <a:r>
              <a:rPr lang="en-US" sz="2800" dirty="0">
                <a:solidFill>
                  <a:srgbClr val="99FF33"/>
                </a:solidFill>
                <a:ea typeface="Verdana" panose="020B0604030504040204" pitchFamily="34" charset="0"/>
                <a:cs typeface="Verdana" panose="020B0604030504040204" pitchFamily="34" charset="0"/>
              </a:rPr>
              <a:t>2.</a:t>
            </a:r>
            <a:r>
              <a:rPr lang="en-US" sz="3100" dirty="0">
                <a:solidFill>
                  <a:schemeClr val="bg1"/>
                </a:solidFill>
                <a:ea typeface="Verdana" panose="020B0604030504040204" pitchFamily="34" charset="0"/>
                <a:cs typeface="Verdana" panose="020B0604030504040204" pitchFamily="34" charset="0"/>
              </a:rPr>
              <a:t> </a:t>
            </a:r>
            <a:r>
              <a:rPr lang="en-US" sz="3100" u="sng" dirty="0">
                <a:solidFill>
                  <a:srgbClr val="FFFFCC"/>
                </a:solidFill>
                <a:ea typeface="Verdana" panose="020B0604030504040204" pitchFamily="34" charset="0"/>
                <a:cs typeface="Verdana" panose="020B0604030504040204" pitchFamily="34" charset="0"/>
              </a:rPr>
              <a:t>The tongue is untamable</a:t>
            </a:r>
          </a:p>
          <a:p>
            <a:pPr marL="0" indent="0">
              <a:spcBef>
                <a:spcPts val="600"/>
              </a:spcBef>
              <a:spcAft>
                <a:spcPts val="400"/>
              </a:spcAft>
              <a:buNone/>
            </a:pPr>
            <a:r>
              <a:rPr lang="en-US" sz="3100" dirty="0">
                <a:solidFill>
                  <a:srgbClr val="FFCC00"/>
                </a:solidFill>
                <a:ea typeface="Verdana" panose="020B0604030504040204" pitchFamily="34" charset="0"/>
                <a:cs typeface="Verdana" panose="020B0604030504040204" pitchFamily="34" charset="0"/>
              </a:rPr>
              <a:t>7-8: </a:t>
            </a:r>
            <a:r>
              <a:rPr lang="en-US" sz="3100" dirty="0">
                <a:solidFill>
                  <a:schemeClr val="bg1"/>
                </a:solidFill>
                <a:ea typeface="Verdana" panose="020B0604030504040204" pitchFamily="34" charset="0"/>
                <a:cs typeface="Verdana" panose="020B0604030504040204" pitchFamily="34" charset="0"/>
              </a:rPr>
              <a:t>only death can tame it</a:t>
            </a:r>
          </a:p>
          <a:p>
            <a:pPr marL="0" indent="0" algn="ctr">
              <a:spcBef>
                <a:spcPts val="600"/>
              </a:spcBef>
              <a:spcAft>
                <a:spcPts val="0"/>
              </a:spcAft>
              <a:buNone/>
            </a:pPr>
            <a:r>
              <a:rPr lang="en-US" sz="2800" dirty="0">
                <a:solidFill>
                  <a:srgbClr val="99FF33"/>
                </a:solidFill>
                <a:ea typeface="Verdana" panose="020B0604030504040204" pitchFamily="34" charset="0"/>
                <a:cs typeface="Verdana" panose="020B0604030504040204" pitchFamily="34" charset="0"/>
              </a:rPr>
              <a:t>3.</a:t>
            </a:r>
            <a:r>
              <a:rPr lang="en-US" sz="3100" dirty="0">
                <a:solidFill>
                  <a:schemeClr val="bg1"/>
                </a:solidFill>
                <a:ea typeface="Verdana" panose="020B0604030504040204" pitchFamily="34" charset="0"/>
                <a:cs typeface="Verdana" panose="020B0604030504040204" pitchFamily="34" charset="0"/>
              </a:rPr>
              <a:t> </a:t>
            </a:r>
            <a:r>
              <a:rPr lang="en-US" sz="3100" u="sng" dirty="0">
                <a:solidFill>
                  <a:srgbClr val="FFFFCC"/>
                </a:solidFill>
                <a:ea typeface="Verdana" panose="020B0604030504040204" pitchFamily="34" charset="0"/>
                <a:cs typeface="Verdana" panose="020B0604030504040204" pitchFamily="34" charset="0"/>
              </a:rPr>
              <a:t>The tongue is inconsistent</a:t>
            </a:r>
          </a:p>
          <a:p>
            <a:pPr marL="1027113" indent="-1027113">
              <a:spcBef>
                <a:spcPts val="600"/>
              </a:spcBef>
              <a:spcAft>
                <a:spcPts val="300"/>
              </a:spcAft>
              <a:buNone/>
            </a:pPr>
            <a:r>
              <a:rPr lang="en-US" sz="3100" dirty="0">
                <a:solidFill>
                  <a:srgbClr val="FFCC00"/>
                </a:solidFill>
                <a:ea typeface="Verdana" panose="020B0604030504040204" pitchFamily="34" charset="0"/>
                <a:cs typeface="Verdana" panose="020B0604030504040204" pitchFamily="34" charset="0"/>
              </a:rPr>
              <a:t>9-10: </a:t>
            </a:r>
            <a:r>
              <a:rPr lang="en-US" sz="3100" dirty="0">
                <a:solidFill>
                  <a:schemeClr val="bg1"/>
                </a:solidFill>
                <a:ea typeface="Verdana" panose="020B0604030504040204" pitchFamily="34" charset="0"/>
                <a:cs typeface="Verdana" panose="020B0604030504040204" pitchFamily="34" charset="0"/>
              </a:rPr>
              <a:t>same instrument can bless or curse.  Prov.18:21</a:t>
            </a:r>
          </a:p>
          <a:p>
            <a:pPr marL="0" indent="0">
              <a:spcBef>
                <a:spcPts val="600"/>
              </a:spcBef>
              <a:spcAft>
                <a:spcPts val="300"/>
              </a:spcAft>
              <a:buNone/>
            </a:pPr>
            <a:r>
              <a:rPr lang="en-US" sz="3100" dirty="0">
                <a:solidFill>
                  <a:srgbClr val="FFCC00"/>
                </a:solidFill>
                <a:ea typeface="Verdana" panose="020B0604030504040204" pitchFamily="34" charset="0"/>
                <a:cs typeface="Verdana" panose="020B0604030504040204" pitchFamily="34" charset="0"/>
              </a:rPr>
              <a:t>11-12: </a:t>
            </a:r>
            <a:r>
              <a:rPr lang="en-US" sz="3100" dirty="0">
                <a:solidFill>
                  <a:schemeClr val="bg1"/>
                </a:solidFill>
                <a:ea typeface="Verdana" panose="020B0604030504040204" pitchFamily="34" charset="0"/>
                <a:cs typeface="Verdana" panose="020B0604030504040204" pitchFamily="34" charset="0"/>
              </a:rPr>
              <a:t>inconsistent, unnatural use of tongue</a:t>
            </a:r>
          </a:p>
        </p:txBody>
      </p:sp>
    </p:spTree>
    <p:extLst>
      <p:ext uri="{BB962C8B-B14F-4D97-AF65-F5344CB8AC3E}">
        <p14:creationId xmlns:p14="http://schemas.microsoft.com/office/powerpoint/2010/main" val="109219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953040"/>
          </a:xfrm>
        </p:spPr>
        <p:txBody>
          <a:bodyPr/>
          <a:lstStyle/>
          <a:p>
            <a:r>
              <a:rPr lang="en-US" sz="3400" dirty="0">
                <a:solidFill>
                  <a:srgbClr val="CCFFFF"/>
                </a:solidFill>
                <a:latin typeface="+mn-lt"/>
                <a:ea typeface="Verdana" panose="020B0604030504040204" pitchFamily="34" charset="0"/>
                <a:cs typeface="Verdana" panose="020B0604030504040204" pitchFamily="34" charset="0"/>
              </a:rPr>
              <a:t>Tongue instructions are not</a:t>
            </a:r>
            <a:br>
              <a:rPr lang="en-US" sz="3400" dirty="0">
                <a:solidFill>
                  <a:srgbClr val="CCFFFF"/>
                </a:solidFill>
                <a:latin typeface="+mn-lt"/>
                <a:ea typeface="Verdana" panose="020B0604030504040204" pitchFamily="34" charset="0"/>
                <a:cs typeface="Verdana" panose="020B0604030504040204" pitchFamily="34" charset="0"/>
              </a:rPr>
            </a:br>
            <a:r>
              <a:rPr lang="en-US" sz="3400" dirty="0">
                <a:solidFill>
                  <a:srgbClr val="CCFFFF"/>
                </a:solidFill>
                <a:latin typeface="+mn-lt"/>
                <a:ea typeface="Verdana" panose="020B0604030504040204" pitchFamily="34" charset="0"/>
                <a:cs typeface="Verdana" panose="020B0604030504040204" pitchFamily="34" charset="0"/>
              </a:rPr>
              <a:t>limited to preachers / elders</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1295400"/>
            <a:ext cx="8534400" cy="5181600"/>
          </a:xfrm>
        </p:spPr>
        <p:txBody>
          <a:bodyPr/>
          <a:lstStyle/>
          <a:p>
            <a:pPr marL="0" indent="0">
              <a:spcBef>
                <a:spcPts val="3000"/>
              </a:spcBef>
              <a:spcAft>
                <a:spcPts val="400"/>
              </a:spcAft>
              <a:buNone/>
            </a:pPr>
            <a:r>
              <a:rPr lang="en-US" sz="2400" dirty="0">
                <a:solidFill>
                  <a:srgbClr val="CCFFFF"/>
                </a:solidFill>
                <a:ea typeface="Verdana" panose="020B0604030504040204" pitchFamily="34" charset="0"/>
                <a:cs typeface="Verdana" panose="020B0604030504040204" pitchFamily="34" charset="0"/>
              </a:rPr>
              <a:t>1. </a:t>
            </a:r>
            <a:r>
              <a:rPr lang="en-US" sz="3100" dirty="0">
                <a:solidFill>
                  <a:srgbClr val="FFFF99"/>
                </a:solidFill>
                <a:ea typeface="Verdana" panose="020B0604030504040204" pitchFamily="34" charset="0"/>
                <a:cs typeface="Verdana" panose="020B0604030504040204" pitchFamily="34" charset="0"/>
              </a:rPr>
              <a:t>Correction</a:t>
            </a:r>
            <a:r>
              <a:rPr lang="en-US" sz="3100" dirty="0">
                <a:solidFill>
                  <a:schemeClr val="bg1"/>
                </a:solidFill>
                <a:ea typeface="Verdana" panose="020B0604030504040204" pitchFamily="34" charset="0"/>
                <a:cs typeface="Verdana" panose="020B0604030504040204" pitchFamily="34" charset="0"/>
              </a:rPr>
              <a:t>.   Ac.18:26, giving and receiving</a:t>
            </a:r>
          </a:p>
          <a:p>
            <a:pPr marL="339725" indent="-339725">
              <a:spcBef>
                <a:spcPts val="1800"/>
              </a:spcBef>
              <a:spcAft>
                <a:spcPts val="400"/>
              </a:spcAft>
              <a:buNone/>
            </a:pPr>
            <a:r>
              <a:rPr lang="en-US" sz="2400" dirty="0">
                <a:solidFill>
                  <a:srgbClr val="CCFFFF"/>
                </a:solidFill>
                <a:ea typeface="Verdana" panose="020B0604030504040204" pitchFamily="34" charset="0"/>
                <a:cs typeface="Verdana" panose="020B0604030504040204" pitchFamily="34" charset="0"/>
              </a:rPr>
              <a:t>2. </a:t>
            </a:r>
            <a:r>
              <a:rPr lang="en-US" sz="3100" dirty="0">
                <a:solidFill>
                  <a:srgbClr val="FFFF99"/>
                </a:solidFill>
                <a:ea typeface="Verdana" panose="020B0604030504040204" pitchFamily="34" charset="0"/>
                <a:cs typeface="Verdana" panose="020B0604030504040204" pitchFamily="34" charset="0"/>
              </a:rPr>
              <a:t>Edification</a:t>
            </a:r>
            <a:r>
              <a:rPr lang="en-US" sz="3100" dirty="0">
                <a:solidFill>
                  <a:schemeClr val="bg1"/>
                </a:solidFill>
                <a:ea typeface="Verdana" panose="020B0604030504040204" pitchFamily="34" charset="0"/>
                <a:cs typeface="Verdana" panose="020B0604030504040204" pitchFamily="34" charset="0"/>
              </a:rPr>
              <a:t>.  Ro.14:19, includes our words, works, examples, encouragement</a:t>
            </a:r>
          </a:p>
          <a:p>
            <a:pPr marL="0" indent="0">
              <a:spcBef>
                <a:spcPts val="1800"/>
              </a:spcBef>
              <a:spcAft>
                <a:spcPts val="400"/>
              </a:spcAft>
              <a:buNone/>
            </a:pPr>
            <a:r>
              <a:rPr lang="en-US" sz="2400" dirty="0">
                <a:solidFill>
                  <a:srgbClr val="CCFFFF"/>
                </a:solidFill>
                <a:ea typeface="Verdana" panose="020B0604030504040204" pitchFamily="34" charset="0"/>
                <a:cs typeface="Verdana" panose="020B0604030504040204" pitchFamily="34" charset="0"/>
              </a:rPr>
              <a:t>3. </a:t>
            </a:r>
            <a:r>
              <a:rPr lang="en-US" sz="3100" dirty="0">
                <a:solidFill>
                  <a:srgbClr val="FFFF99"/>
                </a:solidFill>
                <a:ea typeface="Verdana" panose="020B0604030504040204" pitchFamily="34" charset="0"/>
                <a:cs typeface="Verdana" panose="020B0604030504040204" pitchFamily="34" charset="0"/>
              </a:rPr>
              <a:t>Concern</a:t>
            </a:r>
            <a:r>
              <a:rPr lang="en-US" sz="3100" dirty="0">
                <a:solidFill>
                  <a:schemeClr val="bg1"/>
                </a:solidFill>
                <a:ea typeface="Verdana" panose="020B0604030504040204" pitchFamily="34" charset="0"/>
                <a:cs typeface="Verdana" panose="020B0604030504040204" pitchFamily="34" charset="0"/>
              </a:rPr>
              <a:t>.  Ph.2:3, requires slaying of pride</a:t>
            </a:r>
          </a:p>
          <a:p>
            <a:pPr marL="0" indent="0">
              <a:spcBef>
                <a:spcPts val="1800"/>
              </a:spcBef>
              <a:spcAft>
                <a:spcPts val="1200"/>
              </a:spcAft>
              <a:buNone/>
            </a:pPr>
            <a:r>
              <a:rPr lang="en-US" sz="2400" dirty="0">
                <a:solidFill>
                  <a:srgbClr val="CCFFFF"/>
                </a:solidFill>
                <a:ea typeface="Verdana" panose="020B0604030504040204" pitchFamily="34" charset="0"/>
                <a:cs typeface="Verdana" panose="020B0604030504040204" pitchFamily="34" charset="0"/>
              </a:rPr>
              <a:t>4. </a:t>
            </a:r>
            <a:r>
              <a:rPr lang="en-US" sz="3100" dirty="0">
                <a:solidFill>
                  <a:srgbClr val="FFFF99"/>
                </a:solidFill>
                <a:ea typeface="Verdana" panose="020B0604030504040204" pitchFamily="34" charset="0"/>
                <a:cs typeface="Verdana" panose="020B0604030504040204" pitchFamily="34" charset="0"/>
              </a:rPr>
              <a:t>Exhortation</a:t>
            </a:r>
            <a:r>
              <a:rPr lang="en-US" sz="3100" dirty="0">
                <a:solidFill>
                  <a:schemeClr val="bg1"/>
                </a:solidFill>
                <a:ea typeface="Verdana" panose="020B0604030504040204" pitchFamily="34" charset="0"/>
                <a:cs typeface="Verdana" panose="020B0604030504040204" pitchFamily="34" charset="0"/>
              </a:rPr>
              <a:t>.  Hb.3:13</a:t>
            </a:r>
          </a:p>
          <a:p>
            <a:pPr marL="0" indent="0">
              <a:spcBef>
                <a:spcPts val="3000"/>
              </a:spcBef>
              <a:spcAft>
                <a:spcPts val="1200"/>
              </a:spcAft>
              <a:buNone/>
            </a:pPr>
            <a:endParaRPr lang="en-US" sz="3100" dirty="0">
              <a:solidFill>
                <a:schemeClr val="bg1"/>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F510301F-24B5-DE8F-820B-07BE8E37FA97}"/>
              </a:ext>
            </a:extLst>
          </p:cNvPr>
          <p:cNvSpPr/>
          <p:nvPr/>
        </p:nvSpPr>
        <p:spPr>
          <a:xfrm>
            <a:off x="1426960" y="4800600"/>
            <a:ext cx="6297521" cy="1066800"/>
          </a:xfrm>
          <a:prstGeom prst="rect">
            <a:avLst/>
          </a:prstGeom>
          <a:solidFill>
            <a:schemeClr val="tx1"/>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Pilot’s rules:</a:t>
            </a:r>
          </a:p>
          <a:p>
            <a:pPr algn="ctr"/>
            <a:r>
              <a:rPr lang="en-US" sz="3000" dirty="0"/>
              <a:t>Aviate, navigate, communicate</a:t>
            </a:r>
          </a:p>
        </p:txBody>
      </p:sp>
      <p:sp>
        <p:nvSpPr>
          <p:cNvPr id="5" name="Rectangle 4">
            <a:extLst>
              <a:ext uri="{FF2B5EF4-FFF2-40B4-BE49-F238E27FC236}">
                <a16:creationId xmlns:a16="http://schemas.microsoft.com/office/drawing/2014/main" id="{360DBB98-824C-9EB5-F48A-52408758588A}"/>
              </a:ext>
            </a:extLst>
          </p:cNvPr>
          <p:cNvSpPr/>
          <p:nvPr/>
        </p:nvSpPr>
        <p:spPr>
          <a:xfrm>
            <a:off x="2101030" y="6019800"/>
            <a:ext cx="4951177" cy="533400"/>
          </a:xfrm>
          <a:prstGeom prst="rect">
            <a:avLst/>
          </a:prstGeom>
          <a:solidFill>
            <a:schemeClr val="tx1"/>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rPr>
              <a:t>1.</a:t>
            </a:r>
            <a:r>
              <a:rPr lang="en-US" sz="3000" dirty="0"/>
              <a:t> </a:t>
            </a:r>
            <a:r>
              <a:rPr lang="en-US" sz="3000" dirty="0">
                <a:solidFill>
                  <a:srgbClr val="CCFFFF"/>
                </a:solidFill>
              </a:rPr>
              <a:t>Hear</a:t>
            </a:r>
            <a:r>
              <a:rPr lang="en-US" sz="3000" dirty="0"/>
              <a:t> … </a:t>
            </a:r>
            <a:r>
              <a:rPr lang="en-US" sz="2400" dirty="0">
                <a:solidFill>
                  <a:srgbClr val="FF0000"/>
                </a:solidFill>
              </a:rPr>
              <a:t>2. </a:t>
            </a:r>
            <a:r>
              <a:rPr lang="en-US" sz="3000" dirty="0">
                <a:solidFill>
                  <a:srgbClr val="CCFFFF"/>
                </a:solidFill>
              </a:rPr>
              <a:t>Heed</a:t>
            </a:r>
            <a:r>
              <a:rPr lang="en-US" sz="3000" dirty="0"/>
              <a:t> … </a:t>
            </a:r>
            <a:r>
              <a:rPr lang="en-US" sz="2400" dirty="0">
                <a:solidFill>
                  <a:srgbClr val="FF0000"/>
                </a:solidFill>
              </a:rPr>
              <a:t>3.</a:t>
            </a:r>
            <a:r>
              <a:rPr lang="en-US" sz="3000" dirty="0"/>
              <a:t> </a:t>
            </a:r>
            <a:r>
              <a:rPr lang="en-US" sz="3000" dirty="0">
                <a:solidFill>
                  <a:srgbClr val="CCFFFF"/>
                </a:solidFill>
              </a:rPr>
              <a:t>Help</a:t>
            </a:r>
          </a:p>
        </p:txBody>
      </p:sp>
    </p:spTree>
    <p:extLst>
      <p:ext uri="{BB962C8B-B14F-4D97-AF65-F5344CB8AC3E}">
        <p14:creationId xmlns:p14="http://schemas.microsoft.com/office/powerpoint/2010/main" val="386476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533400"/>
            <a:ext cx="8534400" cy="5791200"/>
          </a:xfrm>
        </p:spPr>
        <p:txBody>
          <a:bodyPr/>
          <a:lstStyle/>
          <a:p>
            <a:pPr>
              <a:spcAft>
                <a:spcPts val="600"/>
              </a:spcAft>
              <a:buFont typeface="Arial" panose="020B0604020202020204" pitchFamily="34" charset="0"/>
              <a:buChar char="•"/>
            </a:pPr>
            <a:r>
              <a:rPr lang="en-US" dirty="0">
                <a:solidFill>
                  <a:srgbClr val="FFFFCC"/>
                </a:solidFill>
                <a:ea typeface="Verdana" panose="020B0604030504040204" pitchFamily="34" charset="0"/>
                <a:cs typeface="Verdana" panose="020B0604030504040204" pitchFamily="34" charset="0"/>
              </a:rPr>
              <a:t>“We have two ears and one mouth so that we can listen twice as much as we speak”</a:t>
            </a:r>
            <a:br>
              <a:rPr lang="en-US" dirty="0">
                <a:solidFill>
                  <a:srgbClr val="FFFFCC"/>
                </a:solidFill>
                <a:ea typeface="Verdana" panose="020B0604030504040204" pitchFamily="34" charset="0"/>
                <a:cs typeface="Verdana" panose="020B0604030504040204" pitchFamily="34" charset="0"/>
              </a:rPr>
            </a:br>
            <a:r>
              <a:rPr lang="en-US" sz="2400" dirty="0">
                <a:solidFill>
                  <a:schemeClr val="bg1"/>
                </a:solidFill>
                <a:ea typeface="Verdana" panose="020B0604030504040204" pitchFamily="34" charset="0"/>
                <a:cs typeface="Verdana" panose="020B0604030504040204" pitchFamily="34" charset="0"/>
              </a:rPr>
              <a:t>– Epictetus </a:t>
            </a:r>
            <a:endParaRPr lang="en-US" dirty="0">
              <a:solidFill>
                <a:schemeClr val="bg1"/>
              </a:solidFill>
              <a:ea typeface="Verdana" panose="020B0604030504040204" pitchFamily="34" charset="0"/>
              <a:cs typeface="Verdana" panose="020B0604030504040204" pitchFamily="34" charset="0"/>
            </a:endParaRPr>
          </a:p>
          <a:p>
            <a:pPr>
              <a:spcAft>
                <a:spcPts val="300"/>
              </a:spcAft>
              <a:buFont typeface="Arial" panose="020B0604020202020204" pitchFamily="34" charset="0"/>
              <a:buChar char="•"/>
            </a:pPr>
            <a:r>
              <a:rPr lang="en-US" dirty="0">
                <a:solidFill>
                  <a:srgbClr val="FFFFCC"/>
                </a:solidFill>
                <a:ea typeface="Verdana" panose="020B0604030504040204" pitchFamily="34" charset="0"/>
                <a:cs typeface="Verdana" panose="020B0604030504040204" pitchFamily="34" charset="0"/>
              </a:rPr>
              <a:t>“We communicate with those we value”</a:t>
            </a:r>
          </a:p>
        </p:txBody>
      </p:sp>
    </p:spTree>
    <p:extLst>
      <p:ext uri="{BB962C8B-B14F-4D97-AF65-F5344CB8AC3E}">
        <p14:creationId xmlns:p14="http://schemas.microsoft.com/office/powerpoint/2010/main" val="395972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030224" y="914400"/>
            <a:ext cx="7086600" cy="1295400"/>
          </a:xfrm>
          <a:prstGeom prst="roundRect">
            <a:avLst/>
          </a:prstGeom>
          <a:blipFill>
            <a:blip r:embed="rId2"/>
            <a:tile tx="0" ty="0" sx="100000" sy="100000" flip="none" algn="tl"/>
          </a:blipFill>
          <a:ln w="19050">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God to man – Bible</a:t>
            </a:r>
            <a:endParaRPr lang="en-US" sz="36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59408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Gen.2</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a:spcBef>
                <a:spcPts val="2400"/>
              </a:spcBef>
              <a:spcAft>
                <a:spcPts val="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Communication implies fellowship, friendship; grace.   Grace warns of dangers.</a:t>
            </a:r>
          </a:p>
          <a:p>
            <a:pPr>
              <a:spcBef>
                <a:spcPts val="1200"/>
              </a:spcBef>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Deism: God created, said nothing…</a:t>
            </a:r>
          </a:p>
          <a:p>
            <a:pPr marL="0" indent="0">
              <a:spcBef>
                <a:spcPts val="2400"/>
              </a:spcBef>
              <a:spcAft>
                <a:spcPts val="300"/>
              </a:spcAft>
              <a:buNone/>
            </a:pPr>
            <a:endParaRPr lang="en-US" sz="3100" dirty="0">
              <a:solidFill>
                <a:schemeClr val="bg1"/>
              </a:solidFill>
              <a:ea typeface="Verdana" panose="020B0604030504040204" pitchFamily="34" charset="0"/>
              <a:cs typeface="Verdana" panose="020B0604030504040204" pitchFamily="34" charset="0"/>
            </a:endParaRPr>
          </a:p>
          <a:p>
            <a:pPr>
              <a:spcAft>
                <a:spcPts val="300"/>
              </a:spcAft>
              <a:buFont typeface="Arial" panose="020B0604020202020204" pitchFamily="34" charset="0"/>
              <a:buChar char="•"/>
            </a:pPr>
            <a:endParaRPr lang="en-US" dirty="0">
              <a:solidFill>
                <a:schemeClr val="bg1"/>
              </a:solidFill>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E22AAF4F-824B-428C-A734-894C2659B35A}"/>
              </a:ext>
            </a:extLst>
          </p:cNvPr>
          <p:cNvSpPr/>
          <p:nvPr/>
        </p:nvSpPr>
        <p:spPr>
          <a:xfrm>
            <a:off x="428250" y="781256"/>
            <a:ext cx="8298180" cy="2571544"/>
          </a:xfrm>
          <a:prstGeom prst="rect">
            <a:avLst/>
          </a:prstGeom>
          <a:solidFill>
            <a:schemeClr val="tx1"/>
          </a:solidFill>
          <a:ln w="31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sz="3000" baseline="30000" dirty="0">
                <a:solidFill>
                  <a:srgbClr val="FFFF00"/>
                </a:solidFill>
                <a:ea typeface="Verdana" panose="020B0604030504040204" pitchFamily="34" charset="0"/>
                <a:cs typeface="Verdana" panose="020B0604030504040204" pitchFamily="34" charset="0"/>
              </a:rPr>
              <a:t>16</a:t>
            </a:r>
            <a:r>
              <a:rPr lang="en-US" sz="3000" dirty="0">
                <a:solidFill>
                  <a:schemeClr val="bg1"/>
                </a:solidFill>
                <a:ea typeface="Verdana" panose="020B0604030504040204" pitchFamily="34" charset="0"/>
                <a:cs typeface="Verdana" panose="020B0604030504040204" pitchFamily="34" charset="0"/>
              </a:rPr>
              <a:t> </a:t>
            </a:r>
            <a:r>
              <a:rPr lang="en-US" sz="3000" dirty="0">
                <a:solidFill>
                  <a:srgbClr val="FFFFCC"/>
                </a:solidFill>
                <a:ea typeface="Verdana" panose="020B0604030504040204" pitchFamily="34" charset="0"/>
                <a:cs typeface="Verdana" panose="020B0604030504040204" pitchFamily="34" charset="0"/>
              </a:rPr>
              <a:t>And the L</a:t>
            </a:r>
            <a:r>
              <a:rPr lang="en-US" sz="2600" dirty="0">
                <a:solidFill>
                  <a:srgbClr val="FFFFCC"/>
                </a:solidFill>
                <a:ea typeface="Verdana" panose="020B0604030504040204" pitchFamily="34" charset="0"/>
                <a:cs typeface="Verdana" panose="020B0604030504040204" pitchFamily="34" charset="0"/>
              </a:rPr>
              <a:t>ORD</a:t>
            </a:r>
            <a:r>
              <a:rPr lang="en-US" sz="3000" dirty="0">
                <a:solidFill>
                  <a:srgbClr val="FFFFCC"/>
                </a:solidFill>
                <a:ea typeface="Verdana" panose="020B0604030504040204" pitchFamily="34" charset="0"/>
                <a:cs typeface="Verdana" panose="020B0604030504040204" pitchFamily="34" charset="0"/>
              </a:rPr>
              <a:t> God commanded the man, saying, “Of every tree of the garden you may freely eat; </a:t>
            </a:r>
            <a:r>
              <a:rPr lang="en-US" sz="3000" baseline="30000" dirty="0">
                <a:solidFill>
                  <a:srgbClr val="FFFF00"/>
                </a:solidFill>
                <a:ea typeface="Verdana" panose="020B0604030504040204" pitchFamily="34" charset="0"/>
                <a:cs typeface="Verdana" panose="020B0604030504040204" pitchFamily="34" charset="0"/>
              </a:rPr>
              <a:t>17</a:t>
            </a:r>
            <a:r>
              <a:rPr lang="en-US" sz="3000" dirty="0">
                <a:solidFill>
                  <a:schemeClr val="bg1"/>
                </a:solidFill>
                <a:ea typeface="Verdana" panose="020B0604030504040204" pitchFamily="34" charset="0"/>
                <a:cs typeface="Verdana" panose="020B0604030504040204" pitchFamily="34" charset="0"/>
              </a:rPr>
              <a:t> </a:t>
            </a:r>
            <a:r>
              <a:rPr lang="en-US" sz="3000" dirty="0">
                <a:solidFill>
                  <a:srgbClr val="FFFFCC"/>
                </a:solidFill>
                <a:ea typeface="Verdana" panose="020B0604030504040204" pitchFamily="34" charset="0"/>
                <a:cs typeface="Verdana" panose="020B0604030504040204" pitchFamily="34" charset="0"/>
              </a:rPr>
              <a:t>but of the tree of the knowledge of good and evil you shall not eat, for in the day that you eat of it you shall surely die.”</a:t>
            </a:r>
          </a:p>
        </p:txBody>
      </p:sp>
    </p:spTree>
    <p:extLst>
      <p:ext uri="{BB962C8B-B14F-4D97-AF65-F5344CB8AC3E}">
        <p14:creationId xmlns:p14="http://schemas.microsoft.com/office/powerpoint/2010/main" val="281532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Dt.6:24</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a:spcBef>
                <a:spcPts val="1800"/>
              </a:spcBef>
              <a:spcAft>
                <a:spcPts val="3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Not one command helps God.</a:t>
            </a:r>
          </a:p>
          <a:p>
            <a:pPr marL="0" indent="0">
              <a:spcAft>
                <a:spcPts val="300"/>
              </a:spcAft>
              <a:buNone/>
            </a:pPr>
            <a:endParaRPr lang="en-US" dirty="0">
              <a:solidFill>
                <a:schemeClr val="bg1"/>
              </a:solidFill>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E22AAF4F-824B-428C-A734-894C2659B35A}"/>
              </a:ext>
            </a:extLst>
          </p:cNvPr>
          <p:cNvSpPr/>
          <p:nvPr/>
        </p:nvSpPr>
        <p:spPr>
          <a:xfrm>
            <a:off x="675704" y="857456"/>
            <a:ext cx="7801350" cy="1733344"/>
          </a:xfrm>
          <a:prstGeom prst="rect">
            <a:avLst/>
          </a:prstGeom>
          <a:solidFill>
            <a:schemeClr val="tx1"/>
          </a:solidFill>
          <a:ln w="31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sz="3100" dirty="0">
                <a:solidFill>
                  <a:srgbClr val="FFFFCC"/>
                </a:solidFill>
                <a:ea typeface="Verdana" panose="020B0604030504040204" pitchFamily="34" charset="0"/>
                <a:cs typeface="Verdana" panose="020B0604030504040204" pitchFamily="34" charset="0"/>
              </a:rPr>
              <a:t>“L</a:t>
            </a:r>
            <a:r>
              <a:rPr lang="en-US" sz="2600" dirty="0">
                <a:solidFill>
                  <a:srgbClr val="FFFFCC"/>
                </a:solidFill>
                <a:ea typeface="Verdana" panose="020B0604030504040204" pitchFamily="34" charset="0"/>
                <a:cs typeface="Verdana" panose="020B0604030504040204" pitchFamily="34" charset="0"/>
              </a:rPr>
              <a:t>ORD</a:t>
            </a:r>
            <a:r>
              <a:rPr lang="en-US" sz="3100" dirty="0">
                <a:solidFill>
                  <a:srgbClr val="FFFFCC"/>
                </a:solidFill>
                <a:ea typeface="Verdana" panose="020B0604030504040204" pitchFamily="34" charset="0"/>
                <a:cs typeface="Verdana" panose="020B0604030504040204" pitchFamily="34" charset="0"/>
              </a:rPr>
              <a:t> commanded us to observe all these statutes, to fear the L</a:t>
            </a:r>
            <a:r>
              <a:rPr lang="en-US" sz="2600" dirty="0">
                <a:solidFill>
                  <a:srgbClr val="FFFFCC"/>
                </a:solidFill>
                <a:ea typeface="Verdana" panose="020B0604030504040204" pitchFamily="34" charset="0"/>
                <a:cs typeface="Verdana" panose="020B0604030504040204" pitchFamily="34" charset="0"/>
              </a:rPr>
              <a:t>ORD</a:t>
            </a:r>
            <a:r>
              <a:rPr lang="en-US" sz="3100" dirty="0">
                <a:solidFill>
                  <a:srgbClr val="FFFFCC"/>
                </a:solidFill>
                <a:ea typeface="Verdana" panose="020B0604030504040204" pitchFamily="34" charset="0"/>
                <a:cs typeface="Verdana" panose="020B0604030504040204" pitchFamily="34" charset="0"/>
              </a:rPr>
              <a:t> our God, for our good always.”</a:t>
            </a:r>
          </a:p>
        </p:txBody>
      </p:sp>
    </p:spTree>
    <p:extLst>
      <p:ext uri="{BB962C8B-B14F-4D97-AF65-F5344CB8AC3E}">
        <p14:creationId xmlns:p14="http://schemas.microsoft.com/office/powerpoint/2010/main" val="94871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Lk.11:27-28</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Bef>
                <a:spcPts val="1800"/>
              </a:spcBef>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Bef>
                <a:spcPts val="1800"/>
              </a:spcBef>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a:spcBef>
                <a:spcPts val="1800"/>
              </a:spcBef>
              <a:spcAft>
                <a:spcPts val="9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Jesus turned focus to spiritual things</a:t>
            </a:r>
          </a:p>
          <a:p>
            <a:pPr marL="687388" lvl="1" indent="-230188">
              <a:spcBef>
                <a:spcPts val="0"/>
              </a:spcBef>
              <a:spcAft>
                <a:spcPts val="900"/>
              </a:spcAft>
              <a:buFont typeface="Arial" panose="020B0604020202020204" pitchFamily="34" charset="0"/>
              <a:buChar char="•"/>
            </a:pPr>
            <a:r>
              <a:rPr lang="en-US" sz="3100" dirty="0">
                <a:solidFill>
                  <a:srgbClr val="CCFFFF"/>
                </a:solidFill>
                <a:ea typeface="Verdana" panose="020B0604030504040204" pitchFamily="34" charset="0"/>
                <a:cs typeface="Verdana" panose="020B0604030504040204" pitchFamily="34" charset="0"/>
              </a:rPr>
              <a:t>Blessed</a:t>
            </a:r>
          </a:p>
          <a:p>
            <a:pPr marL="687388" lvl="1" indent="-230188">
              <a:spcBef>
                <a:spcPts val="600"/>
              </a:spcBef>
              <a:spcAft>
                <a:spcPts val="300"/>
              </a:spcAft>
              <a:buFont typeface="Arial" panose="020B0604020202020204" pitchFamily="34" charset="0"/>
              <a:buChar char="•"/>
            </a:pPr>
            <a:r>
              <a:rPr lang="en-US" sz="3100" dirty="0">
                <a:solidFill>
                  <a:srgbClr val="CCFFFF"/>
                </a:solidFill>
                <a:ea typeface="Verdana" panose="020B0604030504040204" pitchFamily="34" charset="0"/>
                <a:cs typeface="Verdana" panose="020B0604030504040204" pitchFamily="34" charset="0"/>
              </a:rPr>
              <a:t>Hear</a:t>
            </a:r>
          </a:p>
          <a:p>
            <a:pPr marL="0" indent="0">
              <a:spcAft>
                <a:spcPts val="300"/>
              </a:spcAft>
              <a:buNone/>
            </a:pPr>
            <a:endParaRPr lang="en-US" dirty="0">
              <a:solidFill>
                <a:schemeClr val="bg1"/>
              </a:solidFill>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E22AAF4F-824B-428C-A734-894C2659B35A}"/>
              </a:ext>
            </a:extLst>
          </p:cNvPr>
          <p:cNvSpPr/>
          <p:nvPr/>
        </p:nvSpPr>
        <p:spPr>
          <a:xfrm>
            <a:off x="675322" y="857456"/>
            <a:ext cx="7801350" cy="3333544"/>
          </a:xfrm>
          <a:prstGeom prst="rect">
            <a:avLst/>
          </a:prstGeom>
          <a:solidFill>
            <a:schemeClr val="tx1"/>
          </a:solidFill>
          <a:ln w="31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sz="3000" baseline="30000" dirty="0">
                <a:solidFill>
                  <a:schemeClr val="bg1"/>
                </a:solidFill>
                <a:ea typeface="Verdana" panose="020B0604030504040204" pitchFamily="34" charset="0"/>
                <a:cs typeface="Verdana" panose="020B0604030504040204" pitchFamily="34" charset="0"/>
              </a:rPr>
              <a:t>27</a:t>
            </a:r>
            <a:r>
              <a:rPr lang="en-US" sz="3000" dirty="0">
                <a:solidFill>
                  <a:srgbClr val="FFFFCC"/>
                </a:solidFill>
                <a:ea typeface="Verdana" panose="020B0604030504040204" pitchFamily="34" charset="0"/>
                <a:cs typeface="Verdana" panose="020B0604030504040204" pitchFamily="34" charset="0"/>
              </a:rPr>
              <a:t> And it happened, as He spoke these things, that a certain woman from the crowd raised her voice and said to Him, “Blessed is the womb that bore You, and the breasts which nursed You!”    </a:t>
            </a:r>
            <a:r>
              <a:rPr lang="en-US" sz="3000" baseline="30000" dirty="0">
                <a:solidFill>
                  <a:schemeClr val="bg1"/>
                </a:solidFill>
                <a:ea typeface="Verdana" panose="020B0604030504040204" pitchFamily="34" charset="0"/>
                <a:cs typeface="Verdana" panose="020B0604030504040204" pitchFamily="34" charset="0"/>
              </a:rPr>
              <a:t>28</a:t>
            </a:r>
            <a:r>
              <a:rPr lang="en-US" sz="3000" dirty="0">
                <a:solidFill>
                  <a:srgbClr val="FFFFCC"/>
                </a:solidFill>
                <a:ea typeface="Verdana" panose="020B0604030504040204" pitchFamily="34" charset="0"/>
                <a:cs typeface="Verdana" panose="020B0604030504040204" pitchFamily="34" charset="0"/>
              </a:rPr>
              <a:t> But He said, “More than that, blessed are those who hear the word of God and keep it.”</a:t>
            </a:r>
            <a:endParaRPr lang="en-US" sz="3200" dirty="0">
              <a:solidFill>
                <a:srgbClr val="FFFFCC"/>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390403F7-E861-AA9C-BA06-C52A181DEDD0}"/>
              </a:ext>
            </a:extLst>
          </p:cNvPr>
          <p:cNvSpPr/>
          <p:nvPr/>
        </p:nvSpPr>
        <p:spPr>
          <a:xfrm>
            <a:off x="2609654" y="4905081"/>
            <a:ext cx="3086492" cy="533400"/>
          </a:xfrm>
          <a:prstGeom prst="rect">
            <a:avLst/>
          </a:prstGeom>
          <a:solidFill>
            <a:schemeClr val="tx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t>Honesty.  Ac.3:23</a:t>
            </a:r>
          </a:p>
        </p:txBody>
      </p:sp>
      <p:sp>
        <p:nvSpPr>
          <p:cNvPr id="6" name="Rectangle 5">
            <a:extLst>
              <a:ext uri="{FF2B5EF4-FFF2-40B4-BE49-F238E27FC236}">
                <a16:creationId xmlns:a16="http://schemas.microsoft.com/office/drawing/2014/main" id="{8C0BCC7D-A695-DBF8-7F9B-E2AF32D6910B}"/>
              </a:ext>
            </a:extLst>
          </p:cNvPr>
          <p:cNvSpPr/>
          <p:nvPr/>
        </p:nvSpPr>
        <p:spPr>
          <a:xfrm>
            <a:off x="5753492" y="4905081"/>
            <a:ext cx="3086492" cy="533400"/>
          </a:xfrm>
          <a:prstGeom prst="rect">
            <a:avLst/>
          </a:prstGeom>
          <a:solidFill>
            <a:schemeClr val="tx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t>Eagerness.  Ac.10</a:t>
            </a:r>
          </a:p>
        </p:txBody>
      </p:sp>
      <p:sp>
        <p:nvSpPr>
          <p:cNvPr id="7" name="Rectangle 6">
            <a:extLst>
              <a:ext uri="{FF2B5EF4-FFF2-40B4-BE49-F238E27FC236}">
                <a16:creationId xmlns:a16="http://schemas.microsoft.com/office/drawing/2014/main" id="{0C36BF40-24AB-5BCF-92AE-79224E7EE9BE}"/>
              </a:ext>
            </a:extLst>
          </p:cNvPr>
          <p:cNvSpPr/>
          <p:nvPr/>
        </p:nvSpPr>
        <p:spPr>
          <a:xfrm>
            <a:off x="2609654" y="5561816"/>
            <a:ext cx="3086492" cy="533400"/>
          </a:xfrm>
          <a:prstGeom prst="rect">
            <a:avLst/>
          </a:prstGeom>
          <a:solidFill>
            <a:schemeClr val="tx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t>Agreement.  Ac.28</a:t>
            </a:r>
          </a:p>
        </p:txBody>
      </p:sp>
      <p:sp>
        <p:nvSpPr>
          <p:cNvPr id="8" name="Rectangle 7">
            <a:extLst>
              <a:ext uri="{FF2B5EF4-FFF2-40B4-BE49-F238E27FC236}">
                <a16:creationId xmlns:a16="http://schemas.microsoft.com/office/drawing/2014/main" id="{1D6FDBB3-02A2-84F8-45C4-8F79F3007169}"/>
              </a:ext>
            </a:extLst>
          </p:cNvPr>
          <p:cNvSpPr/>
          <p:nvPr/>
        </p:nvSpPr>
        <p:spPr>
          <a:xfrm>
            <a:off x="5753492" y="5561816"/>
            <a:ext cx="3086492" cy="533400"/>
          </a:xfrm>
          <a:prstGeom prst="rect">
            <a:avLst/>
          </a:prstGeom>
          <a:solidFill>
            <a:schemeClr val="tx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t>Resolution. 1 Jn.2</a:t>
            </a:r>
          </a:p>
        </p:txBody>
      </p:sp>
    </p:spTree>
    <p:extLst>
      <p:ext uri="{BB962C8B-B14F-4D97-AF65-F5344CB8AC3E}">
        <p14:creationId xmlns:p14="http://schemas.microsoft.com/office/powerpoint/2010/main" val="132720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Lk.11:27-28</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Bef>
                <a:spcPts val="1800"/>
              </a:spcBef>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Bef>
                <a:spcPts val="1800"/>
              </a:spcBef>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a:spcBef>
                <a:spcPts val="1800"/>
              </a:spcBef>
              <a:spcAft>
                <a:spcPts val="6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Jesus turned focus to spiritual things</a:t>
            </a:r>
          </a:p>
          <a:p>
            <a:pPr marL="687388" lvl="1" indent="-230188">
              <a:spcBef>
                <a:spcPts val="300"/>
              </a:spcBef>
              <a:spcAft>
                <a:spcPts val="900"/>
              </a:spcAft>
              <a:buFont typeface="Arial" panose="020B0604020202020204" pitchFamily="34" charset="0"/>
              <a:buChar char="•"/>
            </a:pPr>
            <a:r>
              <a:rPr lang="en-US" sz="3100" dirty="0">
                <a:solidFill>
                  <a:srgbClr val="CCFFFF"/>
                </a:solidFill>
                <a:ea typeface="Verdana" panose="020B0604030504040204" pitchFamily="34" charset="0"/>
                <a:cs typeface="Verdana" panose="020B0604030504040204" pitchFamily="34" charset="0"/>
              </a:rPr>
              <a:t>Blessed</a:t>
            </a:r>
          </a:p>
          <a:p>
            <a:pPr marL="687388" lvl="1" indent="-230188">
              <a:spcBef>
                <a:spcPts val="600"/>
              </a:spcBef>
              <a:spcAft>
                <a:spcPts val="300"/>
              </a:spcAft>
              <a:buFont typeface="Arial" panose="020B0604020202020204" pitchFamily="34" charset="0"/>
              <a:buChar char="•"/>
            </a:pPr>
            <a:r>
              <a:rPr lang="en-US" sz="3100" dirty="0">
                <a:solidFill>
                  <a:srgbClr val="CCFFFF"/>
                </a:solidFill>
                <a:ea typeface="Verdana" panose="020B0604030504040204" pitchFamily="34" charset="0"/>
                <a:cs typeface="Verdana" panose="020B0604030504040204" pitchFamily="34" charset="0"/>
              </a:rPr>
              <a:t>Hear</a:t>
            </a:r>
          </a:p>
          <a:p>
            <a:pPr marL="0" indent="0">
              <a:spcAft>
                <a:spcPts val="300"/>
              </a:spcAft>
              <a:buNone/>
            </a:pPr>
            <a:endParaRPr lang="en-US" dirty="0">
              <a:solidFill>
                <a:schemeClr val="bg1"/>
              </a:solidFill>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E22AAF4F-824B-428C-A734-894C2659B35A}"/>
              </a:ext>
            </a:extLst>
          </p:cNvPr>
          <p:cNvSpPr/>
          <p:nvPr/>
        </p:nvSpPr>
        <p:spPr>
          <a:xfrm>
            <a:off x="675322" y="857456"/>
            <a:ext cx="7801350" cy="3333544"/>
          </a:xfrm>
          <a:prstGeom prst="rect">
            <a:avLst/>
          </a:prstGeom>
          <a:solidFill>
            <a:schemeClr val="tx1"/>
          </a:solidFill>
          <a:ln w="31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sz="3000" baseline="30000" dirty="0">
                <a:solidFill>
                  <a:schemeClr val="bg1"/>
                </a:solidFill>
                <a:ea typeface="Verdana" panose="020B0604030504040204" pitchFamily="34" charset="0"/>
                <a:cs typeface="Verdana" panose="020B0604030504040204" pitchFamily="34" charset="0"/>
              </a:rPr>
              <a:t>27</a:t>
            </a:r>
            <a:r>
              <a:rPr lang="en-US" sz="3000" dirty="0">
                <a:solidFill>
                  <a:srgbClr val="FFFFCC"/>
                </a:solidFill>
                <a:ea typeface="Verdana" panose="020B0604030504040204" pitchFamily="34" charset="0"/>
                <a:cs typeface="Verdana" panose="020B0604030504040204" pitchFamily="34" charset="0"/>
              </a:rPr>
              <a:t> And it happened, as He spoke these things, that a certain woman from the crowd raised her voice and said to Him, “Blessed is the womb that bore You, and the breasts which nursed You!”    </a:t>
            </a:r>
            <a:r>
              <a:rPr lang="en-US" sz="3000" baseline="30000" dirty="0">
                <a:solidFill>
                  <a:schemeClr val="bg1"/>
                </a:solidFill>
                <a:ea typeface="Verdana" panose="020B0604030504040204" pitchFamily="34" charset="0"/>
                <a:cs typeface="Verdana" panose="020B0604030504040204" pitchFamily="34" charset="0"/>
              </a:rPr>
              <a:t>28</a:t>
            </a:r>
            <a:r>
              <a:rPr lang="en-US" sz="3000" dirty="0">
                <a:solidFill>
                  <a:srgbClr val="FFFFCC"/>
                </a:solidFill>
                <a:ea typeface="Verdana" panose="020B0604030504040204" pitchFamily="34" charset="0"/>
                <a:cs typeface="Verdana" panose="020B0604030504040204" pitchFamily="34" charset="0"/>
              </a:rPr>
              <a:t> But He said, “More than that, blessed are those who hear the word of God and keep it.”</a:t>
            </a:r>
            <a:endParaRPr lang="en-US" sz="3200" dirty="0">
              <a:solidFill>
                <a:srgbClr val="FFFFCC"/>
              </a:solidFill>
              <a:ea typeface="Verdana" panose="020B0604030504040204" pitchFamily="34" charset="0"/>
              <a:cs typeface="Verdana" panose="020B0604030504040204" pitchFamily="34" charset="0"/>
            </a:endParaRPr>
          </a:p>
        </p:txBody>
      </p:sp>
      <p:sp>
        <p:nvSpPr>
          <p:cNvPr id="9" name="Rectangle 8">
            <a:extLst>
              <a:ext uri="{FF2B5EF4-FFF2-40B4-BE49-F238E27FC236}">
                <a16:creationId xmlns:a16="http://schemas.microsoft.com/office/drawing/2014/main" id="{F4EF04BB-F468-2C56-9BAE-C3794F76A470}"/>
              </a:ext>
            </a:extLst>
          </p:cNvPr>
          <p:cNvSpPr/>
          <p:nvPr/>
        </p:nvSpPr>
        <p:spPr>
          <a:xfrm>
            <a:off x="3733800" y="4885443"/>
            <a:ext cx="4419600"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indent="-227013" algn="ctr">
              <a:spcAft>
                <a:spcPts val="300"/>
              </a:spcAft>
              <a:buFont typeface="Arial" panose="020B0604020202020204" pitchFamily="34" charset="0"/>
              <a:buChar char="•"/>
            </a:pPr>
            <a:r>
              <a:rPr lang="en-US" sz="3100" dirty="0">
                <a:solidFill>
                  <a:srgbClr val="CCFFFF"/>
                </a:solidFill>
              </a:rPr>
              <a:t>Word of God restricts   </a:t>
            </a:r>
          </a:p>
        </p:txBody>
      </p:sp>
      <p:sp>
        <p:nvSpPr>
          <p:cNvPr id="10" name="Rectangle 9">
            <a:extLst>
              <a:ext uri="{FF2B5EF4-FFF2-40B4-BE49-F238E27FC236}">
                <a16:creationId xmlns:a16="http://schemas.microsoft.com/office/drawing/2014/main" id="{4613B785-C4DE-444B-9FCB-20A1EE793D5E}"/>
              </a:ext>
            </a:extLst>
          </p:cNvPr>
          <p:cNvSpPr/>
          <p:nvPr/>
        </p:nvSpPr>
        <p:spPr>
          <a:xfrm>
            <a:off x="3771509" y="5543746"/>
            <a:ext cx="3505199" cy="58013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indent="-227013" algn="ctr">
              <a:buFont typeface="Arial" panose="020B0604020202020204" pitchFamily="34" charset="0"/>
              <a:buChar char="•"/>
            </a:pPr>
            <a:r>
              <a:rPr lang="en-US" sz="3100" dirty="0">
                <a:solidFill>
                  <a:srgbClr val="CCFFFF"/>
                </a:solidFill>
              </a:rPr>
              <a:t>Observe it.</a:t>
            </a:r>
            <a:r>
              <a:rPr lang="en-US" sz="3100" dirty="0"/>
              <a:t>  Lk.6   </a:t>
            </a:r>
          </a:p>
        </p:txBody>
      </p:sp>
    </p:spTree>
    <p:extLst>
      <p:ext uri="{BB962C8B-B14F-4D97-AF65-F5344CB8AC3E}">
        <p14:creationId xmlns:p14="http://schemas.microsoft.com/office/powerpoint/2010/main" val="269488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76200"/>
            <a:ext cx="8229600" cy="572040"/>
          </a:xfrm>
        </p:spPr>
        <p:txBody>
          <a:bodyPr/>
          <a:lstStyle/>
          <a:p>
            <a:r>
              <a:rPr lang="en-US" sz="3600" dirty="0">
                <a:solidFill>
                  <a:schemeClr val="bg1"/>
                </a:solidFill>
                <a:latin typeface="+mn-lt"/>
                <a:ea typeface="Verdana" panose="020B0604030504040204" pitchFamily="34" charset="0"/>
                <a:cs typeface="Verdana" panose="020B0604030504040204" pitchFamily="34" charset="0"/>
              </a:rPr>
              <a:t>Luke 6</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685800"/>
            <a:ext cx="8534400" cy="5867400"/>
          </a:xfrm>
        </p:spPr>
        <p:txBody>
          <a:bodyPr/>
          <a:lstStyle/>
          <a:p>
            <a:pPr marL="0" indent="0">
              <a:spcBef>
                <a:spcPts val="4200"/>
              </a:spcBef>
              <a:spcAft>
                <a:spcPts val="600"/>
              </a:spcAft>
              <a:buNone/>
            </a:pPr>
            <a:r>
              <a:rPr lang="en-US" sz="3000" baseline="30000" dirty="0">
                <a:solidFill>
                  <a:schemeClr val="bg1"/>
                </a:solidFill>
                <a:ea typeface="Verdana" panose="020B0604030504040204" pitchFamily="34" charset="0"/>
                <a:cs typeface="Verdana" panose="020B0604030504040204" pitchFamily="34" charset="0"/>
              </a:rPr>
              <a:t>46</a:t>
            </a:r>
            <a:r>
              <a:rPr lang="en-US" sz="3000" dirty="0">
                <a:solidFill>
                  <a:schemeClr val="bg1"/>
                </a:solidFill>
                <a:ea typeface="Verdana" panose="020B0604030504040204" pitchFamily="34" charset="0"/>
                <a:cs typeface="Verdana" panose="020B0604030504040204" pitchFamily="34" charset="0"/>
              </a:rPr>
              <a:t> </a:t>
            </a:r>
            <a:r>
              <a:rPr lang="en-US" sz="3000" dirty="0">
                <a:solidFill>
                  <a:srgbClr val="FFFFCC"/>
                </a:solidFill>
                <a:ea typeface="Verdana" panose="020B0604030504040204" pitchFamily="34" charset="0"/>
                <a:cs typeface="Verdana" panose="020B0604030504040204" pitchFamily="34" charset="0"/>
              </a:rPr>
              <a:t>“But why do you call Me ‘Lord, Lord,’ and not do the things which I say?   </a:t>
            </a:r>
            <a:r>
              <a:rPr lang="en-US" sz="3000" baseline="30000" dirty="0">
                <a:solidFill>
                  <a:schemeClr val="bg1"/>
                </a:solidFill>
                <a:ea typeface="Verdana" panose="020B0604030504040204" pitchFamily="34" charset="0"/>
                <a:cs typeface="Verdana" panose="020B0604030504040204" pitchFamily="34" charset="0"/>
              </a:rPr>
              <a:t>47</a:t>
            </a:r>
            <a:r>
              <a:rPr lang="en-US" sz="3000" dirty="0">
                <a:solidFill>
                  <a:schemeClr val="bg1"/>
                </a:solidFill>
                <a:ea typeface="Verdana" panose="020B0604030504040204" pitchFamily="34" charset="0"/>
                <a:cs typeface="Verdana" panose="020B0604030504040204" pitchFamily="34" charset="0"/>
              </a:rPr>
              <a:t> </a:t>
            </a:r>
            <a:r>
              <a:rPr lang="en-US" sz="3000" dirty="0">
                <a:solidFill>
                  <a:srgbClr val="FFFFCC"/>
                </a:solidFill>
                <a:ea typeface="Verdana" panose="020B0604030504040204" pitchFamily="34" charset="0"/>
                <a:cs typeface="Verdana" panose="020B0604030504040204" pitchFamily="34" charset="0"/>
              </a:rPr>
              <a:t>Whoever comes to Me, and hears My sayings and does them, I will show you whom he is like:  </a:t>
            </a:r>
            <a:r>
              <a:rPr lang="en-US" sz="3000" baseline="30000" dirty="0">
                <a:solidFill>
                  <a:schemeClr val="bg1"/>
                </a:solidFill>
                <a:ea typeface="Verdana" panose="020B0604030504040204" pitchFamily="34" charset="0"/>
                <a:cs typeface="Verdana" panose="020B0604030504040204" pitchFamily="34" charset="0"/>
              </a:rPr>
              <a:t>48</a:t>
            </a:r>
            <a:r>
              <a:rPr lang="en-US" sz="3000" dirty="0">
                <a:solidFill>
                  <a:schemeClr val="bg1"/>
                </a:solidFill>
                <a:ea typeface="Verdana" panose="020B0604030504040204" pitchFamily="34" charset="0"/>
                <a:cs typeface="Verdana" panose="020B0604030504040204" pitchFamily="34" charset="0"/>
              </a:rPr>
              <a:t> </a:t>
            </a:r>
            <a:r>
              <a:rPr lang="en-US" sz="3000" dirty="0">
                <a:solidFill>
                  <a:srgbClr val="FFFFCC"/>
                </a:solidFill>
                <a:ea typeface="Verdana" panose="020B0604030504040204" pitchFamily="34" charset="0"/>
                <a:cs typeface="Verdana" panose="020B0604030504040204" pitchFamily="34" charset="0"/>
              </a:rPr>
              <a:t>He is like a man building a house, who dug deep and laid the foundation on the rock.  And when the flood arose, the stream beat vehemently against that house, and could not shake it, for it was founded on the rock.  </a:t>
            </a:r>
            <a:r>
              <a:rPr lang="en-US" sz="3000" baseline="30000" dirty="0">
                <a:solidFill>
                  <a:schemeClr val="bg1"/>
                </a:solidFill>
                <a:ea typeface="Verdana" panose="020B0604030504040204" pitchFamily="34" charset="0"/>
                <a:cs typeface="Verdana" panose="020B0604030504040204" pitchFamily="34" charset="0"/>
              </a:rPr>
              <a:t>49</a:t>
            </a:r>
            <a:r>
              <a:rPr lang="en-US" sz="3000" dirty="0">
                <a:solidFill>
                  <a:schemeClr val="bg1"/>
                </a:solidFill>
                <a:ea typeface="Verdana" panose="020B0604030504040204" pitchFamily="34" charset="0"/>
                <a:cs typeface="Verdana" panose="020B0604030504040204" pitchFamily="34" charset="0"/>
              </a:rPr>
              <a:t> </a:t>
            </a:r>
            <a:r>
              <a:rPr lang="en-US" sz="3000" dirty="0">
                <a:solidFill>
                  <a:srgbClr val="FFFFCC"/>
                </a:solidFill>
                <a:ea typeface="Verdana" panose="020B0604030504040204" pitchFamily="34" charset="0"/>
                <a:cs typeface="Verdana" panose="020B0604030504040204" pitchFamily="34" charset="0"/>
              </a:rPr>
              <a:t>But he who heard and did nothing is like a man who built a house on the earth without a foundation, against which the stream beat vehemently; and immediately it fell. And the ruin of that house was great.”</a:t>
            </a:r>
          </a:p>
          <a:p>
            <a:pPr>
              <a:spcBef>
                <a:spcPts val="4200"/>
              </a:spcBef>
              <a:spcAft>
                <a:spcPts val="600"/>
              </a:spcAft>
              <a:buFont typeface="Arial" panose="020B0604020202020204" pitchFamily="34" charset="0"/>
              <a:buChar char="•"/>
            </a:pPr>
            <a:endParaRPr lang="en-US" sz="31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8420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8924-2673-4F25-BD4E-EBBCA7D36762}"/>
              </a:ext>
            </a:extLst>
          </p:cNvPr>
          <p:cNvSpPr>
            <a:spLocks noGrp="1"/>
          </p:cNvSpPr>
          <p:nvPr>
            <p:ph type="title"/>
          </p:nvPr>
        </p:nvSpPr>
        <p:spPr>
          <a:xfrm>
            <a:off x="457200" y="189960"/>
            <a:ext cx="8229600" cy="572040"/>
          </a:xfrm>
        </p:spPr>
        <p:txBody>
          <a:bodyPr/>
          <a:lstStyle/>
          <a:p>
            <a:r>
              <a:rPr lang="en-US" sz="3600" dirty="0">
                <a:solidFill>
                  <a:srgbClr val="FFFF00"/>
                </a:solidFill>
                <a:latin typeface="+mn-lt"/>
                <a:ea typeface="Verdana" panose="020B0604030504040204" pitchFamily="34" charset="0"/>
                <a:cs typeface="Verdana" panose="020B0604030504040204" pitchFamily="34" charset="0"/>
              </a:rPr>
              <a:t>Ro.1:16-17</a:t>
            </a:r>
          </a:p>
        </p:txBody>
      </p:sp>
      <p:sp>
        <p:nvSpPr>
          <p:cNvPr id="3" name="Content Placeholder 2">
            <a:extLst>
              <a:ext uri="{FF2B5EF4-FFF2-40B4-BE49-F238E27FC236}">
                <a16:creationId xmlns:a16="http://schemas.microsoft.com/office/drawing/2014/main" id="{DF708D49-4407-437F-8E5B-C733B75B56A2}"/>
              </a:ext>
            </a:extLst>
          </p:cNvPr>
          <p:cNvSpPr>
            <a:spLocks noGrp="1"/>
          </p:cNvSpPr>
          <p:nvPr>
            <p:ph idx="1"/>
          </p:nvPr>
        </p:nvSpPr>
        <p:spPr>
          <a:xfrm>
            <a:off x="304800" y="762000"/>
            <a:ext cx="8534400" cy="5867400"/>
          </a:xfrm>
        </p:spPr>
        <p:txBody>
          <a:bodyPr/>
          <a:lstStyle/>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Aft>
                <a:spcPts val="3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Bef>
                <a:spcPts val="4200"/>
              </a:spcBef>
              <a:spcAft>
                <a:spcPts val="6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Bef>
                <a:spcPts val="1200"/>
              </a:spcBef>
              <a:spcAft>
                <a:spcPts val="600"/>
              </a:spcAft>
              <a:buFont typeface="Arial" panose="020B0604020202020204" pitchFamily="34" charset="0"/>
              <a:buChar char="•"/>
            </a:pPr>
            <a:endParaRPr lang="en-US" sz="3200" dirty="0">
              <a:solidFill>
                <a:schemeClr val="bg1"/>
              </a:solidFill>
              <a:ea typeface="Verdana" panose="020B0604030504040204" pitchFamily="34" charset="0"/>
              <a:cs typeface="Verdana" panose="020B0604030504040204" pitchFamily="34" charset="0"/>
            </a:endParaRPr>
          </a:p>
          <a:p>
            <a:pPr lvl="1">
              <a:spcBef>
                <a:spcPts val="0"/>
              </a:spcBef>
              <a:spcAft>
                <a:spcPts val="6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Five key words</a:t>
            </a:r>
          </a:p>
          <a:p>
            <a:pPr lvl="1">
              <a:spcBef>
                <a:spcPts val="0"/>
              </a:spcBef>
              <a:spcAft>
                <a:spcPts val="6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Acts 17:6, Jews: gospel turned world upside down…</a:t>
            </a:r>
          </a:p>
          <a:p>
            <a:pPr lvl="1">
              <a:spcBef>
                <a:spcPts val="0"/>
              </a:spcBef>
              <a:spcAft>
                <a:spcPts val="600"/>
              </a:spcAft>
              <a:buFont typeface="Arial" panose="020B0604020202020204" pitchFamily="34" charset="0"/>
              <a:buChar char="•"/>
            </a:pPr>
            <a:r>
              <a:rPr lang="en-US" sz="3100" dirty="0">
                <a:solidFill>
                  <a:schemeClr val="bg1"/>
                </a:solidFill>
                <a:ea typeface="Verdana" panose="020B0604030504040204" pitchFamily="34" charset="0"/>
                <a:cs typeface="Verdana" panose="020B0604030504040204" pitchFamily="34" charset="0"/>
              </a:rPr>
              <a:t>Ac.28:28</a:t>
            </a:r>
          </a:p>
        </p:txBody>
      </p:sp>
      <p:sp>
        <p:nvSpPr>
          <p:cNvPr id="5" name="Rectangle 4">
            <a:extLst>
              <a:ext uri="{FF2B5EF4-FFF2-40B4-BE49-F238E27FC236}">
                <a16:creationId xmlns:a16="http://schemas.microsoft.com/office/drawing/2014/main" id="{E22AAF4F-824B-428C-A734-894C2659B35A}"/>
              </a:ext>
            </a:extLst>
          </p:cNvPr>
          <p:cNvSpPr/>
          <p:nvPr/>
        </p:nvSpPr>
        <p:spPr>
          <a:xfrm>
            <a:off x="657029" y="904973"/>
            <a:ext cx="7848600" cy="3352800"/>
          </a:xfrm>
          <a:prstGeom prst="rect">
            <a:avLst/>
          </a:prstGeom>
          <a:solidFill>
            <a:schemeClr val="tx1"/>
          </a:solidFill>
          <a:ln w="31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sz="3000" baseline="30000" dirty="0">
                <a:solidFill>
                  <a:schemeClr val="bg1"/>
                </a:solidFill>
                <a:ea typeface="Verdana" panose="020B0604030504040204" pitchFamily="34" charset="0"/>
                <a:cs typeface="Verdana" panose="020B0604030504040204" pitchFamily="34" charset="0"/>
              </a:rPr>
              <a:t>16</a:t>
            </a:r>
            <a:r>
              <a:rPr lang="en-US" sz="3000" dirty="0">
                <a:solidFill>
                  <a:srgbClr val="FFFFCC"/>
                </a:solidFill>
                <a:ea typeface="Verdana" panose="020B0604030504040204" pitchFamily="34" charset="0"/>
                <a:cs typeface="Verdana" panose="020B0604030504040204" pitchFamily="34" charset="0"/>
              </a:rPr>
              <a:t> For I am not ashamed of the gospel of Christ, for it is the power of God to salvation for everyone who believes, for the Jew first and also for the Greek.  </a:t>
            </a:r>
            <a:r>
              <a:rPr lang="en-US" sz="3000" baseline="30000" dirty="0">
                <a:solidFill>
                  <a:schemeClr val="bg1"/>
                </a:solidFill>
                <a:ea typeface="Verdana" panose="020B0604030504040204" pitchFamily="34" charset="0"/>
                <a:cs typeface="Verdana" panose="020B0604030504040204" pitchFamily="34" charset="0"/>
              </a:rPr>
              <a:t>17</a:t>
            </a:r>
            <a:r>
              <a:rPr lang="en-US" sz="3000" dirty="0">
                <a:solidFill>
                  <a:srgbClr val="FFFFCC"/>
                </a:solidFill>
                <a:ea typeface="Verdana" panose="020B0604030504040204" pitchFamily="34" charset="0"/>
                <a:cs typeface="Verdana" panose="020B0604030504040204" pitchFamily="34" charset="0"/>
              </a:rPr>
              <a:t> For in it the right-</a:t>
            </a:r>
            <a:r>
              <a:rPr lang="en-US" sz="3000" dirty="0" err="1">
                <a:solidFill>
                  <a:srgbClr val="FFFFCC"/>
                </a:solidFill>
                <a:ea typeface="Verdana" panose="020B0604030504040204" pitchFamily="34" charset="0"/>
                <a:cs typeface="Verdana" panose="020B0604030504040204" pitchFamily="34" charset="0"/>
              </a:rPr>
              <a:t>eousness</a:t>
            </a:r>
            <a:r>
              <a:rPr lang="en-US" sz="3000" dirty="0">
                <a:solidFill>
                  <a:srgbClr val="FFFFCC"/>
                </a:solidFill>
                <a:ea typeface="Verdana" panose="020B0604030504040204" pitchFamily="34" charset="0"/>
                <a:cs typeface="Verdana" panose="020B0604030504040204" pitchFamily="34" charset="0"/>
              </a:rPr>
              <a:t> of God is revealed from faith to faith; as it is written, “The just shall live by faith.”</a:t>
            </a:r>
          </a:p>
        </p:txBody>
      </p:sp>
      <p:sp>
        <p:nvSpPr>
          <p:cNvPr id="4" name="Rectangle 3">
            <a:extLst>
              <a:ext uri="{FF2B5EF4-FFF2-40B4-BE49-F238E27FC236}">
                <a16:creationId xmlns:a16="http://schemas.microsoft.com/office/drawing/2014/main" id="{596B955B-344D-3FB2-B6F9-A31D33CDB1D5}"/>
              </a:ext>
            </a:extLst>
          </p:cNvPr>
          <p:cNvSpPr/>
          <p:nvPr/>
        </p:nvSpPr>
        <p:spPr>
          <a:xfrm>
            <a:off x="3762474" y="1447800"/>
            <a:ext cx="1143000" cy="4572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838E602-89B7-1D90-1D0F-3966090F45FC}"/>
              </a:ext>
            </a:extLst>
          </p:cNvPr>
          <p:cNvSpPr/>
          <p:nvPr/>
        </p:nvSpPr>
        <p:spPr>
          <a:xfrm>
            <a:off x="5362280" y="1447800"/>
            <a:ext cx="762393" cy="4572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FA49870-63A5-AE46-8F3A-63EEE7919A7E}"/>
              </a:ext>
            </a:extLst>
          </p:cNvPr>
          <p:cNvSpPr/>
          <p:nvPr/>
        </p:nvSpPr>
        <p:spPr>
          <a:xfrm>
            <a:off x="6601119" y="1447800"/>
            <a:ext cx="1562100" cy="4572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3A3A239-87D0-3F7C-ED49-B5201BEB0D50}"/>
              </a:ext>
            </a:extLst>
          </p:cNvPr>
          <p:cNvSpPr/>
          <p:nvPr/>
        </p:nvSpPr>
        <p:spPr>
          <a:xfrm>
            <a:off x="1266335" y="1924932"/>
            <a:ext cx="1638301" cy="4572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BE9B60E-124E-0EC6-A332-54F04442777B}"/>
              </a:ext>
            </a:extLst>
          </p:cNvPr>
          <p:cNvSpPr/>
          <p:nvPr/>
        </p:nvSpPr>
        <p:spPr>
          <a:xfrm>
            <a:off x="3714455" y="1923854"/>
            <a:ext cx="1504853" cy="457200"/>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0EDA4-0454-C506-B1BF-416741335B9D}"/>
              </a:ext>
            </a:extLst>
          </p:cNvPr>
          <p:cNvSpPr/>
          <p:nvPr/>
        </p:nvSpPr>
        <p:spPr>
          <a:xfrm>
            <a:off x="4076701" y="5982092"/>
            <a:ext cx="4000499" cy="457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1 Co.6:9-10 . . . 1:18</a:t>
            </a:r>
          </a:p>
        </p:txBody>
      </p:sp>
    </p:spTree>
    <p:extLst>
      <p:ext uri="{BB962C8B-B14F-4D97-AF65-F5344CB8AC3E}">
        <p14:creationId xmlns:p14="http://schemas.microsoft.com/office/powerpoint/2010/main" val="316821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9394</TotalTime>
  <Words>1046</Words>
  <Application>Microsoft Office PowerPoint</Application>
  <PresentationFormat>On-screen Show (4:3)</PresentationFormat>
  <Paragraphs>102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Verdana</vt:lpstr>
      <vt:lpstr>Default Design</vt:lpstr>
      <vt:lpstr>PowerPoint Presentation</vt:lpstr>
      <vt:lpstr>PowerPoint Presentation</vt:lpstr>
      <vt:lpstr>PowerPoint Presentation</vt:lpstr>
      <vt:lpstr>Gen.2</vt:lpstr>
      <vt:lpstr>Dt.6:24</vt:lpstr>
      <vt:lpstr>Lk.11:27-28</vt:lpstr>
      <vt:lpstr>Lk.11:27-28</vt:lpstr>
      <vt:lpstr>Luke 6</vt:lpstr>
      <vt:lpstr>Ro.1:16-17</vt:lpstr>
      <vt:lpstr>PowerPoint Presentation</vt:lpstr>
      <vt:lpstr>We value communication</vt:lpstr>
      <vt:lpstr>We value communication</vt:lpstr>
      <vt:lpstr>We value communication</vt:lpstr>
      <vt:lpstr>We value communication</vt:lpstr>
      <vt:lpstr>PowerPoint Presentation</vt:lpstr>
      <vt:lpstr>James 3:3-12 – the power of words</vt:lpstr>
      <vt:lpstr>Tongue instructions are not limited to preachers / elders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920</cp:revision>
  <dcterms:created xsi:type="dcterms:W3CDTF">2004-01-08T21:08:14Z</dcterms:created>
  <dcterms:modified xsi:type="dcterms:W3CDTF">2022-08-06T18:33:20Z</dcterms:modified>
</cp:coreProperties>
</file>